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 id="2147483660" r:id="rId5"/>
  </p:sldMasterIdLst>
  <p:notesMasterIdLst>
    <p:notesMasterId r:id="rId41"/>
  </p:notesMasterIdLst>
  <p:handoutMasterIdLst>
    <p:handoutMasterId r:id="rId42"/>
  </p:handoutMasterIdLst>
  <p:sldIdLst>
    <p:sldId id="465" r:id="rId6"/>
    <p:sldId id="643" r:id="rId7"/>
    <p:sldId id="557" r:id="rId8"/>
    <p:sldId id="301" r:id="rId9"/>
    <p:sldId id="642" r:id="rId10"/>
    <p:sldId id="296" r:id="rId11"/>
    <p:sldId id="300" r:id="rId12"/>
    <p:sldId id="308" r:id="rId13"/>
    <p:sldId id="309" r:id="rId14"/>
    <p:sldId id="306" r:id="rId15"/>
    <p:sldId id="310" r:id="rId16"/>
    <p:sldId id="558" r:id="rId17"/>
    <p:sldId id="2147379361" r:id="rId18"/>
    <p:sldId id="2147379362" r:id="rId19"/>
    <p:sldId id="2147379363" r:id="rId20"/>
    <p:sldId id="646" r:id="rId21"/>
    <p:sldId id="647" r:id="rId22"/>
    <p:sldId id="648" r:id="rId23"/>
    <p:sldId id="649" r:id="rId24"/>
    <p:sldId id="650" r:id="rId25"/>
    <p:sldId id="659" r:id="rId26"/>
    <p:sldId id="660" r:id="rId27"/>
    <p:sldId id="665" r:id="rId28"/>
    <p:sldId id="662" r:id="rId29"/>
    <p:sldId id="664" r:id="rId30"/>
    <p:sldId id="663" r:id="rId31"/>
    <p:sldId id="661" r:id="rId32"/>
    <p:sldId id="672" r:id="rId33"/>
    <p:sldId id="673" r:id="rId34"/>
    <p:sldId id="674" r:id="rId35"/>
    <p:sldId id="675" r:id="rId36"/>
    <p:sldId id="655" r:id="rId37"/>
    <p:sldId id="656" r:id="rId38"/>
    <p:sldId id="657" r:id="rId39"/>
    <p:sldId id="658" r:id="rId40"/>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共通" id="{A6241FD0-24CE-42F6-B2CF-0D359D981C91}">
          <p14:sldIdLst>
            <p14:sldId id="465"/>
            <p14:sldId id="643"/>
            <p14:sldId id="557"/>
            <p14:sldId id="301"/>
            <p14:sldId id="642"/>
            <p14:sldId id="296"/>
            <p14:sldId id="300"/>
            <p14:sldId id="308"/>
            <p14:sldId id="309"/>
            <p14:sldId id="306"/>
            <p14:sldId id="310"/>
            <p14:sldId id="558"/>
          </p14:sldIdLst>
        </p14:section>
        <p14:section name="（国交・総政）共創・MaaS実証プロジェクト（日本版MaaS推進・支援事業）" id="{8E8394B2-DB3A-4758-AAB4-4CFBDEACE411}">
          <p14:sldIdLst>
            <p14:sldId id="2147379361"/>
            <p14:sldId id="2147379362"/>
            <p14:sldId id="2147379363"/>
            <p14:sldId id="646"/>
            <p14:sldId id="647"/>
            <p14:sldId id="648"/>
            <p14:sldId id="649"/>
            <p14:sldId id="650"/>
            <p14:sldId id="659"/>
            <p14:sldId id="660"/>
            <p14:sldId id="665"/>
            <p14:sldId id="662"/>
            <p14:sldId id="664"/>
            <p14:sldId id="663"/>
            <p14:sldId id="661"/>
            <p14:sldId id="672"/>
            <p14:sldId id="673"/>
            <p14:sldId id="674"/>
            <p14:sldId id="675"/>
            <p14:sldId id="655"/>
            <p14:sldId id="656"/>
            <p14:sldId id="657"/>
            <p14:sldId id="6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0000"/>
    <a:srgbClr val="FF6600"/>
    <a:srgbClr val="0000CC"/>
    <a:srgbClr val="FFCDC1"/>
    <a:srgbClr val="F73131"/>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04" autoAdjust="0"/>
    <p:restoredTop sz="97418" autoAdjust="0"/>
  </p:normalViewPr>
  <p:slideViewPr>
    <p:cSldViewPr>
      <p:cViewPr varScale="1">
        <p:scale>
          <a:sx n="85" d="100"/>
          <a:sy n="85" d="100"/>
        </p:scale>
        <p:origin x="2178" y="9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commentAuthors" Target="commentAuthors.xml"/><Relationship Id="rId48" Type="http://schemas.microsoft.com/office/2018/10/relationships/authors" Target="author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64357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11</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12</a:t>
            </a:fld>
            <a:endParaRPr lang="en-US" altLang="ja-JP">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374554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13</a:t>
            </a:fld>
            <a:endParaRPr lang="en-US" altLang="ja-JP">
              <a:solidFill>
                <a:srgbClr val="000000"/>
              </a:solidFill>
              <a:ea typeface="ＭＳ Ｐゴシック" panose="020B0600070205080204" pitchFamily="50" charset="-128"/>
            </a:endParaRPr>
          </a:p>
        </p:txBody>
      </p:sp>
      <p:sp>
        <p:nvSpPr>
          <p:cNvPr id="2046" name="Rectangle 2"/>
          <p:cNvSpPr>
            <a:spLocks noGrp="1" noRot="1" noChangeAspect="1" noChangeArrowheads="1" noTextEdit="1"/>
          </p:cNvSpPr>
          <p:nvPr>
            <p:ph type="sldImg"/>
          </p:nvPr>
        </p:nvSpPr>
        <p:spPr>
          <a:ln/>
        </p:spPr>
      </p:sp>
      <p:sp>
        <p:nvSpPr>
          <p:cNvPr id="204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78524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5029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58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2690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4326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9029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7" name="四角形 712"/>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48" name="四角形 713"/>
          <p:cNvSpPr>
            <a:spLocks noGrp="1" noChangeArrowheads="1"/>
          </p:cNvSpPr>
          <p:nvPr>
            <p:ph type="body" sz="quarter" idx="3"/>
          </p:nvPr>
        </p:nvSpPr>
        <p:spPr>
          <a:prstGeom prst="rect">
            <a:avLst/>
          </a:prstGeom>
        </p:spPr>
        <p:txBody>
          <a:bodyPr/>
          <a:lstStyle/>
          <a:p>
            <a:endParaRPr kumimoji="1" lang="ja-JP" altLang="en-US"/>
          </a:p>
        </p:txBody>
      </p:sp>
      <p:sp>
        <p:nvSpPr>
          <p:cNvPr id="3149" name="四角形 714"/>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19</a:t>
            </a:fld>
            <a:endParaRPr lang="en-US" altLang="ja-JP">
              <a:solidFill>
                <a:srgbClr val="000000"/>
              </a:solidFill>
            </a:endParaRPr>
          </a:p>
        </p:txBody>
      </p:sp>
    </p:spTree>
    <p:extLst>
      <p:ext uri="{BB962C8B-B14F-4D97-AF65-F5344CB8AC3E}">
        <p14:creationId xmlns:p14="http://schemas.microsoft.com/office/powerpoint/2010/main" val="2539435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0" name="四角形 781"/>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71" name="四角形 782"/>
          <p:cNvSpPr>
            <a:spLocks noGrp="1" noChangeArrowheads="1"/>
          </p:cNvSpPr>
          <p:nvPr>
            <p:ph type="body" sz="quarter" idx="3"/>
          </p:nvPr>
        </p:nvSpPr>
        <p:spPr>
          <a:prstGeom prst="rect">
            <a:avLst/>
          </a:prstGeom>
        </p:spPr>
        <p:txBody>
          <a:bodyPr/>
          <a:lstStyle/>
          <a:p>
            <a:endParaRPr kumimoji="1" lang="ja-JP" altLang="en-US"/>
          </a:p>
        </p:txBody>
      </p:sp>
      <p:sp>
        <p:nvSpPr>
          <p:cNvPr id="3172" name="四角形 783"/>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20</a:t>
            </a:fld>
            <a:endParaRPr lang="en-US" altLang="ja-JP">
              <a:solidFill>
                <a:srgbClr val="000000"/>
              </a:solidFill>
            </a:endParaRPr>
          </a:p>
        </p:txBody>
      </p:sp>
    </p:spTree>
    <p:extLst>
      <p:ext uri="{BB962C8B-B14F-4D97-AF65-F5344CB8AC3E}">
        <p14:creationId xmlns:p14="http://schemas.microsoft.com/office/powerpoint/2010/main" val="4075776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90021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9" name="四角形 747"/>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0" name="四角形 748"/>
          <p:cNvSpPr>
            <a:spLocks noGrp="1" noChangeArrowheads="1"/>
          </p:cNvSpPr>
          <p:nvPr>
            <p:ph type="body" sz="quarter" idx="3"/>
          </p:nvPr>
        </p:nvSpPr>
        <p:spPr>
          <a:prstGeom prst="rect">
            <a:avLst/>
          </a:prstGeom>
        </p:spPr>
        <p:txBody>
          <a:bodyPr/>
          <a:lstStyle/>
          <a:p>
            <a:endParaRPr kumimoji="1" lang="ja-JP" altLang="en-US"/>
          </a:p>
        </p:txBody>
      </p:sp>
      <p:sp>
        <p:nvSpPr>
          <p:cNvPr id="3181" name="四角形 749"/>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21</a:t>
            </a:fld>
            <a:endParaRPr lang="en-US" altLang="ja-JP">
              <a:solidFill>
                <a:srgbClr val="000000"/>
              </a:solidFill>
            </a:endParaRPr>
          </a:p>
        </p:txBody>
      </p:sp>
    </p:spTree>
    <p:extLst>
      <p:ext uri="{BB962C8B-B14F-4D97-AF65-F5344CB8AC3E}">
        <p14:creationId xmlns:p14="http://schemas.microsoft.com/office/powerpoint/2010/main" val="1753757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8" name="四角形 758"/>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9" name="四角形 759"/>
          <p:cNvSpPr>
            <a:spLocks noGrp="1" noChangeArrowheads="1"/>
          </p:cNvSpPr>
          <p:nvPr>
            <p:ph type="body" sz="quarter" idx="3"/>
          </p:nvPr>
        </p:nvSpPr>
        <p:spPr>
          <a:prstGeom prst="rect">
            <a:avLst/>
          </a:prstGeom>
        </p:spPr>
        <p:txBody>
          <a:bodyPr/>
          <a:lstStyle/>
          <a:p>
            <a:endParaRPr kumimoji="1" lang="ja-JP" altLang="en-US"/>
          </a:p>
        </p:txBody>
      </p:sp>
      <p:sp>
        <p:nvSpPr>
          <p:cNvPr id="3190" name="四角形 760"/>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22</a:t>
            </a:fld>
            <a:endParaRPr lang="en-US" altLang="ja-JP">
              <a:solidFill>
                <a:srgbClr val="000000"/>
              </a:solidFill>
            </a:endParaRPr>
          </a:p>
        </p:txBody>
      </p:sp>
    </p:spTree>
    <p:extLst>
      <p:ext uri="{BB962C8B-B14F-4D97-AF65-F5344CB8AC3E}">
        <p14:creationId xmlns:p14="http://schemas.microsoft.com/office/powerpoint/2010/main" val="195047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23</a:t>
            </a:fld>
            <a:endParaRPr lang="en-US" altLang="ja-JP">
              <a:solidFill>
                <a:srgbClr val="000000"/>
              </a:solidFill>
            </a:endParaRPr>
          </a:p>
        </p:txBody>
      </p:sp>
    </p:spTree>
    <p:extLst>
      <p:ext uri="{BB962C8B-B14F-4D97-AF65-F5344CB8AC3E}">
        <p14:creationId xmlns:p14="http://schemas.microsoft.com/office/powerpoint/2010/main" val="35572924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24</a:t>
            </a:fld>
            <a:endParaRPr lang="en-US" altLang="ja-JP">
              <a:solidFill>
                <a:srgbClr val="000000"/>
              </a:solidFill>
            </a:endParaRPr>
          </a:p>
        </p:txBody>
      </p:sp>
    </p:spTree>
    <p:extLst>
      <p:ext uri="{BB962C8B-B14F-4D97-AF65-F5344CB8AC3E}">
        <p14:creationId xmlns:p14="http://schemas.microsoft.com/office/powerpoint/2010/main" val="529586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25</a:t>
            </a:fld>
            <a:endParaRPr lang="en-US" altLang="ja-JP">
              <a:solidFill>
                <a:srgbClr val="000000"/>
              </a:solidFill>
            </a:endParaRPr>
          </a:p>
        </p:txBody>
      </p:sp>
    </p:spTree>
    <p:extLst>
      <p:ext uri="{BB962C8B-B14F-4D97-AF65-F5344CB8AC3E}">
        <p14:creationId xmlns:p14="http://schemas.microsoft.com/office/powerpoint/2010/main" val="3285372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26</a:t>
            </a:fld>
            <a:endParaRPr lang="en-US" altLang="ja-JP">
              <a:solidFill>
                <a:srgbClr val="000000"/>
              </a:solidFill>
            </a:endParaRPr>
          </a:p>
        </p:txBody>
      </p:sp>
    </p:spTree>
    <p:extLst>
      <p:ext uri="{BB962C8B-B14F-4D97-AF65-F5344CB8AC3E}">
        <p14:creationId xmlns:p14="http://schemas.microsoft.com/office/powerpoint/2010/main" val="12009440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27</a:t>
            </a:fld>
            <a:endParaRPr lang="en-US" altLang="ja-JP">
              <a:solidFill>
                <a:srgbClr val="000000"/>
              </a:solidFill>
            </a:endParaRPr>
          </a:p>
        </p:txBody>
      </p:sp>
    </p:spTree>
    <p:extLst>
      <p:ext uri="{BB962C8B-B14F-4D97-AF65-F5344CB8AC3E}">
        <p14:creationId xmlns:p14="http://schemas.microsoft.com/office/powerpoint/2010/main" val="10813277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28</a:t>
            </a:fld>
            <a:endParaRPr lang="en-US" altLang="ja-JP">
              <a:solidFill>
                <a:srgbClr val="000000"/>
              </a:solidFill>
            </a:endParaRPr>
          </a:p>
        </p:txBody>
      </p:sp>
    </p:spTree>
    <p:extLst>
      <p:ext uri="{BB962C8B-B14F-4D97-AF65-F5344CB8AC3E}">
        <p14:creationId xmlns:p14="http://schemas.microsoft.com/office/powerpoint/2010/main" val="22930787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29</a:t>
            </a:fld>
            <a:endParaRPr lang="en-US" altLang="ja-JP">
              <a:solidFill>
                <a:srgbClr val="000000"/>
              </a:solidFill>
            </a:endParaRPr>
          </a:p>
        </p:txBody>
      </p:sp>
    </p:spTree>
    <p:extLst>
      <p:ext uri="{BB962C8B-B14F-4D97-AF65-F5344CB8AC3E}">
        <p14:creationId xmlns:p14="http://schemas.microsoft.com/office/powerpoint/2010/main" val="41566368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30</a:t>
            </a:fld>
            <a:endParaRPr lang="en-US" altLang="ja-JP">
              <a:solidFill>
                <a:srgbClr val="000000"/>
              </a:solidFill>
            </a:endParaRPr>
          </a:p>
        </p:txBody>
      </p:sp>
    </p:spTree>
    <p:extLst>
      <p:ext uri="{BB962C8B-B14F-4D97-AF65-F5344CB8AC3E}">
        <p14:creationId xmlns:p14="http://schemas.microsoft.com/office/powerpoint/2010/main" val="1978137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0728" tIns="45364" rIns="90728" bIns="45364" numCol="1" anchor="b" anchorCtr="0" compatLnSpc="1">
            <a:prstTxWarp prst="textNoShape">
              <a:avLst/>
            </a:prstTxWarp>
          </a:bodyPr>
          <a:lstStyle>
            <a:lvl1pPr algn="r" defTabSz="907359" eaLnBrk="1" hangingPunct="1">
              <a:defRPr sz="1200"/>
            </a:lvl1pPr>
          </a:lstStyle>
          <a:p>
            <a:pPr>
              <a:defRPr/>
            </a:pPr>
            <a:fld id="{6CB5B19B-2A7B-4820-A495-7EA32EFCEBE8}" type="slidenum">
              <a:rPr lang="en-US" altLang="ja-JP">
                <a:solidFill>
                  <a:srgbClr val="000000"/>
                </a:solidFill>
              </a:rPr>
              <a:pPr>
                <a:defRPr/>
              </a:pPr>
              <a:t>31</a:t>
            </a:fld>
            <a:endParaRPr lang="en-US" altLang="ja-JP">
              <a:solidFill>
                <a:srgbClr val="000000"/>
              </a:solidFill>
            </a:endParaRPr>
          </a:p>
        </p:txBody>
      </p:sp>
    </p:spTree>
    <p:extLst>
      <p:ext uri="{BB962C8B-B14F-4D97-AF65-F5344CB8AC3E}">
        <p14:creationId xmlns:p14="http://schemas.microsoft.com/office/powerpoint/2010/main" val="740357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0" name="四角形 800"/>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41" name="四角形 801"/>
          <p:cNvSpPr>
            <a:spLocks noGrp="1" noChangeArrowheads="1"/>
          </p:cNvSpPr>
          <p:nvPr>
            <p:ph type="body" sz="quarter" idx="3"/>
          </p:nvPr>
        </p:nvSpPr>
        <p:spPr>
          <a:prstGeom prst="rect">
            <a:avLst/>
          </a:prstGeom>
        </p:spPr>
        <p:txBody>
          <a:bodyPr/>
          <a:lstStyle/>
          <a:p>
            <a:endParaRPr kumimoji="1" lang="ja-JP" altLang="en-US"/>
          </a:p>
        </p:txBody>
      </p:sp>
      <p:sp>
        <p:nvSpPr>
          <p:cNvPr id="3242" name="四角形 802"/>
          <p:cNvSpPr>
            <a:spLocks noGrp="1" noChangeArrowheads="1"/>
          </p:cNvSpPr>
          <p:nvPr>
            <p:ph type="sldNum" sz="quarter" idx="5"/>
          </p:nvPr>
        </p:nvSpPr>
        <p:spPr>
          <a:prstGeom prst="rect">
            <a:avLst/>
          </a:prstGeom>
        </p:spPr>
        <p:txBody>
          <a:bodyPr vert="horz" wrap="square" lIns="91418" tIns="45709" rIns="91418" bIns="45709" numCol="1" anchor="b" anchorCtr="0" compatLnSpc="1">
            <a:prstTxWarp prst="textNoShape">
              <a:avLst/>
            </a:prstTxWarp>
          </a:bodyPr>
          <a:lstStyle>
            <a:lvl1pPr algn="r" defTabSz="914265" eaLnBrk="1" hangingPunct="1">
              <a:defRPr sz="1200"/>
            </a:lvl1pPr>
          </a:lstStyle>
          <a:p>
            <a:pPr>
              <a:defRPr/>
            </a:pPr>
            <a:fld id="{6CB5B19B-2A7B-4820-A495-7EA32EFCEBE8}" type="slidenum">
              <a:rPr lang="en-US" altLang="ja-JP">
                <a:solidFill>
                  <a:srgbClr val="000000"/>
                </a:solidFill>
              </a:rPr>
              <a:pPr>
                <a:defRPr/>
              </a:pPr>
              <a:t>32</a:t>
            </a:fld>
            <a:endParaRPr lang="en-US" altLang="ja-JP">
              <a:solidFill>
                <a:srgbClr val="000000"/>
              </a:solidFill>
            </a:endParaRPr>
          </a:p>
        </p:txBody>
      </p:sp>
    </p:spTree>
    <p:extLst>
      <p:ext uri="{BB962C8B-B14F-4D97-AF65-F5344CB8AC3E}">
        <p14:creationId xmlns:p14="http://schemas.microsoft.com/office/powerpoint/2010/main" val="30383217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 name="Rectangle 7"/>
          <p:cNvSpPr>
            <a:spLocks noGrp="1" noChangeArrowheads="1"/>
          </p:cNvSpPr>
          <p:nvPr>
            <p:ph type="sldNum" sz="quarter" idx="5"/>
          </p:nvPr>
        </p:nvSpPr>
        <p:spPr>
          <a:noFill/>
          <a:ln/>
        </p:spPr>
        <p:txBody>
          <a:bodyPr/>
          <a:lstStyle>
            <a:lvl1pPr defTabSz="91426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448" indent="-283249" defTabSz="91426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2995"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194"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9392" indent="-226599" defTabSz="91426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25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45790"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98987"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52185" indent="-226599" defTabSz="91426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33</a:t>
            </a:fld>
            <a:endParaRPr lang="en-US" altLang="ja-JP">
              <a:solidFill>
                <a:srgbClr val="000000"/>
              </a:solidFill>
              <a:ea typeface="ＭＳ Ｐゴシック" panose="020B0600070205080204" pitchFamily="50" charset="-128"/>
            </a:endParaRPr>
          </a:p>
        </p:txBody>
      </p:sp>
      <p:sp>
        <p:nvSpPr>
          <p:cNvPr id="3288" name="Rectangle 2"/>
          <p:cNvSpPr>
            <a:spLocks noGrp="1" noRot="1" noChangeAspect="1" noChangeArrowheads="1" noTextEdit="1"/>
          </p:cNvSpPr>
          <p:nvPr>
            <p:ph type="sldImg"/>
          </p:nvPr>
        </p:nvSpPr>
        <p:spPr>
          <a:ln/>
        </p:spPr>
      </p:sp>
      <p:sp>
        <p:nvSpPr>
          <p:cNvPr id="328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580576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61162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191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270" name="Rectangle 2"/>
          <p:cNvSpPr>
            <a:spLocks noGrp="1" noRot="1" noChangeAspect="1" noChangeArrowheads="1" noTextEdit="1"/>
          </p:cNvSpPr>
          <p:nvPr>
            <p:ph type="sldImg"/>
          </p:nvPr>
        </p:nvSpPr>
        <p:spPr>
          <a:ln/>
        </p:spPr>
      </p:sp>
      <p:sp>
        <p:nvSpPr>
          <p:cNvPr id="127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771275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285" name="Rectangle 2"/>
          <p:cNvSpPr>
            <a:spLocks noGrp="1" noRot="1" noChangeAspect="1" noChangeArrowheads="1" noTextEdit="1"/>
          </p:cNvSpPr>
          <p:nvPr>
            <p:ph type="sldImg"/>
          </p:nvPr>
        </p:nvSpPr>
        <p:spPr>
          <a:ln/>
        </p:spPr>
      </p:sp>
      <p:sp>
        <p:nvSpPr>
          <p:cNvPr id="128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81895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7</a:t>
            </a:fld>
            <a:endParaRPr lang="en-US" altLang="ja-JP">
              <a:ea typeface="ＭＳ Ｐゴシック" panose="020B0600070205080204" pitchFamily="50" charset="-128"/>
            </a:endParaRPr>
          </a:p>
        </p:txBody>
      </p:sp>
      <p:sp>
        <p:nvSpPr>
          <p:cNvPr id="1298" name="Rectangle 2"/>
          <p:cNvSpPr>
            <a:spLocks noGrp="1" noRot="1" noChangeAspect="1" noChangeArrowheads="1" noTextEdit="1"/>
          </p:cNvSpPr>
          <p:nvPr>
            <p:ph type="sldImg"/>
          </p:nvPr>
        </p:nvSpPr>
        <p:spPr>
          <a:ln/>
        </p:spPr>
      </p:sp>
      <p:sp>
        <p:nvSpPr>
          <p:cNvPr id="129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8</a:t>
            </a:fld>
            <a:endParaRPr lang="en-US" altLang="ja-JP">
              <a:ea typeface="ＭＳ Ｐゴシック" panose="020B0600070205080204" pitchFamily="50" charset="-128"/>
            </a:endParaRPr>
          </a:p>
        </p:txBody>
      </p:sp>
      <p:sp>
        <p:nvSpPr>
          <p:cNvPr id="1315" name="Rectangle 2"/>
          <p:cNvSpPr>
            <a:spLocks noGrp="1" noRot="1" noChangeAspect="1" noChangeArrowheads="1" noTextEdit="1"/>
          </p:cNvSpPr>
          <p:nvPr>
            <p:ph type="sldImg"/>
          </p:nvPr>
        </p:nvSpPr>
        <p:spPr>
          <a:ln/>
        </p:spPr>
      </p:sp>
      <p:sp>
        <p:nvSpPr>
          <p:cNvPr id="131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68691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9</a:t>
            </a:fld>
            <a:endParaRPr lang="en-US" altLang="ja-JP">
              <a:ea typeface="ＭＳ Ｐゴシック" panose="020B0600070205080204" pitchFamily="50" charset="-128"/>
            </a:endParaRPr>
          </a:p>
        </p:txBody>
      </p:sp>
      <p:sp>
        <p:nvSpPr>
          <p:cNvPr id="1328" name="Rectangle 2"/>
          <p:cNvSpPr>
            <a:spLocks noGrp="1" noRot="1" noChangeAspect="1" noChangeArrowheads="1" noTextEdit="1"/>
          </p:cNvSpPr>
          <p:nvPr>
            <p:ph type="sldImg"/>
          </p:nvPr>
        </p:nvSpPr>
        <p:spPr>
          <a:ln/>
        </p:spPr>
      </p:sp>
      <p:sp>
        <p:nvSpPr>
          <p:cNvPr id="1329"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059960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1344" name="Rectangle 2"/>
          <p:cNvSpPr>
            <a:spLocks noGrp="1" noRot="1" noChangeAspect="1" noChangeArrowheads="1" noTextEdit="1"/>
          </p:cNvSpPr>
          <p:nvPr>
            <p:ph type="sldImg"/>
          </p:nvPr>
        </p:nvSpPr>
        <p:spPr>
          <a:ln/>
        </p:spPr>
      </p:sp>
      <p:sp>
        <p:nvSpPr>
          <p:cNvPr id="134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76928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5BD-F2C0-2052-4C31-D50B1BF1BD87}"/>
              </a:ext>
            </a:extLst>
          </p:cNvPr>
          <p:cNvSpPr>
            <a:spLocks noGrp="1"/>
          </p:cNvSpPr>
          <p:nvPr>
            <p:ph type="ctrTitle"/>
          </p:nvPr>
        </p:nvSpPr>
        <p:spPr>
          <a:xfrm>
            <a:off x="1143000" y="1122363"/>
            <a:ext cx="6858000" cy="2387600"/>
          </a:xfrm>
        </p:spPr>
        <p:txBody>
          <a:bodyPr anchor="b"/>
          <a:lstStyle>
            <a:lvl1pPr algn="ctr">
              <a:defRPr sz="6000"/>
            </a:lvl1pPr>
          </a:lstStyle>
          <a:p>
            <a:r>
              <a:rPr kumimoji="1" lang="en-US"/>
              <a:t>Click to edit Master title style</a:t>
            </a:r>
          </a:p>
        </p:txBody>
      </p:sp>
      <p:sp>
        <p:nvSpPr>
          <p:cNvPr id="3" name="Subtitle 2">
            <a:extLst>
              <a:ext uri="{FF2B5EF4-FFF2-40B4-BE49-F238E27FC236}">
                <a16:creationId xmlns:a16="http://schemas.microsoft.com/office/drawing/2014/main" id="{9A3AF593-440E-EEAA-6B2A-26FAEFE592A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4" name="Date Placeholder 3">
            <a:extLst>
              <a:ext uri="{FF2B5EF4-FFF2-40B4-BE49-F238E27FC236}">
                <a16:creationId xmlns:a16="http://schemas.microsoft.com/office/drawing/2014/main" id="{CADEE07F-BE87-5301-66B2-BE156D67845A}"/>
              </a:ext>
            </a:extLst>
          </p:cNvPr>
          <p:cNvSpPr>
            <a:spLocks noGrp="1"/>
          </p:cNvSpPr>
          <p:nvPr>
            <p:ph type="dt" sz="half" idx="10"/>
          </p:nvPr>
        </p:nvSpPr>
        <p:spPr/>
        <p:txBody>
          <a:bodyPr/>
          <a:lstStyle/>
          <a:p>
            <a:pPr fontAlgn="base">
              <a:spcBef>
                <a:spcPct val="0"/>
              </a:spcBef>
              <a:spcAft>
                <a:spcPct val="0"/>
              </a:spcAft>
              <a:defRPr/>
            </a:pPr>
            <a:endParaRPr lang="ja-JP" altLang="en-US"/>
          </a:p>
        </p:txBody>
      </p:sp>
      <p:sp>
        <p:nvSpPr>
          <p:cNvPr id="5" name="Footer Placeholder 4">
            <a:extLst>
              <a:ext uri="{FF2B5EF4-FFF2-40B4-BE49-F238E27FC236}">
                <a16:creationId xmlns:a16="http://schemas.microsoft.com/office/drawing/2014/main" id="{65D1DA0C-E0A3-ABB9-4114-2500B241872A}"/>
              </a:ext>
            </a:extLst>
          </p:cNvPr>
          <p:cNvSpPr>
            <a:spLocks noGrp="1"/>
          </p:cNvSpPr>
          <p:nvPr>
            <p:ph type="ftr" sz="quarter" idx="11"/>
          </p:nvPr>
        </p:nvSpPr>
        <p:spPr/>
        <p:txBody>
          <a:bodyPr/>
          <a:lstStyle/>
          <a:p>
            <a:pPr fontAlgn="base">
              <a:spcBef>
                <a:spcPct val="0"/>
              </a:spcBef>
              <a:spcAft>
                <a:spcPct val="0"/>
              </a:spcAft>
              <a:defRPr/>
            </a:pPr>
            <a:endParaRPr lang="ja-JP" altLang="en-US"/>
          </a:p>
        </p:txBody>
      </p:sp>
      <p:sp>
        <p:nvSpPr>
          <p:cNvPr id="6" name="Slide Number Placeholder 5">
            <a:extLst>
              <a:ext uri="{FF2B5EF4-FFF2-40B4-BE49-F238E27FC236}">
                <a16:creationId xmlns:a16="http://schemas.microsoft.com/office/drawing/2014/main" id="{5F309719-5EA0-1686-874A-DE9A4673B0BF}"/>
              </a:ext>
            </a:extLst>
          </p:cNvPr>
          <p:cNvSpPr>
            <a:spLocks noGrp="1"/>
          </p:cNvSpPr>
          <p:nvPr>
            <p:ph type="sldNum" sz="quarter" idx="12"/>
          </p:nvPr>
        </p:nvSpPr>
        <p:spPr/>
        <p:txBody>
          <a:body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3594439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lit.go.jp/sogoseisaku/transport/sosei_transport_tk_000160.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１．申請者情報　</a:t>
            </a:r>
          </a:p>
        </p:txBody>
      </p:sp>
      <p:sp>
        <p:nvSpPr>
          <p:cNvPr id="1226" name="テキスト 981"/>
          <p:cNvSpPr txBox="1"/>
          <p:nvPr/>
        </p:nvSpPr>
        <p:spPr>
          <a:xfrm>
            <a:off x="0" y="45357"/>
            <a:ext cx="7164000" cy="400110"/>
          </a:xfrm>
          <a:prstGeom prst="rect">
            <a:avLst/>
          </a:prstGeom>
        </p:spPr>
        <p:txBody>
          <a:bodyPr>
            <a:spAutoFit/>
          </a:bodyPr>
          <a:lstStyle/>
          <a:p>
            <a:pPr algn="l"/>
            <a:r>
              <a:rPr lang="ja-JP" altLang="en-US" sz="2000" b="1" dirty="0"/>
              <a:t>別紙３－１　令和６年度スマートシティ関連事業応募様式 </a:t>
            </a:r>
            <a:endParaRPr sz="2000" b="1" dirty="0"/>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共通</a:t>
            </a:r>
            <a:endParaRPr kumimoji="1" lang="ja-JP" altLang="en-US" dirty="0">
              <a:solidFill>
                <a:schemeClr val="tx1"/>
              </a:solidFill>
            </a:endParaRP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52392E7D-201D-4775-BD8E-96CC5C3B8B7B}" type="slidenum">
              <a:rPr lang="en-US" altLang="ja-JP" sz="1480" dirty="0">
                <a:solidFill>
                  <a:schemeClr val="tx1"/>
                </a:solidFill>
              </a:rPr>
              <a:t>1</a:t>
            </a:fld>
            <a:endParaRPr kumimoji="1" lang="ja-JP" altLang="en-US" sz="1480" dirty="0">
              <a:solidFill>
                <a:schemeClr val="tx1"/>
              </a:solidFill>
            </a:endParaRP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 name="Rectangle 66"/>
          <p:cNvSpPr>
            <a:spLocks noChangeArrowheads="1"/>
          </p:cNvSpPr>
          <p:nvPr/>
        </p:nvSpPr>
        <p:spPr>
          <a:xfrm>
            <a:off x="122626" y="929277"/>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１０．その他</a:t>
            </a:r>
            <a:endParaRPr lang="ja-JP" altLang="en-US" sz="1800" b="1" dirty="0">
              <a:solidFill>
                <a:schemeClr val="bg1"/>
              </a:solidFill>
              <a:latin typeface="ＭＳ Ｐゴシック" panose="020B0600070205080204" pitchFamily="50" charset="-128"/>
            </a:endParaRPr>
          </a:p>
        </p:txBody>
      </p:sp>
      <p:sp>
        <p:nvSpPr>
          <p:cNvPr id="1333" name="Text Box 4"/>
          <p:cNvSpPr txBox="1">
            <a:spLocks noChangeArrowheads="1"/>
          </p:cNvSpPr>
          <p:nvPr/>
        </p:nvSpPr>
        <p:spPr>
          <a:xfrm>
            <a:off x="25926" y="502711"/>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関連法令、各地域でのルール・ガイドライン</a:t>
            </a:r>
          </a:p>
        </p:txBody>
      </p:sp>
      <p:sp>
        <p:nvSpPr>
          <p:cNvPr id="1334" name="正方形/長方形 18"/>
          <p:cNvSpPr/>
          <p:nvPr/>
        </p:nvSpPr>
        <p:spPr>
          <a:xfrm>
            <a:off x="66892" y="2539428"/>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35" name="正方形/長方形 22"/>
          <p:cNvSpPr/>
          <p:nvPr/>
        </p:nvSpPr>
        <p:spPr>
          <a:xfrm>
            <a:off x="90767" y="908720"/>
            <a:ext cx="8418759" cy="95410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スマートシティの関連法令（法令・条例）への対応や各地域でのルール・ガイドラインの策定、施策効果最大化のための制度の活用など、「スマートシティリファレンスアーキテクチャ」において「スマートシティルール」と整理されている事項について、ホワイトペーパー第４章を参照し、記載すること</a:t>
            </a:r>
            <a:endParaRPr lang="en-US" altLang="ja-JP" sz="1400" i="1" dirty="0">
              <a:solidFill>
                <a:srgbClr val="FF0000"/>
              </a:solidFill>
            </a:endParaRPr>
          </a:p>
          <a:p>
            <a:pPr marL="176213" indent="-176213"/>
            <a:r>
              <a:rPr lang="ja-JP" altLang="en-US" sz="1400" i="1" dirty="0">
                <a:solidFill>
                  <a:srgbClr val="FF0000"/>
                </a:solidFill>
              </a:rPr>
              <a:t>　（特筆すべきものがあれば）</a:t>
            </a:r>
            <a:endParaRPr lang="en-US" altLang="ja-JP" sz="1400" i="1" dirty="0">
              <a:solidFill>
                <a:srgbClr val="FF0000"/>
              </a:solidFill>
            </a:endParaRPr>
          </a:p>
        </p:txBody>
      </p:sp>
      <p:sp>
        <p:nvSpPr>
          <p:cNvPr id="1337" name="Rectangle 66"/>
          <p:cNvSpPr>
            <a:spLocks noChangeArrowheads="1"/>
          </p:cNvSpPr>
          <p:nvPr/>
        </p:nvSpPr>
        <p:spPr>
          <a:xfrm>
            <a:off x="122626" y="3722903"/>
            <a:ext cx="8550951" cy="2709502"/>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38" name="Text Box 4"/>
          <p:cNvSpPr txBox="1">
            <a:spLocks noChangeArrowheads="1"/>
          </p:cNvSpPr>
          <p:nvPr/>
        </p:nvSpPr>
        <p:spPr>
          <a:xfrm>
            <a:off x="25926" y="3284984"/>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ＰＲポイント</a:t>
            </a:r>
          </a:p>
        </p:txBody>
      </p:sp>
      <p:sp>
        <p:nvSpPr>
          <p:cNvPr id="1339" name="正方形/長方形 10"/>
          <p:cNvSpPr/>
          <p:nvPr/>
        </p:nvSpPr>
        <p:spPr>
          <a:xfrm>
            <a:off x="122626" y="3769295"/>
            <a:ext cx="8418759" cy="307777"/>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ここまでの記載内容以外に、事業全体としてのＰＲポイントがあれば、記載すること。</a:t>
            </a:r>
            <a:endParaRPr lang="en-US" altLang="ja-JP" sz="1400" i="1" dirty="0">
              <a:solidFill>
                <a:srgbClr val="FF0000"/>
              </a:solidFill>
            </a:endParaRPr>
          </a:p>
        </p:txBody>
      </p:sp>
      <p:sp>
        <p:nvSpPr>
          <p:cNvPr id="1340" name="正方形/長方形 68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41" name="テキスト 679"/>
          <p:cNvSpPr txBox="1"/>
          <p:nvPr/>
        </p:nvSpPr>
        <p:spPr>
          <a:xfrm>
            <a:off x="2990356" y="650649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1D08FF65-CCB3-433B-BD61-39E8B773BB37}" type="slidenum">
              <a:rPr lang="en-US" altLang="ja-JP" sz="1480" smtClean="0">
                <a:solidFill>
                  <a:schemeClr val="tx1"/>
                </a:solidFill>
              </a:rPr>
              <a:t>10</a:t>
            </a:fld>
            <a:endParaRPr kumimoji="1" lang="ja-JP" altLang="en-US" sz="1480" dirty="0">
              <a:solidFill>
                <a:schemeClr val="tx1"/>
              </a:solidFill>
            </a:endParaRPr>
          </a:p>
        </p:txBody>
      </p:sp>
      <p:sp>
        <p:nvSpPr>
          <p:cNvPr id="14" name="Rectangle 66">
            <a:extLst>
              <a:ext uri="{FF2B5EF4-FFF2-40B4-BE49-F238E27FC236}">
                <a16:creationId xmlns:a16="http://schemas.microsoft.com/office/drawing/2014/main" id="{C6F29D5C-CEF6-4E01-8288-66FC7ED52D26}"/>
              </a:ext>
            </a:extLst>
          </p:cNvPr>
          <p:cNvSpPr>
            <a:spLocks noChangeArrowheads="1"/>
          </p:cNvSpPr>
          <p:nvPr/>
        </p:nvSpPr>
        <p:spPr>
          <a:xfrm>
            <a:off x="132196" y="2297429"/>
            <a:ext cx="8550951" cy="91554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5" name="Text Box 4">
            <a:extLst>
              <a:ext uri="{FF2B5EF4-FFF2-40B4-BE49-F238E27FC236}">
                <a16:creationId xmlns:a16="http://schemas.microsoft.com/office/drawing/2014/main" id="{D9D7E4D2-1912-4930-83D3-1287BF36DD7E}"/>
              </a:ext>
            </a:extLst>
          </p:cNvPr>
          <p:cNvSpPr txBox="1">
            <a:spLocks noChangeArrowheads="1"/>
          </p:cNvSpPr>
          <p:nvPr/>
        </p:nvSpPr>
        <p:spPr>
          <a:xfrm>
            <a:off x="35496" y="1870863"/>
            <a:ext cx="5626193"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mn-ea"/>
                <a:ea typeface="+mn-ea"/>
              </a:rPr>
              <a:t>セキュリティ対策</a:t>
            </a:r>
          </a:p>
        </p:txBody>
      </p:sp>
      <p:sp>
        <p:nvSpPr>
          <p:cNvPr id="16" name="正方形/長方形 22">
            <a:extLst>
              <a:ext uri="{FF2B5EF4-FFF2-40B4-BE49-F238E27FC236}">
                <a16:creationId xmlns:a16="http://schemas.microsoft.com/office/drawing/2014/main" id="{1B738386-3AA9-4E3D-A783-61134EB48587}"/>
              </a:ext>
            </a:extLst>
          </p:cNvPr>
          <p:cNvSpPr/>
          <p:nvPr/>
        </p:nvSpPr>
        <p:spPr>
          <a:xfrm>
            <a:off x="100337" y="2276872"/>
            <a:ext cx="8418759"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スマートシティセキュリティガイドライン（第</a:t>
            </a:r>
            <a:r>
              <a:rPr lang="en-US" altLang="ja-JP"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2.0</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版）を参考に、</a:t>
            </a:r>
            <a:r>
              <a:rPr lang="ja-JP" altLang="en-US" sz="1400" i="1" dirty="0">
                <a:solidFill>
                  <a:srgbClr val="FF0000"/>
                </a:solidFill>
              </a:rPr>
              <a:t>セキュリティ対策の実施状況について記載。応募事業に関連する範囲で、</a:t>
            </a:r>
            <a:r>
              <a:rPr lang="ja-JP" altLang="en-US" sz="1400" i="1" kern="100" dirty="0">
                <a:solidFill>
                  <a:srgbClr val="FF0000"/>
                </a:solidFill>
                <a:latin typeface="Meiryo UI" panose="020B0604030504040204" pitchFamily="50" charset="-128"/>
                <a:ea typeface="ＭＳ ゴシック" panose="020B0609070205080204" pitchFamily="49" charset="-128"/>
                <a:cs typeface="Meiryo UI" panose="020B0604030504040204" pitchFamily="50" charset="-128"/>
              </a:rPr>
              <a:t>後出のスマートシティセキュリティガイドライン導入チェックシートにも記載すること。</a:t>
            </a:r>
            <a:endParaRPr lang="en-US" altLang="ja-JP" sz="1400" i="1" dirty="0">
              <a:solidFill>
                <a:srgbClr val="FF0000"/>
              </a:solidFill>
            </a:endParaRPr>
          </a:p>
        </p:txBody>
      </p:sp>
    </p:spTree>
    <p:extLst>
      <p:ext uri="{BB962C8B-B14F-4D97-AF65-F5344CB8AC3E}">
        <p14:creationId xmlns:p14="http://schemas.microsoft.com/office/powerpoint/2010/main" val="3579344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１１．スケジュール</a:t>
            </a:r>
            <a:endParaRPr lang="ja-JP" altLang="en-US" sz="1800" b="1" dirty="0">
              <a:solidFill>
                <a:schemeClr val="bg1"/>
              </a:solidFill>
              <a:latin typeface="ＭＳ Ｐゴシック" panose="020B0600070205080204" pitchFamily="50" charset="-128"/>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中長期スケジュール</a:t>
            </a:r>
          </a:p>
        </p:txBody>
      </p:sp>
      <p:sp>
        <p:nvSpPr>
          <p:cNvPr id="1350" name="正方形/長方形 22"/>
          <p:cNvSpPr/>
          <p:nvPr/>
        </p:nvSpPr>
        <p:spPr>
          <a:xfrm>
            <a:off x="108536" y="1084321"/>
            <a:ext cx="8712285" cy="738664"/>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提案事業が解決を目指す地域課題に対する取り組み全体の中長期（</a:t>
            </a:r>
            <a:r>
              <a:rPr lang="en-US" altLang="ja-JP" sz="1400" i="1" dirty="0">
                <a:solidFill>
                  <a:srgbClr val="FF0000"/>
                </a:solidFill>
              </a:rPr>
              <a:t>5</a:t>
            </a:r>
            <a:r>
              <a:rPr lang="ja-JP" altLang="en-US" sz="1400" i="1" dirty="0">
                <a:solidFill>
                  <a:srgbClr val="FF0000"/>
                </a:solidFill>
              </a:rPr>
              <a:t>年程度）のスケジュールを整理し、提案事業を明示して記入すること</a:t>
            </a:r>
          </a:p>
          <a:p>
            <a:r>
              <a:rPr lang="ja-JP" altLang="en-US" sz="1400" i="1" dirty="0">
                <a:solidFill>
                  <a:srgbClr val="FF0000"/>
                </a:solidFill>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353" name="表 79"/>
          <p:cNvGraphicFramePr>
            <a:graphicFrameLocks noGrp="1"/>
          </p:cNvGraphicFramePr>
          <p:nvPr>
            <p:extLst>
              <p:ext uri="{D42A27DB-BD31-4B8C-83A1-F6EECF244321}">
                <p14:modId xmlns:p14="http://schemas.microsoft.com/office/powerpoint/2010/main" val="1940636907"/>
              </p:ext>
            </p:extLst>
          </p:nvPr>
        </p:nvGraphicFramePr>
        <p:xfrm>
          <a:off x="240811" y="1916832"/>
          <a:ext cx="8676709" cy="4304196"/>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67355">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2022</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2023</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49293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2382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3237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070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67728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310775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906599"/>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56" name="テキスト ボックス 82"/>
          <p:cNvSpPr txBox="1"/>
          <p:nvPr/>
        </p:nvSpPr>
        <p:spPr>
          <a:xfrm>
            <a:off x="2546104" y="2916844"/>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57" name="右矢印 83"/>
          <p:cNvSpPr/>
          <p:nvPr/>
        </p:nvSpPr>
        <p:spPr>
          <a:xfrm>
            <a:off x="2714073" y="311240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77070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52395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60" name="テキスト ボックス 86"/>
          <p:cNvSpPr txBox="1"/>
          <p:nvPr/>
        </p:nvSpPr>
        <p:spPr>
          <a:xfrm>
            <a:off x="4220543" y="359670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61" name="右矢印 87"/>
          <p:cNvSpPr/>
          <p:nvPr/>
        </p:nvSpPr>
        <p:spPr>
          <a:xfrm>
            <a:off x="4280978" y="377544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653136"/>
            <a:ext cx="342909" cy="861774"/>
          </a:xfrm>
          <a:prstGeom prst="rect">
            <a:avLst/>
          </a:prstGeom>
          <a:noFill/>
        </p:spPr>
        <p:txBody>
          <a:bodyPr wrap="square" rtlCol="0">
            <a:spAutoFit/>
          </a:bodyPr>
          <a:lstStyle/>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C045F559-38E8-3AC3-98E4-68CA692C8C4C}"/>
              </a:ext>
            </a:extLst>
          </p:cNvPr>
          <p:cNvGrpSpPr/>
          <p:nvPr/>
        </p:nvGrpSpPr>
        <p:grpSpPr>
          <a:xfrm>
            <a:off x="1067352" y="5661248"/>
            <a:ext cx="7274001" cy="414943"/>
            <a:chOff x="1067352" y="5949280"/>
            <a:chExt cx="7274001" cy="414943"/>
          </a:xfrm>
        </p:grpSpPr>
        <p:sp>
          <p:nvSpPr>
            <p:cNvPr id="1363" name="山形 89"/>
            <p:cNvSpPr/>
            <p:nvPr/>
          </p:nvSpPr>
          <p:spPr>
            <a:xfrm>
              <a:off x="796060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621247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62152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949280"/>
              <a:ext cx="138827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システム開発</a:t>
              </a:r>
            </a:p>
          </p:txBody>
        </p:sp>
        <p:sp>
          <p:nvSpPr>
            <p:cNvPr id="1371" name="山形 97"/>
            <p:cNvSpPr/>
            <p:nvPr/>
          </p:nvSpPr>
          <p:spPr>
            <a:xfrm>
              <a:off x="2921823"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621480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621116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621159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621438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621074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62085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953402"/>
              <a:ext cx="828890"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運用開始</a:t>
              </a:r>
            </a:p>
          </p:txBody>
        </p:sp>
        <p:sp>
          <p:nvSpPr>
            <p:cNvPr id="1380" name="楕円 106"/>
            <p:cNvSpPr/>
            <p:nvPr/>
          </p:nvSpPr>
          <p:spPr>
            <a:xfrm>
              <a:off x="2222801" y="620348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1381" name="右矢印 107"/>
          <p:cNvSpPr/>
          <p:nvPr/>
        </p:nvSpPr>
        <p:spPr>
          <a:xfrm>
            <a:off x="2743632" y="442019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39938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4236528"/>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調査</a:t>
            </a:r>
          </a:p>
        </p:txBody>
      </p:sp>
      <p:sp>
        <p:nvSpPr>
          <p:cNvPr id="1384" name="テキスト ボックス 110"/>
          <p:cNvSpPr txBox="1"/>
          <p:nvPr/>
        </p:nvSpPr>
        <p:spPr>
          <a:xfrm>
            <a:off x="4275364" y="424220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85" name="右矢印 111"/>
          <p:cNvSpPr/>
          <p:nvPr/>
        </p:nvSpPr>
        <p:spPr>
          <a:xfrm>
            <a:off x="6250474" y="441109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421653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a:solidFill>
                  <a:prstClr val="black"/>
                </a:solidFill>
                <a:latin typeface="Meiryo UI" panose="020B0604030504040204" pitchFamily="50" charset="-128"/>
                <a:ea typeface="Meiryo UI" panose="020B0604030504040204" pitchFamily="50" charset="-128"/>
              </a:rPr>
              <a:t>実装</a:t>
            </a:r>
          </a:p>
        </p:txBody>
      </p:sp>
      <p:sp>
        <p:nvSpPr>
          <p:cNvPr id="1387" name="楕円 113"/>
          <p:cNvSpPr/>
          <p:nvPr/>
        </p:nvSpPr>
        <p:spPr>
          <a:xfrm>
            <a:off x="3537922" y="224656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454118"/>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10</a:t>
            </a:r>
            <a:r>
              <a:rPr lang="ja-JP" altLang="en-US" sz="1200" dirty="0">
                <a:solidFill>
                  <a:prstClr val="black"/>
                </a:solidFill>
                <a:latin typeface="Meiryo UI" panose="020B0604030504040204" pitchFamily="50" charset="-128"/>
                <a:ea typeface="Meiryo UI" panose="020B0604030504040204" pitchFamily="50" charset="-128"/>
              </a:rPr>
              <a:t>月：〇〇事業完成</a:t>
            </a:r>
          </a:p>
        </p:txBody>
      </p:sp>
      <p:sp>
        <p:nvSpPr>
          <p:cNvPr id="1389" name="楕円 117"/>
          <p:cNvSpPr/>
          <p:nvPr/>
        </p:nvSpPr>
        <p:spPr>
          <a:xfrm>
            <a:off x="4258002" y="225031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457870"/>
            <a:ext cx="2032497"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５月：国際イベント開催</a:t>
            </a:r>
          </a:p>
        </p:txBody>
      </p:sp>
      <p:sp>
        <p:nvSpPr>
          <p:cNvPr id="1391" name="楕円 119"/>
          <p:cNvSpPr/>
          <p:nvPr/>
        </p:nvSpPr>
        <p:spPr>
          <a:xfrm>
            <a:off x="2097762" y="22439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451285"/>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a:solidFill>
                  <a:prstClr val="black"/>
                </a:solidFill>
                <a:latin typeface="Meiryo UI" panose="020B0604030504040204" pitchFamily="50" charset="-128"/>
                <a:ea typeface="Meiryo UI" panose="020B0604030504040204" pitchFamily="50" charset="-128"/>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E357BC4E-2BA1-4FDD-9054-7E6C98651431}" type="slidenum">
              <a:rPr lang="en-US" altLang="ja-JP" sz="1480" smtClean="0">
                <a:solidFill>
                  <a:schemeClr val="tx1"/>
                </a:solidFill>
              </a:rPr>
              <a:t>11</a:t>
            </a:fld>
            <a:endParaRPr kumimoji="1" lang="ja-JP" altLang="en-US" sz="1480" dirty="0">
              <a:solidFill>
                <a:schemeClr val="tx1"/>
              </a:solidFill>
            </a:endParaRPr>
          </a:p>
        </p:txBody>
      </p:sp>
      <p:sp>
        <p:nvSpPr>
          <p:cNvPr id="3" name="正方形/長方形 2">
            <a:extLst>
              <a:ext uri="{FF2B5EF4-FFF2-40B4-BE49-F238E27FC236}">
                <a16:creationId xmlns:a16="http://schemas.microsoft.com/office/drawing/2014/main" id="{15370D2F-DBD5-CEA8-A1FB-F5F76C31A572}"/>
              </a:ext>
            </a:extLst>
          </p:cNvPr>
          <p:cNvSpPr/>
          <p:nvPr/>
        </p:nvSpPr>
        <p:spPr>
          <a:xfrm>
            <a:off x="240811" y="2708920"/>
            <a:ext cx="8676709" cy="618879"/>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吹き出し: 角を丸めた四角形 3">
            <a:extLst>
              <a:ext uri="{FF2B5EF4-FFF2-40B4-BE49-F238E27FC236}">
                <a16:creationId xmlns:a16="http://schemas.microsoft.com/office/drawing/2014/main" id="{90665569-4B09-75E6-E47D-B4F8EC632E43}"/>
              </a:ext>
            </a:extLst>
          </p:cNvPr>
          <p:cNvSpPr/>
          <p:nvPr/>
        </p:nvSpPr>
        <p:spPr>
          <a:xfrm>
            <a:off x="8083021" y="2266167"/>
            <a:ext cx="820168" cy="277000"/>
          </a:xfrm>
          <a:prstGeom prst="wedgeRoundRectCallout">
            <a:avLst>
              <a:gd name="adj1" fmla="val -33630"/>
              <a:gd name="adj2" fmla="val 107202"/>
              <a:gd name="adj3" fmla="val 16667"/>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rPr>
              <a:t>提案事業</a:t>
            </a:r>
            <a:endParaRPr kumimoji="1" lang="ja-JP" altLang="en-US" sz="1200" b="1" dirty="0">
              <a:solidFill>
                <a:schemeClr val="tx1"/>
              </a:solidFill>
            </a:endParaRPr>
          </a:p>
        </p:txBody>
      </p:sp>
      <p:sp>
        <p:nvSpPr>
          <p:cNvPr id="2" name="正方形/長方形 22">
            <a:extLst>
              <a:ext uri="{FF2B5EF4-FFF2-40B4-BE49-F238E27FC236}">
                <a16:creationId xmlns:a16="http://schemas.microsoft.com/office/drawing/2014/main" id="{EFE50919-728D-A7C3-5EB3-11EDFD902BFC}"/>
              </a:ext>
            </a:extLst>
          </p:cNvPr>
          <p:cNvSpPr/>
          <p:nvPr/>
        </p:nvSpPr>
        <p:spPr>
          <a:xfrm>
            <a:off x="180195" y="6237312"/>
            <a:ext cx="8712285"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latin typeface="+mn-ea"/>
                <a:ea typeface="+mn-ea"/>
              </a:rPr>
              <a:t>　</a:t>
            </a:r>
            <a:r>
              <a:rPr lang="ja-JP" altLang="ja-JP" sz="1400" i="1" dirty="0">
                <a:solidFill>
                  <a:srgbClr val="FF0000"/>
                </a:solidFill>
                <a:effectLst/>
                <a:latin typeface="+mn-ea"/>
                <a:ea typeface="+mn-ea"/>
                <a:cs typeface="ＭＳ Ｐゴシック" panose="020B0600070205080204" pitchFamily="50" charset="-128"/>
              </a:rPr>
              <a:t>未来技術社会実装事業に応募する団体については、今後３年間で実装（一部でも可）を見込み、５年間で本格実装する（事業化され自走する）内容であること</a:t>
            </a:r>
            <a:endParaRPr lang="ja-JP" altLang="en-US" sz="1400" i="1" dirty="0">
              <a:solidFill>
                <a:srgbClr val="FF0000"/>
              </a:solidFill>
              <a:latin typeface="+mn-ea"/>
              <a:ea typeface="+mn-ea"/>
            </a:endParaRPr>
          </a:p>
        </p:txBody>
      </p:sp>
    </p:spTree>
    <p:extLst>
      <p:ext uri="{BB962C8B-B14F-4D97-AF65-F5344CB8AC3E}">
        <p14:creationId xmlns:p14="http://schemas.microsoft.com/office/powerpoint/2010/main" val="328087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１２．</a:t>
            </a:r>
            <a:r>
              <a:rPr lang="ja-JP" altLang="en-US" sz="2400" b="1" spc="-150" dirty="0">
                <a:solidFill>
                  <a:schemeClr val="bg1"/>
                </a:solidFill>
                <a:latin typeface="ＭＳ Ｐゴシック" panose="020B0600070205080204" pitchFamily="50" charset="-128"/>
              </a:rPr>
              <a:t>スマートシティセキュリティガイドライン導入チェックシート</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C5F9EFF0-FBE0-45DB-9E52-70A68EC07DD8}" type="slidenum">
              <a:rPr lang="en-US" altLang="ja-JP" sz="1480" smtClean="0">
                <a:solidFill>
                  <a:schemeClr val="tx1"/>
                </a:solidFill>
              </a:rPr>
              <a:t>12</a:t>
            </a:fld>
            <a:endParaRPr kumimoji="1" lang="ja-JP" altLang="en-US" sz="1480" dirty="0">
              <a:solidFill>
                <a:schemeClr val="tx1"/>
              </a:solidFill>
            </a:endParaRPr>
          </a:p>
        </p:txBody>
      </p:sp>
      <p:sp>
        <p:nvSpPr>
          <p:cNvPr id="49" name="正方形/長方形 25"/>
          <p:cNvSpPr/>
          <p:nvPr/>
        </p:nvSpPr>
        <p:spPr>
          <a:xfrm>
            <a:off x="323528" y="698273"/>
            <a:ext cx="8496944" cy="30777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該当する場合、別紙３－２の</a:t>
            </a:r>
            <a:r>
              <a:rPr lang="en-US" altLang="ja-JP" sz="1400" i="1" dirty="0">
                <a:solidFill>
                  <a:srgbClr val="FF0000"/>
                </a:solidFill>
              </a:rPr>
              <a:t>Excel</a:t>
            </a:r>
            <a:r>
              <a:rPr lang="ja-JP" altLang="en-US" sz="1400" i="1" dirty="0">
                <a:solidFill>
                  <a:srgbClr val="FF0000"/>
                </a:solidFill>
              </a:rPr>
              <a:t>シートに記載</a:t>
            </a:r>
            <a:endParaRPr lang="en-US" altLang="ja-JP" sz="1400" i="1" dirty="0">
              <a:solidFill>
                <a:srgbClr val="FF0000"/>
              </a:solidFill>
            </a:endParaRPr>
          </a:p>
        </p:txBody>
      </p:sp>
    </p:spTree>
    <p:extLst>
      <p:ext uri="{BB962C8B-B14F-4D97-AF65-F5344CB8AC3E}">
        <p14:creationId xmlns:p14="http://schemas.microsoft.com/office/powerpoint/2010/main" val="3251649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0"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社会実装する</a:t>
            </a:r>
            <a:r>
              <a:rPr kumimoji="1" lang="en-US" altLang="ja-JP" sz="2000" b="1" i="0" u="none" strike="noStrike" kern="1200" cap="none" spc="0" normalizeH="0" baseline="0" noProof="0" dirty="0" err="1">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MaaS</a:t>
            </a: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事業の概要</a:t>
            </a:r>
            <a:endParaRPr kumimoji="1" lang="ja-JP" altLang="en-US" sz="16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【事業名】</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graphicFrame>
        <p:nvGraphicFramePr>
          <p:cNvPr id="2033" name="表 668"/>
          <p:cNvGraphicFramePr>
            <a:graphicFrameLocks noGrp="1"/>
          </p:cNvGraphicFramePr>
          <p:nvPr/>
        </p:nvGraphicFramePr>
        <p:xfrm>
          <a:off x="91440" y="1493569"/>
          <a:ext cx="4336560" cy="5281389"/>
        </p:xfrm>
        <a:graphic>
          <a:graphicData uri="http://schemas.openxmlformats.org/drawingml/2006/table">
            <a:tbl>
              <a:tblPr bandRow="1">
                <a:tableStyleId>{073A0DAA-6AF3-43AB-8588-CEC1D06C72B9}</a:tableStyleId>
              </a:tblPr>
              <a:tblGrid>
                <a:gridCol w="678758">
                  <a:extLst>
                    <a:ext uri="{9D8B030D-6E8A-4147-A177-3AD203B41FA5}">
                      <a16:colId xmlns:a16="http://schemas.microsoft.com/office/drawing/2014/main" val="20000"/>
                    </a:ext>
                  </a:extLst>
                </a:gridCol>
                <a:gridCol w="676720">
                  <a:extLst>
                    <a:ext uri="{9D8B030D-6E8A-4147-A177-3AD203B41FA5}">
                      <a16:colId xmlns:a16="http://schemas.microsoft.com/office/drawing/2014/main" val="20001"/>
                    </a:ext>
                  </a:extLst>
                </a:gridCol>
                <a:gridCol w="2981082">
                  <a:extLst>
                    <a:ext uri="{9D8B030D-6E8A-4147-A177-3AD203B41FA5}">
                      <a16:colId xmlns:a16="http://schemas.microsoft.com/office/drawing/2014/main" val="20002"/>
                    </a:ext>
                  </a:extLst>
                </a:gridCol>
              </a:tblGrid>
              <a:tr h="60536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協議会の構成員</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幹事</a:t>
                      </a:r>
                      <a:r>
                        <a:rPr kumimoji="1" lang="en-US" altLang="ja-JP" sz="900" b="0" i="0" u="none" strike="noStrike" kern="1200" baseline="0" dirty="0">
                          <a:solidFill>
                            <a:schemeClr val="tx1"/>
                          </a:solidFill>
                          <a:latin typeface="Meiryo UI" panose="020B0604030504040204" pitchFamily="50" charset="-128"/>
                          <a:ea typeface="Meiryo UI" panose="020B0604030504040204" pitchFamily="50" charset="-128"/>
                          <a:cs typeface="+mn-cs"/>
                        </a:rPr>
                        <a:t>】**</a:t>
                      </a:r>
                      <a:r>
                        <a:rPr kumimoji="1" lang="zh-CN"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社</a:t>
                      </a:r>
                      <a:r>
                        <a:rPr kumimoji="1" lang="ja-JP" altLang="en-US" sz="900" b="0" i="0" u="none" strike="noStrike" kern="1200" baseline="0" dirty="0" err="1">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市、**大学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3514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地域</a:t>
                      </a:r>
                    </a:p>
                    <a:p>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indent="-171450">
                        <a:buFont typeface="Wingdings" panose="05000000000000000000" pitchFamily="2" charset="2"/>
                        <a:buChar char="l"/>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31690">
                <a:tc rowSpan="5">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開始時期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t" latinLnBrk="0" hangingPunct="1">
                        <a:lnSpc>
                          <a:spcPct val="100000"/>
                        </a:lnSpc>
                        <a:spcBef>
                          <a:spcPts val="0"/>
                        </a:spcBef>
                        <a:spcAft>
                          <a:spcPts val="0"/>
                        </a:spcAft>
                        <a:buClrTx/>
                        <a:buSzTx/>
                        <a:buFontTx/>
                        <a:buNone/>
                        <a:tabLst/>
                        <a:defRPr/>
                      </a:pPr>
                      <a:r>
                        <a:rPr kumimoji="1" lang="ja-JP" altLang="en-US" sz="900" kern="1200" dirty="0">
                          <a:solidFill>
                            <a:schemeClr val="tx1"/>
                          </a:solidFill>
                          <a:latin typeface="Meiryo UI" panose="020B0604030504040204" pitchFamily="50" charset="-128"/>
                          <a:ea typeface="Meiryo UI" panose="020B0604030504040204" pitchFamily="50" charset="-128"/>
                          <a:cs typeface="+mn-cs"/>
                        </a:rPr>
                        <a:t>**年*月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事業エリア</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a:solidFill>
                            <a:schemeClr val="tx1"/>
                          </a:solidFill>
                          <a:latin typeface="Meiryo UI" panose="020B0604030504040204" pitchFamily="50" charset="-128"/>
                          <a:ea typeface="Meiryo UI" panose="020B0604030504040204" pitchFamily="50" charset="-128"/>
                          <a:cs typeface="+mn-cs"/>
                        </a:rPr>
                        <a:t>**市**エリア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MaaS</a:t>
                      </a:r>
                    </a:p>
                    <a:p>
                      <a:r>
                        <a:rPr kumimoji="1" lang="ja-JP" altLang="en-US" sz="900" dirty="0">
                          <a:solidFill>
                            <a:schemeClr val="tx1"/>
                          </a:solidFill>
                          <a:latin typeface="Meiryo UI" panose="020B0604030504040204" pitchFamily="50" charset="-128"/>
                          <a:ea typeface="Meiryo UI" panose="020B0604030504040204" pitchFamily="50" charset="-128"/>
                        </a:rPr>
                        <a:t>システム</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6932">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ja-JP" altLang="en-US" sz="1800" b="0" i="0" u="none" strike="noStrike" kern="1200" baseline="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75998">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交通以外のサービス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8474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
        <p:nvSpPr>
          <p:cNvPr id="2034" name="正方形/長方形 669"/>
          <p:cNvSpPr/>
          <p:nvPr/>
        </p:nvSpPr>
        <p:spPr>
          <a:xfrm>
            <a:off x="4432861" y="1491215"/>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1000" dirty="0">
                <a:solidFill>
                  <a:srgbClr val="000000"/>
                </a:solidFill>
                <a:latin typeface="Meiryo UI" panose="020B0604030504040204" pitchFamily="50" charset="-128"/>
                <a:ea typeface="Meiryo UI" panose="020B0604030504040204" pitchFamily="50" charset="-128"/>
              </a:rPr>
              <a:t>事業</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イメージ</a:t>
            </a:r>
          </a:p>
        </p:txBody>
      </p:sp>
      <p:sp>
        <p:nvSpPr>
          <p:cNvPr id="2035" name="正方形/長方形 670"/>
          <p:cNvSpPr/>
          <p:nvPr/>
        </p:nvSpPr>
        <p:spPr>
          <a:xfrm>
            <a:off x="4432861" y="1743215"/>
            <a:ext cx="4608195" cy="3025742"/>
          </a:xfrm>
          <a:prstGeom prst="rect">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6" name="正方形/長方形 671"/>
          <p:cNvSpPr/>
          <p:nvPr/>
        </p:nvSpPr>
        <p:spPr>
          <a:xfrm>
            <a:off x="4432860" y="4766600"/>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評価指標</a:t>
            </a:r>
          </a:p>
        </p:txBody>
      </p:sp>
      <p:graphicFrame>
        <p:nvGraphicFramePr>
          <p:cNvPr id="2037" name="表 672"/>
          <p:cNvGraphicFramePr>
            <a:graphicFrameLocks noGrp="1"/>
          </p:cNvGraphicFramePr>
          <p:nvPr/>
        </p:nvGraphicFramePr>
        <p:xfrm>
          <a:off x="4432860" y="5020957"/>
          <a:ext cx="4608195" cy="812973"/>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812973">
                <a:tc>
                  <a:txBody>
                    <a:bodyPr/>
                    <a:lstStyle/>
                    <a:p>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評価指標、目標、測定方法などを記載</a:t>
                      </a:r>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endParaRPr kumimoji="1" lang="en-US" altLang="ja-JP" sz="900" b="0" kern="1200" dirty="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38" name="正方形/長方形 673"/>
          <p:cNvSpPr/>
          <p:nvPr/>
        </p:nvSpPr>
        <p:spPr>
          <a:xfrm>
            <a:off x="4432861" y="5840517"/>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今後の方向性</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039" name="表 674"/>
          <p:cNvGraphicFramePr>
            <a:graphicFrameLocks noGrp="1"/>
          </p:cNvGraphicFramePr>
          <p:nvPr/>
        </p:nvGraphicFramePr>
        <p:xfrm>
          <a:off x="4428000" y="6098429"/>
          <a:ext cx="4608195" cy="678610"/>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678610">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b="0" dirty="0">
                          <a:solidFill>
                            <a:schemeClr val="tx1"/>
                          </a:solidFill>
                          <a:latin typeface="Meiryo UI" panose="020B0604030504040204" pitchFamily="50" charset="-128"/>
                          <a:ea typeface="Meiryo UI" panose="020B0604030504040204" pitchFamily="50" charset="-128"/>
                        </a:rPr>
                        <a:t>＊＊＊＊＊＊＊＊＊＊</a:t>
                      </a:r>
                      <a:endParaRPr kumimoji="1" lang="en-US" altLang="ja-JP" sz="900" b="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40" name="コンテンツ プレースホルダー 676"/>
          <p:cNvSpPr txBox="1"/>
          <p:nvPr/>
        </p:nvSpPr>
        <p:spPr>
          <a:xfrm>
            <a:off x="35979" y="676384"/>
            <a:ext cx="9079961" cy="736616"/>
          </a:xfrm>
          <a:prstGeom prst="rect">
            <a:avLst/>
          </a:prstGeom>
          <a:ln>
            <a:solidFill>
              <a:schemeClr val="tx2"/>
            </a:solidFill>
          </a:ln>
        </p:spPr>
        <p:txBody>
          <a:bodyPr/>
          <a:lst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（事業の概要を記載）</a:t>
            </a:r>
          </a:p>
        </p:txBody>
      </p:sp>
      <p:sp>
        <p:nvSpPr>
          <p:cNvPr id="2041" name="正方形/長方形 680"/>
          <p:cNvSpPr/>
          <p:nvPr/>
        </p:nvSpPr>
        <p:spPr>
          <a:xfrm>
            <a:off x="4463356" y="1768134"/>
            <a:ext cx="2988963" cy="364722"/>
          </a:xfrm>
          <a:prstGeom prst="rect">
            <a:avLst/>
          </a:prstGeom>
          <a:noFill/>
          <a:ln w="12700">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1" i="0" u="sng" strike="noStrike" kern="1200" cap="none" spc="0" normalizeH="0" baseline="0" noProof="0" dirty="0" err="1">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1" lang="ja-JP" altLang="en-US" sz="9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を通じて提供するサービスを含む事業イメージ</a:t>
            </a:r>
          </a:p>
        </p:txBody>
      </p:sp>
      <p:sp>
        <p:nvSpPr>
          <p:cNvPr id="2042" name="正方形/長方形 703"/>
          <p:cNvSpPr/>
          <p:nvPr/>
        </p:nvSpPr>
        <p:spPr>
          <a:xfrm>
            <a:off x="54112" y="908720"/>
            <a:ext cx="963045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作成</a:t>
            </a:r>
            <a:r>
              <a:rPr kumimoji="1" lang="en-US" altLang="ja-JP"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時には</a:t>
            </a:r>
            <a:r>
              <a:rPr kumimoji="1" lang="ja-JP" altLang="en-US" sz="14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https://www.mlit.go.jp/sogoseisaku/transport/sosei_transport_tk_000160.html</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」に掲載の概要も</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参考にしていただき、ご記載ください。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043" name="テキスト ボックス 1"/>
          <p:cNvSpPr txBox="1"/>
          <p:nvPr/>
        </p:nvSpPr>
        <p:spPr>
          <a:xfrm>
            <a:off x="1212171" y="265127"/>
            <a:ext cx="6264696"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本ページは事業採択後公表を予定しています</a:t>
            </a: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74</a:t>
            </a:r>
          </a:p>
        </p:txBody>
      </p:sp>
    </p:spTree>
    <p:extLst>
      <p:ext uri="{BB962C8B-B14F-4D97-AF65-F5344CB8AC3E}">
        <p14:creationId xmlns:p14="http://schemas.microsoft.com/office/powerpoint/2010/main" val="1197684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提案者　</a:t>
            </a:r>
          </a:p>
        </p:txBody>
      </p:sp>
      <p:graphicFrame>
        <p:nvGraphicFramePr>
          <p:cNvPr id="3075" name="表 8"/>
          <p:cNvGraphicFramePr>
            <a:graphicFrameLocks noGrp="1"/>
          </p:cNvGraphicFramePr>
          <p:nvPr/>
        </p:nvGraphicFramePr>
        <p:xfrm>
          <a:off x="251521" y="1412776"/>
          <a:ext cx="8640958" cy="5364000"/>
        </p:xfrm>
        <a:graphic>
          <a:graphicData uri="http://schemas.openxmlformats.org/drawingml/2006/table">
            <a:tbl>
              <a:tblPr/>
              <a:tblGrid>
                <a:gridCol w="720079">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064229">
                  <a:extLst>
                    <a:ext uri="{9D8B030D-6E8A-4147-A177-3AD203B41FA5}">
                      <a16:colId xmlns:a16="http://schemas.microsoft.com/office/drawing/2014/main" val="20002"/>
                    </a:ext>
                  </a:extLst>
                </a:gridCol>
                <a:gridCol w="2064229">
                  <a:extLst>
                    <a:ext uri="{9D8B030D-6E8A-4147-A177-3AD203B41FA5}">
                      <a16:colId xmlns:a16="http://schemas.microsoft.com/office/drawing/2014/main" val="20003"/>
                    </a:ext>
                  </a:extLst>
                </a:gridCol>
                <a:gridCol w="2064229">
                  <a:extLst>
                    <a:ext uri="{9D8B030D-6E8A-4147-A177-3AD203B41FA5}">
                      <a16:colId xmlns:a16="http://schemas.microsoft.com/office/drawing/2014/main" val="20004"/>
                    </a:ext>
                  </a:extLst>
                </a:gridCol>
              </a:tblGrid>
              <a:tr h="360000">
                <a:tc gridSpan="2">
                  <a:txBody>
                    <a:bodyPr/>
                    <a:lstStyle/>
                    <a:p>
                      <a:pPr marR="44450" indent="114300" algn="ctr">
                        <a:spcAft>
                          <a:spcPts val="0"/>
                        </a:spcAft>
                      </a:pPr>
                      <a:r>
                        <a:rPr lang="ja-JP" altLang="en-US" sz="1200" kern="100" dirty="0">
                          <a:effectLst/>
                          <a:latin typeface="+mn-ea"/>
                          <a:ea typeface="+mn-ea"/>
                          <a:cs typeface="Meiryo UI" panose="020B0604030504040204" pitchFamily="50" charset="-128"/>
                        </a:rPr>
                        <a:t>事業名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B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5570" marR="44450" indent="-115570">
                        <a:spcAft>
                          <a:spcPts val="0"/>
                        </a:spcAft>
                      </a:pP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0000">
                <a:tc rowSpan="10">
                  <a:txBody>
                    <a:bodyPr/>
                    <a:lstStyle/>
                    <a:p>
                      <a:pPr marR="44450" indent="114300" algn="ctr">
                        <a:spcAft>
                          <a:spcPts val="0"/>
                        </a:spcAft>
                      </a:pPr>
                      <a:r>
                        <a:rPr lang="ja-JP" sz="1200" kern="100" dirty="0">
                          <a:effectLst/>
                          <a:latin typeface="+mn-ea"/>
                          <a:ea typeface="+mn-ea"/>
                          <a:cs typeface="Meiryo UI" panose="020B0604030504040204" pitchFamily="50" charset="-128"/>
                        </a:rPr>
                        <a:t>提案者</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申請者</a:t>
                      </a:r>
                      <a:r>
                        <a:rPr lang="ja-JP" sz="1200" kern="100" dirty="0">
                          <a:effectLst/>
                          <a:latin typeface="+mn-ea"/>
                          <a:ea typeface="+mn-ea"/>
                          <a:cs typeface="Meiryo UI" panose="020B0604030504040204" pitchFamily="50" charset="-128"/>
                        </a:rPr>
                        <a:t>名</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spcAft>
                          <a:spcPts val="0"/>
                        </a:spcAft>
                      </a:pPr>
                      <a:r>
                        <a:rPr lang="zh-TW" altLang="en-US" sz="1200" i="1" kern="100" dirty="0">
                          <a:solidFill>
                            <a:schemeClr val="tx1"/>
                          </a:solidFill>
                          <a:effectLst/>
                          <a:latin typeface="+mn-ea"/>
                          <a:ea typeface="+mn-ea"/>
                          <a:cs typeface="Meiryo UI" panose="020B0604030504040204" pitchFamily="50" charset="-128"/>
                        </a:rPr>
                        <a:t>（例）○○協議会、○○事業実行委員会（仮称）</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2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事業における</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sz="1200" kern="100" dirty="0">
                          <a:effectLst/>
                          <a:latin typeface="+mn-ea"/>
                          <a:ea typeface="+mn-ea"/>
                          <a:cs typeface="Meiryo UI" panose="020B0604030504040204" pitchFamily="50" charset="-128"/>
                        </a:rPr>
                        <a:t>代表者</a:t>
                      </a:r>
                      <a:r>
                        <a:rPr lang="ja-JP" altLang="en-US" sz="1200" kern="100" dirty="0">
                          <a:effectLst/>
                          <a:latin typeface="+mn-ea"/>
                          <a:ea typeface="+mn-ea"/>
                          <a:cs typeface="Meiryo UI" panose="020B0604030504040204" pitchFamily="50" charset="-128"/>
                        </a:rPr>
                        <a:t>の連絡先</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4300" marR="44450" indent="-114300">
                        <a:spcAft>
                          <a:spcPts val="0"/>
                        </a:spcAft>
                      </a:pPr>
                      <a:r>
                        <a:rPr lang="ja-JP" altLang="en-US" sz="1200" i="0" kern="100" dirty="0">
                          <a:solidFill>
                            <a:schemeClr val="tx1"/>
                          </a:solidFill>
                          <a:effectLst/>
                          <a:latin typeface="+mn-ea"/>
                          <a:ea typeface="+mn-ea"/>
                          <a:cs typeface="Meiryo UI" panose="020B0604030504040204" pitchFamily="50" charset="-128"/>
                        </a:rPr>
                        <a:t>　</a:t>
                      </a:r>
                      <a:r>
                        <a:rPr lang="zh-CN" altLang="en-US" sz="1200" i="0" kern="100" dirty="0">
                          <a:solidFill>
                            <a:schemeClr val="tx1"/>
                          </a:solidFill>
                          <a:effectLst/>
                          <a:latin typeface="+mn-ea"/>
                          <a:ea typeface="+mn-ea"/>
                          <a:cs typeface="Meiryo UI" panose="020B0604030504040204" pitchFamily="50" charset="-128"/>
                        </a:rPr>
                        <a:t>所在地：　</a:t>
                      </a:r>
                      <a:r>
                        <a:rPr lang="zh-CN" altLang="en-US" sz="1200" i="1" kern="100" dirty="0">
                          <a:solidFill>
                            <a:schemeClr val="tx1"/>
                          </a:solidFill>
                          <a:effectLst/>
                          <a:latin typeface="+mn-ea"/>
                          <a:ea typeface="+mn-ea"/>
                          <a:cs typeface="Meiryo UI" panose="020B0604030504040204" pitchFamily="50" charset="-128"/>
                        </a:rPr>
                        <a:t>〒</a:t>
                      </a:r>
                      <a:r>
                        <a:rPr lang="en-US" altLang="zh-CN" sz="1200" i="1" kern="100" dirty="0">
                          <a:solidFill>
                            <a:schemeClr val="tx1"/>
                          </a:solidFill>
                          <a:effectLst/>
                          <a:latin typeface="+mn-ea"/>
                          <a:ea typeface="+mn-ea"/>
                          <a:cs typeface="Meiryo UI" panose="020B0604030504040204" pitchFamily="50" charset="-128"/>
                        </a:rPr>
                        <a:t>000-0000</a:t>
                      </a:r>
                      <a:r>
                        <a:rPr lang="zh-CN" altLang="en-US" sz="1200" i="1" kern="100" dirty="0">
                          <a:solidFill>
                            <a:schemeClr val="tx1"/>
                          </a:solidFill>
                          <a:effectLst/>
                          <a:latin typeface="+mn-ea"/>
                          <a:ea typeface="+mn-ea"/>
                          <a:cs typeface="Meiryo UI" panose="020B0604030504040204" pitchFamily="50" charset="-128"/>
                        </a:rPr>
                        <a:t>　○○市</a:t>
                      </a:r>
                      <a:r>
                        <a:rPr lang="en-US" altLang="zh-CN" sz="1200" i="1" kern="100" dirty="0">
                          <a:solidFill>
                            <a:schemeClr val="tx1"/>
                          </a:solidFill>
                          <a:effectLst/>
                          <a:latin typeface="+mn-ea"/>
                          <a:ea typeface="+mn-ea"/>
                          <a:cs typeface="Meiryo UI" panose="020B0604030504040204" pitchFamily="50" charset="-128"/>
                        </a:rPr>
                        <a:t>××</a:t>
                      </a:r>
                      <a:r>
                        <a:rPr lang="zh-CN" altLang="en-US" sz="1200" i="1" kern="100" dirty="0">
                          <a:solidFill>
                            <a:schemeClr val="tx1"/>
                          </a:solidFill>
                          <a:effectLst/>
                          <a:latin typeface="+mn-ea"/>
                          <a:ea typeface="+mn-ea"/>
                          <a:cs typeface="Meiryo UI" panose="020B0604030504040204" pitchFamily="50" charset="-128"/>
                        </a:rPr>
                        <a:t>区△△</a:t>
                      </a:r>
                      <a:r>
                        <a:rPr lang="en-US" altLang="zh-CN" sz="1200" i="1" kern="100" dirty="0">
                          <a:solidFill>
                            <a:schemeClr val="tx1"/>
                          </a:solidFill>
                          <a:effectLst/>
                          <a:latin typeface="+mn-ea"/>
                          <a:ea typeface="+mn-ea"/>
                          <a:cs typeface="Meiryo UI" panose="020B0604030504040204" pitchFamily="50" charset="-128"/>
                        </a:rPr>
                        <a:t>1-2-3</a:t>
                      </a:r>
                    </a:p>
                    <a:p>
                      <a:pPr marL="114300" marR="44450" indent="-114300">
                        <a:spcAft>
                          <a:spcPts val="0"/>
                        </a:spcAft>
                      </a:pPr>
                      <a:r>
                        <a:rPr lang="ja-JP" altLang="en-US" sz="1200" kern="100" dirty="0">
                          <a:effectLst/>
                          <a:latin typeface="+mn-ea"/>
                          <a:ea typeface="+mn-ea"/>
                          <a:cs typeface="Meiryo UI" panose="020B0604030504040204" pitchFamily="50" charset="-128"/>
                        </a:rPr>
                        <a:t>　担当部課（部署）：</a:t>
                      </a:r>
                    </a:p>
                    <a:p>
                      <a:pPr marL="114300" marR="44450" indent="-114300">
                        <a:spcAft>
                          <a:spcPts val="0"/>
                        </a:spcAft>
                      </a:pPr>
                      <a:r>
                        <a:rPr lang="ja-JP" altLang="en-US" sz="1200" kern="100" dirty="0">
                          <a:effectLst/>
                          <a:latin typeface="+mn-ea"/>
                          <a:ea typeface="+mn-ea"/>
                          <a:cs typeface="Meiryo UI" panose="020B0604030504040204" pitchFamily="50" charset="-128"/>
                        </a:rPr>
                        <a:t>　連絡先（連絡先担当者名）：</a:t>
                      </a:r>
                      <a:r>
                        <a:rPr lang="ja-JP" altLang="en-US" sz="1200" i="1" kern="100" dirty="0">
                          <a:solidFill>
                            <a:schemeClr val="tx1"/>
                          </a:solidFill>
                          <a:effectLst/>
                          <a:latin typeface="+mn-ea"/>
                          <a:ea typeface="+mn-ea"/>
                          <a:cs typeface="Meiryo UI" panose="020B0604030504040204" pitchFamily="50" charset="-128"/>
                        </a:rPr>
                        <a:t>○○○○</a:t>
                      </a:r>
                    </a:p>
                    <a:p>
                      <a:pPr marL="114300" marR="44450" indent="-114300">
                        <a:spcAft>
                          <a:spcPts val="0"/>
                        </a:spcAft>
                      </a:pPr>
                      <a:r>
                        <a:rPr lang="ja-JP" altLang="en-US" sz="1200" kern="100" dirty="0">
                          <a:effectLst/>
                          <a:latin typeface="+mn-ea"/>
                          <a:ea typeface="+mn-ea"/>
                          <a:cs typeface="Meiryo UI" panose="020B0604030504040204" pitchFamily="50" charset="-128"/>
                        </a:rPr>
                        <a:t>　電話番号：</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ＦＡＸ：</a:t>
                      </a:r>
                      <a:r>
                        <a:rPr lang="en-US" altLang="ja-JP" sz="1200" i="1" kern="100" dirty="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a:solidFill>
                            <a:schemeClr val="tx1"/>
                          </a:solidFill>
                          <a:effectLst/>
                          <a:latin typeface="+mn-ea"/>
                          <a:ea typeface="+mn-ea"/>
                          <a:cs typeface="Meiryo UI" panose="020B0604030504040204" pitchFamily="50" charset="-128"/>
                        </a:rPr>
                        <a:t>　</a:t>
                      </a:r>
                      <a:r>
                        <a:rPr lang="en-US" altLang="ja-JP" sz="1200" kern="100" dirty="0">
                          <a:solidFill>
                            <a:schemeClr val="tx1"/>
                          </a:solidFill>
                          <a:effectLst/>
                          <a:latin typeface="+mn-ea"/>
                          <a:ea typeface="+mn-ea"/>
                          <a:cs typeface="Meiryo UI" panose="020B0604030504040204" pitchFamily="50" charset="-128"/>
                        </a:rPr>
                        <a:t>E-mail</a:t>
                      </a:r>
                      <a:r>
                        <a:rPr lang="ja-JP" altLang="en-US" sz="1200" kern="100" dirty="0">
                          <a:solidFill>
                            <a:schemeClr val="tx1"/>
                          </a:solidFill>
                          <a:effectLst/>
                          <a:latin typeface="+mn-ea"/>
                          <a:ea typeface="+mn-ea"/>
                          <a:cs typeface="Meiryo UI" panose="020B0604030504040204" pitchFamily="50" charset="-128"/>
                        </a:rPr>
                        <a:t>：</a:t>
                      </a:r>
                      <a:r>
                        <a:rPr lang="en-US" altLang="ja-JP" sz="1200" i="1" kern="100" dirty="0" err="1">
                          <a:solidFill>
                            <a:schemeClr val="tx1"/>
                          </a:solidFill>
                          <a:effectLst/>
                          <a:latin typeface="+mn-ea"/>
                          <a:ea typeface="+mn-ea"/>
                          <a:cs typeface="Meiryo UI" panose="020B0604030504040204" pitchFamily="50" charset="-128"/>
                        </a:rPr>
                        <a:t>abcdef</a:t>
                      </a:r>
                      <a:r>
                        <a:rPr lang="en-US" altLang="ja-JP" sz="1200" i="1" kern="100" dirty="0">
                          <a:solidFill>
                            <a:schemeClr val="tx1"/>
                          </a:solidFill>
                          <a:effectLst/>
                          <a:latin typeface="+mn-ea"/>
                          <a:ea typeface="+mn-ea"/>
                          <a:cs typeface="Meiryo UI" panose="020B0604030504040204" pitchFamily="50" charset="-128"/>
                        </a:rPr>
                        <a:t>@</a:t>
                      </a:r>
                      <a:r>
                        <a:rPr lang="ja-JP" altLang="en-US" sz="1200" i="1" kern="100" dirty="0">
                          <a:solidFill>
                            <a:schemeClr val="tx1"/>
                          </a:solidFill>
                          <a:effectLst/>
                          <a:latin typeface="+mn-ea"/>
                          <a:ea typeface="+mn-ea"/>
                          <a:cs typeface="Meiryo UI" panose="020B0604030504040204" pitchFamily="50" charset="-128"/>
                        </a:rPr>
                        <a:t>･･･</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事業開始予定時期</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228600" marR="44450" indent="-228600">
                        <a:spcAft>
                          <a:spcPts val="0"/>
                        </a:spcAft>
                      </a:pPr>
                      <a:r>
                        <a:rPr lang="ja-JP" altLang="en-US" sz="1200" i="1" kern="100" dirty="0">
                          <a:solidFill>
                            <a:srgbClr val="FF0000"/>
                          </a:solidFill>
                          <a:effectLst/>
                          <a:latin typeface="+mn-ea"/>
                          <a:ea typeface="+mn-ea"/>
                          <a:cs typeface="Meiryo UI" panose="020B0604030504040204" pitchFamily="50" charset="-128"/>
                        </a:rPr>
                        <a:t>（事前の検討会議等を含めた事業開始時期を記入してください。）</a:t>
                      </a:r>
                      <a:r>
                        <a:rPr lang="en-US" sz="1200" kern="100" dirty="0">
                          <a:effectLst/>
                          <a:latin typeface="+mn-ea"/>
                          <a:ea typeface="+mn-ea"/>
                          <a:cs typeface="Meiryo UI" panose="020B0604030504040204" pitchFamily="50" charset="-128"/>
                        </a:rPr>
                        <a:t> </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1714">
                <a:tc vMerge="1">
                  <a:txBody>
                    <a:bodyPr/>
                    <a:lstStyle/>
                    <a:p>
                      <a:endParaRPr kumimoji="1" lang="ja-JP" altLang="en-US"/>
                    </a:p>
                  </a:txBody>
                  <a:tcPr/>
                </a:tc>
                <a:tc rowSpan="7">
                  <a:txBody>
                    <a:bodyPr/>
                    <a:lstStyle/>
                    <a:p>
                      <a:pPr marR="44450" indent="127000" algn="ctr">
                        <a:spcAft>
                          <a:spcPts val="0"/>
                        </a:spcAft>
                      </a:pPr>
                      <a:r>
                        <a:rPr lang="ja-JP" altLang="en-US" sz="1200" kern="100" dirty="0">
                          <a:effectLst/>
                          <a:latin typeface="+mn-ea"/>
                          <a:ea typeface="+mn-ea"/>
                          <a:cs typeface="Meiryo UI" panose="020B0604030504040204" pitchFamily="50" charset="-128"/>
                        </a:rPr>
                        <a:t>協議会の構成員及び</a:t>
                      </a:r>
                      <a:endParaRPr lang="en-US" altLang="ja-JP" sz="1200" kern="100" dirty="0">
                        <a:effectLst/>
                        <a:latin typeface="+mn-ea"/>
                        <a:ea typeface="+mn-ea"/>
                        <a:cs typeface="Meiryo UI" panose="020B0604030504040204" pitchFamily="50" charset="-128"/>
                      </a:endParaRPr>
                    </a:p>
                    <a:p>
                      <a:pPr marR="44450" indent="127000" algn="ctr">
                        <a:spcAft>
                          <a:spcPts val="0"/>
                        </a:spcAft>
                      </a:pPr>
                      <a:r>
                        <a:rPr lang="ja-JP" altLang="en-US" sz="1200" kern="100" dirty="0">
                          <a:effectLst/>
                          <a:latin typeface="+mn-ea"/>
                          <a:ea typeface="+mn-ea"/>
                          <a:cs typeface="Meiryo UI" panose="020B0604030504040204" pitchFamily="50" charset="-128"/>
                        </a:rPr>
                        <a:t>それぞれの役割</a:t>
                      </a:r>
                      <a:endParaRPr lang="en-US" altLang="ja-JP" sz="1200" kern="100" dirty="0">
                        <a:effectLst/>
                        <a:latin typeface="+mn-ea"/>
                        <a:ea typeface="+mn-ea"/>
                        <a:cs typeface="Meiryo UI" panose="020B0604030504040204" pitchFamily="50" charset="-128"/>
                      </a:endParaRPr>
                    </a:p>
                    <a:p>
                      <a:pPr marR="44450" indent="127000" algn="ctr">
                        <a:spcAft>
                          <a:spcPts val="0"/>
                        </a:spcAft>
                      </a:pPr>
                      <a:endParaRPr lang="en-US" altLang="ja-JP" sz="1200" kern="100" dirty="0">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実施する協議会等の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参画組織・団体、その</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代表者名を記入して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幹事社はその旨</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記載してください。</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a:solidFill>
                            <a:srgbClr val="FF0000"/>
                          </a:solidFill>
                          <a:effectLst/>
                          <a:latin typeface="+mn-ea"/>
                          <a:ea typeface="+mn-ea"/>
                          <a:cs typeface="Meiryo UI" panose="020B0604030504040204" pitchFamily="50" charset="-128"/>
                        </a:rPr>
                        <a:t>※</a:t>
                      </a:r>
                      <a:r>
                        <a:rPr lang="ja-JP" altLang="en-US" sz="1200" i="1" kern="100" dirty="0">
                          <a:solidFill>
                            <a:srgbClr val="FF0000"/>
                          </a:solidFill>
                          <a:effectLst/>
                          <a:latin typeface="+mn-ea"/>
                          <a:ea typeface="+mn-ea"/>
                          <a:cs typeface="Meiryo UI" panose="020B0604030504040204" pitchFamily="50" charset="-128"/>
                        </a:rPr>
                        <a:t>書き切れない場合は、</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ページを追加して</a:t>
                      </a:r>
                      <a:endParaRPr lang="en-US" altLang="ja-JP" sz="1200" i="1" kern="100" dirty="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a:solidFill>
                            <a:srgbClr val="FF0000"/>
                          </a:solidFill>
                          <a:effectLst/>
                          <a:latin typeface="+mn-ea"/>
                          <a:ea typeface="+mn-ea"/>
                          <a:cs typeface="Meiryo UI" panose="020B0604030504040204" pitchFamily="50" charset="-128"/>
                        </a:rPr>
                        <a:t>　</a:t>
                      </a:r>
                      <a:r>
                        <a:rPr lang="ja-JP" altLang="en-US" sz="1200" i="1" kern="100" baseline="0" dirty="0">
                          <a:solidFill>
                            <a:srgbClr val="FF0000"/>
                          </a:solidFill>
                          <a:effectLst/>
                          <a:latin typeface="+mn-ea"/>
                          <a:ea typeface="+mn-ea"/>
                          <a:cs typeface="Meiryo UI" panose="020B0604030504040204" pitchFamily="50" charset="-128"/>
                        </a:rPr>
                        <a:t> </a:t>
                      </a:r>
                      <a:r>
                        <a:rPr lang="ja-JP" altLang="en-US" sz="1200" i="1" kern="100" dirty="0">
                          <a:solidFill>
                            <a:srgbClr val="FF0000"/>
                          </a:solidFill>
                          <a:effectLst/>
                          <a:latin typeface="+mn-ea"/>
                          <a:ea typeface="+mn-ea"/>
                          <a:cs typeface="Meiryo UI" panose="020B0604030504040204" pitchFamily="50" charset="-128"/>
                        </a:rPr>
                        <a:t>ください。</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組織名（団体名）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代表者名</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事業における役割</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○○市</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市長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全体調整、発注契約</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42171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kern="1200" dirty="0">
                          <a:solidFill>
                            <a:schemeClr val="dk1"/>
                          </a:solidFill>
                          <a:effectLst/>
                          <a:latin typeface="+mn-lt"/>
                          <a:ea typeface="+mn-ea"/>
                          <a:cs typeface="+mn-cs"/>
                        </a:rPr>
                        <a:t>NPO</a:t>
                      </a:r>
                      <a:r>
                        <a:rPr kumimoji="1" lang="ja-JP" altLang="ja-JP" sz="1200" i="1" kern="1200" dirty="0">
                          <a:solidFill>
                            <a:schemeClr val="dk1"/>
                          </a:solidFill>
                          <a:effectLst/>
                          <a:latin typeface="+mn-lt"/>
                          <a:ea typeface="+mn-ea"/>
                          <a:cs typeface="+mn-cs"/>
                        </a:rPr>
                        <a:t>法人　××××</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代表理事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企画立案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6"/>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△△交通株式会社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○○部部長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乗合バスの運行</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代表取締役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オンデマンド交通の運行者</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a:solidFill>
                            <a:schemeClr val="dk1"/>
                          </a:solidFill>
                          <a:effectLst/>
                          <a:latin typeface="+mn-lt"/>
                          <a:ea typeface="+mn-ea"/>
                          <a:cs typeface="+mn-cs"/>
                        </a:rPr>
                        <a:t>○○大学××研究室</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教授　××××</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a:solidFill>
                            <a:schemeClr val="dk1"/>
                          </a:solidFill>
                          <a:effectLst/>
                          <a:latin typeface="+mn-lt"/>
                          <a:ea typeface="+mn-ea"/>
                          <a:cs typeface="+mn-cs"/>
                        </a:rPr>
                        <a:t>全体指導、調査方法指導</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a:t>・・・</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076" name="テキスト ボックス 1"/>
          <p:cNvSpPr txBox="1"/>
          <p:nvPr/>
        </p:nvSpPr>
        <p:spPr>
          <a:xfrm>
            <a:off x="2524518" y="621000"/>
            <a:ext cx="6439482" cy="64633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斜体の注意書き・記入例は、申請書に書き込む必要はありません。</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※全ての項目を記入の上提出して下さい。</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○○年○月○○日作成</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0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75</a:t>
            </a:r>
          </a:p>
        </p:txBody>
      </p:sp>
    </p:spTree>
    <p:extLst>
      <p:ext uri="{BB962C8B-B14F-4D97-AF65-F5344CB8AC3E}">
        <p14:creationId xmlns:p14="http://schemas.microsoft.com/office/powerpoint/2010/main" val="3136604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事業の推進体制　</a:t>
            </a:r>
          </a:p>
        </p:txBody>
      </p:sp>
      <p:sp>
        <p:nvSpPr>
          <p:cNvPr id="3082" name="Text Box 4"/>
          <p:cNvSpPr txBox="1">
            <a:spLocks noChangeArrowheads="1"/>
          </p:cNvSpPr>
          <p:nvPr/>
        </p:nvSpPr>
        <p:spPr>
          <a:xfrm>
            <a:off x="197515" y="130095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（１）協議会の運営</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3" name="Rectangle 66"/>
          <p:cNvSpPr>
            <a:spLocks noChangeArrowheads="1"/>
          </p:cNvSpPr>
          <p:nvPr/>
        </p:nvSpPr>
        <p:spPr>
          <a:xfrm>
            <a:off x="179512" y="694226"/>
            <a:ext cx="8856983" cy="5973059"/>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84" name="正方形/長方形 10"/>
          <p:cNvSpPr/>
          <p:nvPr/>
        </p:nvSpPr>
        <p:spPr>
          <a:xfrm>
            <a:off x="443554" y="1660954"/>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組織体制、開催頻度等の運営方針が分かる内容を記載してください。</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3085" name="Text Box 4"/>
          <p:cNvSpPr txBox="1">
            <a:spLocks noChangeArrowheads="1"/>
          </p:cNvSpPr>
          <p:nvPr/>
        </p:nvSpPr>
        <p:spPr>
          <a:xfrm>
            <a:off x="179512" y="209273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（２）協議会の構成員以外の者との協調・連携</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6" name="正方形/長方形 13"/>
          <p:cNvSpPr/>
          <p:nvPr/>
        </p:nvSpPr>
        <p:spPr>
          <a:xfrm>
            <a:off x="439475" y="2456292"/>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協議会以外の者とも広く協調・連携する方針であれば、その旨を記載してください。</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3087" name="Text Box 4"/>
          <p:cNvSpPr txBox="1">
            <a:spLocks noChangeArrowheads="1"/>
          </p:cNvSpPr>
          <p:nvPr/>
        </p:nvSpPr>
        <p:spPr>
          <a:xfrm>
            <a:off x="179512" y="2884874"/>
            <a:ext cx="8113990"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（３）</a:t>
            </a:r>
            <a:r>
              <a:rPr kumimoji="1" lang="ja-JP" altLang="en-US" sz="2000" b="1" i="0" u="none" strike="noStrike" kern="1200" cap="none" spc="0" normalizeH="0" baseline="0" noProof="0" dirty="0">
                <a:ln>
                  <a:noFill/>
                </a:ln>
                <a:effectLst/>
                <a:uLnTx/>
                <a:uFillTx/>
                <a:latin typeface="+mj-ea"/>
                <a:ea typeface="+mj-ea"/>
                <a:cs typeface="+mn-cs"/>
              </a:rPr>
              <a:t>地域交通法に</a:t>
            </a:r>
            <a:r>
              <a:rPr kumimoji="1" lang="ja-JP" altLang="en-US" sz="2000" b="1" i="0" u="none" strike="noStrike" kern="1200" cap="none" spc="0" normalizeH="0" baseline="0" noProof="0" dirty="0">
                <a:ln>
                  <a:noFill/>
                </a:ln>
                <a:solidFill>
                  <a:srgbClr val="000000"/>
                </a:solidFill>
                <a:effectLst/>
                <a:uLnTx/>
                <a:uFillTx/>
                <a:latin typeface="+mj-ea"/>
                <a:ea typeface="+mj-ea"/>
                <a:cs typeface="+mn-cs"/>
              </a:rPr>
              <a:t>基づく新モビリティサービス協議会の設定意向</a:t>
            </a:r>
            <a:endParaRPr kumimoji="1" lang="ja-JP" altLang="en-US" sz="1600" b="0" i="0" u="none" strike="noStrike" kern="1200" cap="none" spc="0" normalizeH="0" baseline="0" noProof="0" dirty="0">
              <a:ln>
                <a:noFill/>
              </a:ln>
              <a:solidFill>
                <a:srgbClr val="000000"/>
              </a:solidFill>
              <a:effectLst/>
              <a:uLnTx/>
              <a:uFillTx/>
              <a:latin typeface="+mj-ea"/>
              <a:ea typeface="+mj-ea"/>
              <a:cs typeface="+mn-cs"/>
            </a:endParaRPr>
          </a:p>
        </p:txBody>
      </p:sp>
      <p:sp>
        <p:nvSpPr>
          <p:cNvPr id="308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089"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en-US" altLang="ja-JP" sz="1200" b="0" i="1" u="none" strike="noStrike" kern="1200" cap="none" spc="0" normalizeH="0" baseline="0" noProof="0" dirty="0" err="1">
                <a:ln>
                  <a:noFill/>
                </a:ln>
                <a:solidFill>
                  <a:srgbClr val="FF0000"/>
                </a:solidFill>
                <a:effectLst/>
                <a:uLnTx/>
                <a:uFillTx/>
                <a:latin typeface="+mj-ea"/>
                <a:ea typeface="+mj-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j-ea"/>
                <a:ea typeface="+mj-ea"/>
                <a:cs typeface="+mn-cs"/>
              </a:rPr>
              <a:t>。</a:t>
            </a:r>
            <a:r>
              <a:rPr kumimoji="1" lang="ja-JP" altLang="en-US" sz="1200" b="0" i="1" u="none" strike="noStrike" kern="1200" cap="none" spc="0" normalizeH="0" baseline="0" noProof="0" dirty="0">
                <a:ln>
                  <a:noFill/>
                </a:ln>
                <a:solidFill>
                  <a:srgbClr val="FF0000"/>
                </a:solidFill>
                <a:effectLst/>
                <a:uLnTx/>
                <a:uFillTx/>
                <a:latin typeface="+mj-ea"/>
                <a:ea typeface="+mj-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j-ea"/>
              <a:ea typeface="+mj-ea"/>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76</a:t>
            </a:r>
            <a:endParaRPr kumimoji="1" lang="ja-JP" altLang="en-US" sz="1480" dirty="0">
              <a:solidFill>
                <a:schemeClr val="tx1"/>
              </a:solidFill>
            </a:endParaRPr>
          </a:p>
        </p:txBody>
      </p:sp>
      <p:sp>
        <p:nvSpPr>
          <p:cNvPr id="2" name="テキスト ボックス 11">
            <a:extLst>
              <a:ext uri="{FF2B5EF4-FFF2-40B4-BE49-F238E27FC236}">
                <a16:creationId xmlns:a16="http://schemas.microsoft.com/office/drawing/2014/main" id="{585238B0-EF85-17FB-03D0-C089840CB636}"/>
              </a:ext>
            </a:extLst>
          </p:cNvPr>
          <p:cNvSpPr txBox="1"/>
          <p:nvPr/>
        </p:nvSpPr>
        <p:spPr>
          <a:xfrm>
            <a:off x="5487364" y="328498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 name="正方形/長方形 12">
            <a:extLst>
              <a:ext uri="{FF2B5EF4-FFF2-40B4-BE49-F238E27FC236}">
                <a16:creationId xmlns:a16="http://schemas.microsoft.com/office/drawing/2014/main" id="{8D842038-B287-1C50-D799-E9775980D121}"/>
              </a:ext>
            </a:extLst>
          </p:cNvPr>
          <p:cNvSpPr/>
          <p:nvPr/>
        </p:nvSpPr>
        <p:spPr>
          <a:xfrm>
            <a:off x="7107256" y="3328517"/>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76410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地域課題</a:t>
            </a:r>
          </a:p>
        </p:txBody>
      </p:sp>
      <p:sp>
        <p:nvSpPr>
          <p:cNvPr id="3094" name="Text Box 4"/>
          <p:cNvSpPr txBox="1">
            <a:spLocks noChangeArrowheads="1"/>
          </p:cNvSpPr>
          <p:nvPr/>
        </p:nvSpPr>
        <p:spPr>
          <a:xfrm>
            <a:off x="185923" y="126876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（１）MaaS</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の提供により解決したい課題の内容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5" name="Rectangle 66"/>
          <p:cNvSpPr>
            <a:spLocks noChangeArrowheads="1"/>
          </p:cNvSpPr>
          <p:nvPr/>
        </p:nvSpPr>
        <p:spPr>
          <a:xfrm>
            <a:off x="179512" y="691532"/>
            <a:ext cx="878497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96" name="正方形/長方形 10"/>
          <p:cNvSpPr/>
          <p:nvPr/>
        </p:nvSpPr>
        <p:spPr>
          <a:xfrm>
            <a:off x="377973" y="1646396"/>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地域で発生している課題を記入してください。</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097" name="Text Box 4"/>
          <p:cNvSpPr txBox="1">
            <a:spLocks noChangeArrowheads="1"/>
          </p:cNvSpPr>
          <p:nvPr/>
        </p:nvSpPr>
        <p:spPr>
          <a:xfrm>
            <a:off x="185459" y="206092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（２）課題を引き起こしている要因</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098" name="正方形/長方形 13"/>
          <p:cNvSpPr/>
          <p:nvPr/>
        </p:nvSpPr>
        <p:spPr>
          <a:xfrm>
            <a:off x="377973" y="242096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上記の課題を引き起こしている要因を記入してください。</a:t>
            </a:r>
          </a:p>
        </p:txBody>
      </p:sp>
      <p:sp>
        <p:nvSpPr>
          <p:cNvPr id="3099" name="Text Box 4"/>
          <p:cNvSpPr txBox="1">
            <a:spLocks noChangeArrowheads="1"/>
          </p:cNvSpPr>
          <p:nvPr/>
        </p:nvSpPr>
        <p:spPr>
          <a:xfrm>
            <a:off x="179512" y="292501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（３）課題を解決するための対応策</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0" name="正方形/長方形 16"/>
          <p:cNvSpPr/>
          <p:nvPr/>
        </p:nvSpPr>
        <p:spPr>
          <a:xfrm>
            <a:off x="377973" y="3265239"/>
            <a:ext cx="8232422" cy="461665"/>
          </a:xfrm>
          <a:prstGeom prst="rect">
            <a:avLst/>
          </a:prstGeom>
        </p:spPr>
        <p:txBody>
          <a:bodyPr wrap="square">
            <a:spAutoFit/>
          </a:bodyPr>
          <a:lstStyle/>
          <a:p>
            <a:pPr lvl="0">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上記の課題を解決するための対応策</a:t>
            </a:r>
            <a:r>
              <a:rPr lang="ja-JP" altLang="en-US" sz="1200" i="1" noProof="0" dirty="0">
                <a:solidFill>
                  <a:srgbClr val="FF0000"/>
                </a:solidFill>
                <a:latin typeface="+mn-ea"/>
                <a:ea typeface="+mn-ea"/>
              </a:rPr>
              <a:t>など</a:t>
            </a:r>
            <a:r>
              <a:rPr lang="ja-JP" altLang="en-US" sz="1200" i="1" dirty="0">
                <a:solidFill>
                  <a:srgbClr val="FF0000"/>
                </a:solidFill>
                <a:latin typeface="+mn-ea"/>
                <a:ea typeface="+mn-ea"/>
              </a:rPr>
              <a:t>を、「主な事業要件・評価のポイント」のスライド記載の評価項目</a:t>
            </a:r>
            <a:endParaRPr lang="en-US" altLang="ja-JP" sz="1200" i="1" dirty="0">
              <a:solidFill>
                <a:srgbClr val="FF0000"/>
              </a:solidFill>
              <a:latin typeface="+mn-ea"/>
              <a:ea typeface="+mn-ea"/>
            </a:endParaRPr>
          </a:p>
          <a:p>
            <a:pPr lvl="0">
              <a:defRPr/>
            </a:pPr>
            <a:r>
              <a:rPr lang="ja-JP" altLang="en-US" sz="1200" i="1" dirty="0">
                <a:solidFill>
                  <a:srgbClr val="FF0000"/>
                </a:solidFill>
                <a:latin typeface="+mn-ea"/>
                <a:ea typeface="+mn-ea"/>
              </a:rPr>
              <a:t>　例を参考に、具体的に記入</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してください。</a:t>
            </a:r>
          </a:p>
        </p:txBody>
      </p:sp>
      <p:sp>
        <p:nvSpPr>
          <p:cNvPr id="310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02"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77</a:t>
            </a:r>
            <a:endParaRPr kumimoji="1" lang="ja-JP" altLang="en-US" sz="1480" dirty="0">
              <a:solidFill>
                <a:schemeClr val="tx1"/>
              </a:solidFill>
            </a:endParaRPr>
          </a:p>
        </p:txBody>
      </p:sp>
    </p:spTree>
    <p:extLst>
      <p:ext uri="{BB962C8B-B14F-4D97-AF65-F5344CB8AC3E}">
        <p14:creationId xmlns:p14="http://schemas.microsoft.com/office/powerpoint/2010/main" val="1126868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地域の移動ニーズ</a:t>
            </a:r>
          </a:p>
        </p:txBody>
      </p:sp>
      <p:sp>
        <p:nvSpPr>
          <p:cNvPr id="3107" name="Text Box 4"/>
          <p:cNvSpPr txBox="1">
            <a:spLocks noChangeArrowheads="1"/>
          </p:cNvSpPr>
          <p:nvPr/>
        </p:nvSpPr>
        <p:spPr>
          <a:xfrm>
            <a:off x="182271" y="128104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（１）地域における移動ニーズ</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08" name="Rectangle 66"/>
          <p:cNvSpPr>
            <a:spLocks noChangeArrowheads="1"/>
          </p:cNvSpPr>
          <p:nvPr/>
        </p:nvSpPr>
        <p:spPr>
          <a:xfrm>
            <a:off x="179513" y="694792"/>
            <a:ext cx="8664910" cy="598366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09" name="正方形/長方形 10"/>
          <p:cNvSpPr/>
          <p:nvPr/>
        </p:nvSpPr>
        <p:spPr>
          <a:xfrm>
            <a:off x="356310" y="1628800"/>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地域における住民や来訪者における移動ニーズを記入してください。</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10" name="Text Box 4"/>
          <p:cNvSpPr txBox="1">
            <a:spLocks noChangeArrowheads="1"/>
          </p:cNvSpPr>
          <p:nvPr/>
        </p:nvSpPr>
        <p:spPr>
          <a:xfrm>
            <a:off x="179512" y="2041167"/>
            <a:ext cx="8193220"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（２）移動ニーズを満たすために提供されている又は提供予定の交通手段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11" name="正方形/長方形 13"/>
          <p:cNvSpPr/>
          <p:nvPr/>
        </p:nvSpPr>
        <p:spPr>
          <a:xfrm>
            <a:off x="380732" y="2401143"/>
            <a:ext cx="8232422"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上記の移動ニーズに対応するために提供される交通手段について具体的に記入してください。</a:t>
            </a:r>
          </a:p>
        </p:txBody>
      </p:sp>
      <p:sp>
        <p:nvSpPr>
          <p:cNvPr id="311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113" name="テキスト 577"/>
          <p:cNvSpPr txBox="1"/>
          <p:nvPr/>
        </p:nvSpPr>
        <p:spPr>
          <a:xfrm>
            <a:off x="323528" y="785333"/>
            <a:ext cx="8496464"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以下の項目について、自由に記載してください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78</a:t>
            </a:r>
            <a:endParaRPr kumimoji="1" lang="ja-JP" altLang="en-US" sz="1480" dirty="0">
              <a:solidFill>
                <a:schemeClr val="tx1"/>
              </a:solidFill>
            </a:endParaRPr>
          </a:p>
        </p:txBody>
      </p:sp>
    </p:spTree>
    <p:extLst>
      <p:ext uri="{BB962C8B-B14F-4D97-AF65-F5344CB8AC3E}">
        <p14:creationId xmlns:p14="http://schemas.microsoft.com/office/powerpoint/2010/main" val="2110116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6"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関連する計画・取組との関係　</a:t>
            </a:r>
          </a:p>
        </p:txBody>
      </p:sp>
      <p:graphicFrame>
        <p:nvGraphicFramePr>
          <p:cNvPr id="3118" name="表 8"/>
          <p:cNvGraphicFramePr>
            <a:graphicFrameLocks noGrp="1"/>
          </p:cNvGraphicFramePr>
          <p:nvPr/>
        </p:nvGraphicFramePr>
        <p:xfrm>
          <a:off x="245576" y="1412776"/>
          <a:ext cx="8640960" cy="2461696"/>
        </p:xfrm>
        <a:graphic>
          <a:graphicData uri="http://schemas.openxmlformats.org/drawingml/2006/table">
            <a:tbl>
              <a:tblPr/>
              <a:tblGrid>
                <a:gridCol w="1296143">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184577">
                  <a:extLst>
                    <a:ext uri="{9D8B030D-6E8A-4147-A177-3AD203B41FA5}">
                      <a16:colId xmlns:a16="http://schemas.microsoft.com/office/drawing/2014/main" val="20002"/>
                    </a:ext>
                  </a:extLst>
                </a:gridCol>
              </a:tblGrid>
              <a:tr h="400899">
                <a:tc>
                  <a:txBody>
                    <a:bodyPr/>
                    <a:lstStyle/>
                    <a:p>
                      <a:r>
                        <a:rPr kumimoji="1" lang="ja-JP" altLang="en-US" sz="1200" dirty="0"/>
                        <a:t>計画名</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策定状況</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t>内容</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900">
                <a:tc>
                  <a:txBody>
                    <a:bodyPr/>
                    <a:lstStyle/>
                    <a:p>
                      <a:r>
                        <a:rPr kumimoji="1" lang="ja-JP" altLang="en-US" sz="1200" dirty="0"/>
                        <a:t>地域公共交通計画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策定済</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事業地域を新たな交通手段の導入検討地域に位置づけ</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0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dk1"/>
                          </a:solidFill>
                          <a:effectLst/>
                          <a:latin typeface="+mn-lt"/>
                          <a:ea typeface="+mn-ea"/>
                          <a:cs typeface="+mn-cs"/>
                        </a:rPr>
                        <a:t>都市計画</a:t>
                      </a:r>
                      <a:endParaRPr kumimoji="1" lang="ja-JP" altLang="ja-JP" sz="1200" kern="1200" dirty="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○○年度策定予定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本事業の実施を織り込んだ計画を策定予定</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400899">
                <a:tc>
                  <a:txBody>
                    <a:bodyPr/>
                    <a:lstStyle/>
                    <a:p>
                      <a:r>
                        <a:rPr kumimoji="1" lang="ja-JP" altLang="en-US" sz="1200" dirty="0"/>
                        <a:t>立地適正化計画</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策定意向あり（策定時期未定）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詳細検討中</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00899">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未策定</a:t>
                      </a:r>
                      <a:endParaRPr kumimoji="1" lang="ja-JP" altLang="ja-JP" sz="1200" i="1"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策定予定なし</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400900">
                <a:tc>
                  <a:txBody>
                    <a:bodyPr/>
                    <a:lstStyle/>
                    <a:p>
                      <a:r>
                        <a:rPr kumimoji="1" lang="ja-JP" altLang="en-US" sz="1200" i="1" kern="1200" dirty="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a:solidFill>
                            <a:schemeClr val="dk1"/>
                          </a:solidFill>
                          <a:effectLst/>
                          <a:latin typeface="+mn-lt"/>
                          <a:ea typeface="+mn-ea"/>
                          <a:cs typeface="+mn-cs"/>
                        </a:rPr>
                        <a:t>・・・</a:t>
                      </a:r>
                      <a:endParaRPr kumimoji="1" lang="ja-JP" altLang="ja-JP" sz="1200" kern="1200" dirty="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19" name="テキスト ボックス 1"/>
          <p:cNvSpPr txBox="1"/>
          <p:nvPr/>
        </p:nvSpPr>
        <p:spPr>
          <a:xfrm>
            <a:off x="107504" y="615489"/>
            <a:ext cx="8928992" cy="46077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地域公共交通計画等との関連性、整合性　（それら計画と、本事業の実施により実現を目指す姿が共有されているか）、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　関連する取組として、これまで行ってきたもの、今後行う予定があるものについて記入してください。</a:t>
            </a:r>
          </a:p>
        </p:txBody>
      </p:sp>
      <p:sp>
        <p:nvSpPr>
          <p:cNvPr id="3120" name="Text Box 4"/>
          <p:cNvSpPr txBox="1">
            <a:spLocks noChangeArrowheads="1"/>
          </p:cNvSpPr>
          <p:nvPr/>
        </p:nvSpPr>
        <p:spPr>
          <a:xfrm>
            <a:off x="121743" y="1012666"/>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各種計画との関係</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1" name="Text Box 4"/>
          <p:cNvSpPr txBox="1">
            <a:spLocks noChangeArrowheads="1"/>
          </p:cNvSpPr>
          <p:nvPr/>
        </p:nvSpPr>
        <p:spPr>
          <a:xfrm>
            <a:off x="179512" y="3861000"/>
            <a:ext cx="82809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effectLst/>
                <a:uLnTx/>
                <a:uFillTx/>
                <a:latin typeface="Tahoma" pitchFamily="34" charset="0"/>
                <a:ea typeface="ＭＳ Ｐゴシック" panose="020B0600070205080204" pitchFamily="50" charset="-128"/>
                <a:cs typeface="+mn-cs"/>
              </a:rPr>
              <a:t>地域交通法に基づく新モビリティサービス事業計画の設定意向</a:t>
            </a:r>
            <a:endParaRPr kumimoji="1" lang="ja-JP" altLang="en-US" sz="1600" b="0" i="0" u="none" strike="noStrike" kern="1200" cap="none" spc="0" normalizeH="0" baseline="0" noProof="0" dirty="0">
              <a:ln>
                <a:noFill/>
              </a:ln>
              <a:effectLst/>
              <a:uLnTx/>
              <a:uFillTx/>
              <a:latin typeface="Tahoma" pitchFamily="34" charset="0"/>
              <a:ea typeface="ＭＳ Ｐゴシック" panose="020B0600070205080204" pitchFamily="50" charset="-128"/>
              <a:cs typeface="+mn-cs"/>
            </a:endParaRPr>
          </a:p>
        </p:txBody>
      </p:sp>
      <p:sp>
        <p:nvSpPr>
          <p:cNvPr id="3122" name="テキスト ボックス 11"/>
          <p:cNvSpPr txBox="1"/>
          <p:nvPr/>
        </p:nvSpPr>
        <p:spPr>
          <a:xfrm>
            <a:off x="5480806" y="416341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p>
        </p:txBody>
      </p:sp>
      <p:sp>
        <p:nvSpPr>
          <p:cNvPr id="3123" name="正方形/長方形 12"/>
          <p:cNvSpPr/>
          <p:nvPr/>
        </p:nvSpPr>
        <p:spPr>
          <a:xfrm>
            <a:off x="7017878" y="4199211"/>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4" name="Text Box 667"/>
          <p:cNvSpPr txBox="1">
            <a:spLocks noChangeArrowheads="1"/>
          </p:cNvSpPr>
          <p:nvPr/>
        </p:nvSpPr>
        <p:spPr>
          <a:xfrm>
            <a:off x="231914" y="4348265"/>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関連する取組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5" name="Rectangle 668"/>
          <p:cNvSpPr>
            <a:spLocks noChangeArrowheads="1"/>
          </p:cNvSpPr>
          <p:nvPr/>
        </p:nvSpPr>
        <p:spPr>
          <a:xfrm>
            <a:off x="242603" y="4806401"/>
            <a:ext cx="8723817" cy="1934967"/>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6" name="正方形/長方形 669"/>
          <p:cNvSpPr/>
          <p:nvPr/>
        </p:nvSpPr>
        <p:spPr>
          <a:xfrm>
            <a:off x="314933" y="4797664"/>
            <a:ext cx="8433067" cy="461665"/>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※過去に実施した社会実験の他、国の支援対象以外の地域独自の取り組み、まちづくり施策との連携など、本事業に関連する取組について記入して下さい。</a:t>
            </a:r>
            <a:endParaRPr kumimoji="1" lang="ja-JP" altLang="en-US" sz="16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79</a:t>
            </a:r>
            <a:endParaRPr kumimoji="1" lang="ja-JP" altLang="en-US" sz="1480" dirty="0">
              <a:solidFill>
                <a:schemeClr val="tx1"/>
              </a:solidFill>
            </a:endParaRPr>
          </a:p>
        </p:txBody>
      </p:sp>
    </p:spTree>
    <p:extLst>
      <p:ext uri="{BB962C8B-B14F-4D97-AF65-F5344CB8AC3E}">
        <p14:creationId xmlns:p14="http://schemas.microsoft.com/office/powerpoint/2010/main" val="56317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事業内容</a:t>
            </a:r>
          </a:p>
        </p:txBody>
      </p:sp>
      <p:sp>
        <p:nvSpPr>
          <p:cNvPr id="3132"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（１）サービス開始時期</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3"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34" name="Text Box 4"/>
          <p:cNvSpPr txBox="1">
            <a:spLocks noChangeArrowheads="1"/>
          </p:cNvSpPr>
          <p:nvPr/>
        </p:nvSpPr>
        <p:spPr>
          <a:xfrm>
            <a:off x="396000" y="1819906"/>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（２）事業エリア</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5" name="Text Box 4"/>
          <p:cNvSpPr txBox="1">
            <a:spLocks noChangeArrowheads="1"/>
          </p:cNvSpPr>
          <p:nvPr/>
        </p:nvSpPr>
        <p:spPr>
          <a:xfrm>
            <a:off x="396000" y="2179914"/>
            <a:ext cx="7398461" cy="626325"/>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（３）連携する交通手段</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※連携する交通手段は漏れなく記載すること。</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36" name="テキスト 577"/>
          <p:cNvSpPr txBox="1"/>
          <p:nvPr/>
        </p:nvSpPr>
        <p:spPr>
          <a:xfrm>
            <a:off x="482872" y="785333"/>
            <a:ext cx="8399324"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事業要件・評価のポイント」スライドも踏まえ、自由に記載してください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37" name="テキスト 578"/>
          <p:cNvSpPr txBox="1"/>
          <p:nvPr/>
        </p:nvSpPr>
        <p:spPr>
          <a:xfrm>
            <a:off x="5086604" y="3155083"/>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39" name="Text Box 718"/>
          <p:cNvSpPr txBox="1">
            <a:spLocks noChangeArrowheads="1"/>
          </p:cNvSpPr>
          <p:nvPr/>
        </p:nvSpPr>
        <p:spPr>
          <a:xfrm>
            <a:off x="396000" y="331797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（５）提供するサービスの内容及び手段</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0" name="Text Box 719"/>
          <p:cNvSpPr txBox="1">
            <a:spLocks noChangeArrowheads="1"/>
          </p:cNvSpPr>
          <p:nvPr/>
        </p:nvSpPr>
        <p:spPr>
          <a:xfrm>
            <a:off x="396000" y="36779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（６）利用料金</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1" name="Text Box 723"/>
          <p:cNvSpPr txBox="1">
            <a:spLocks noChangeArrowheads="1"/>
          </p:cNvSpPr>
          <p:nvPr/>
        </p:nvSpPr>
        <p:spPr>
          <a:xfrm>
            <a:off x="396000" y="4037991"/>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（７）事業を通じて期待する行動変容</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2" name="Text Box 727"/>
          <p:cNvSpPr txBox="1">
            <a:spLocks noChangeArrowheads="1"/>
          </p:cNvSpPr>
          <p:nvPr/>
        </p:nvSpPr>
        <p:spPr>
          <a:xfrm>
            <a:off x="396000" y="4397999"/>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（８）先進的な技術の導入</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3" name="Text Box 728"/>
          <p:cNvSpPr txBox="1">
            <a:spLocks noChangeArrowheads="1"/>
          </p:cNvSpPr>
          <p:nvPr/>
        </p:nvSpPr>
        <p:spPr>
          <a:xfrm>
            <a:off x="396000" y="4758007"/>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（９）プロモーション施策</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44" name="Text Box 729"/>
          <p:cNvSpPr txBox="1">
            <a:spLocks noChangeArrowheads="1"/>
          </p:cNvSpPr>
          <p:nvPr/>
        </p:nvSpPr>
        <p:spPr>
          <a:xfrm>
            <a:off x="396000" y="5118015"/>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（１０）その他</a:t>
            </a:r>
          </a:p>
        </p:txBody>
      </p:sp>
      <p:sp>
        <p:nvSpPr>
          <p:cNvPr id="314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8" name="正方形/長方形 1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80</a:t>
            </a:r>
            <a:endParaRPr kumimoji="1" lang="ja-JP" altLang="en-US" sz="1480" dirty="0">
              <a:solidFill>
                <a:schemeClr val="tx1"/>
              </a:solidFill>
            </a:endParaRPr>
          </a:p>
        </p:txBody>
      </p:sp>
      <p:sp>
        <p:nvSpPr>
          <p:cNvPr id="19" name="Text Box 4"/>
          <p:cNvSpPr txBox="1">
            <a:spLocks noChangeArrowheads="1"/>
          </p:cNvSpPr>
          <p:nvPr/>
        </p:nvSpPr>
        <p:spPr>
          <a:xfrm>
            <a:off x="391709" y="2732293"/>
            <a:ext cx="7398461" cy="626325"/>
          </a:xfrm>
          <a:prstGeom prst="rect">
            <a:avLst/>
          </a:prstGeom>
          <a:noFill/>
          <a:ln w="9525">
            <a:noFill/>
            <a:miter lim="800000"/>
            <a:headEnd/>
            <a:tailEnd/>
          </a:ln>
          <a:effectLst/>
        </p:spPr>
        <p:txBody>
          <a:bodyPr wrap="square">
            <a:spAutoFit/>
          </a:bodyPr>
          <a:lstStyle/>
          <a:p>
            <a:pPr lvl="0" eaLnBrk="1" hangingPunct="1">
              <a:spcBef>
                <a:spcPct val="5000"/>
              </a:spcBef>
              <a:defRPr/>
            </a:pPr>
            <a:r>
              <a:rPr lang="ja-JP" altLang="en-US" sz="2000" b="1" dirty="0">
                <a:solidFill>
                  <a:srgbClr val="000000"/>
                </a:solidFill>
                <a:latin typeface="+mn-ea"/>
                <a:ea typeface="+mn-ea"/>
              </a:rPr>
              <a:t>（４）連携する交通分野以外のサービス</a:t>
            </a:r>
            <a:endParaRPr lang="en-US" altLang="ja-JP" sz="2000" b="1" dirty="0">
              <a:solidFill>
                <a:srgbClr val="000000"/>
              </a:solidFill>
              <a:latin typeface="+mn-ea"/>
              <a:ea typeface="+mn-ea"/>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連携する</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サービス</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は漏れなく記載すること</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Tree>
    <p:extLst>
      <p:ext uri="{BB962C8B-B14F-4D97-AF65-F5344CB8AC3E}">
        <p14:creationId xmlns:p14="http://schemas.microsoft.com/office/powerpoint/2010/main" val="2362538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２．スマートシティ関連事業への応募状況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graphicFrame>
        <p:nvGraphicFramePr>
          <p:cNvPr id="1231" name="表 12"/>
          <p:cNvGraphicFramePr>
            <a:graphicFrameLocks noGrp="1"/>
          </p:cNvGraphicFramePr>
          <p:nvPr/>
        </p:nvGraphicFramePr>
        <p:xfrm>
          <a:off x="266314" y="4461088"/>
          <a:ext cx="8554162" cy="1920240"/>
        </p:xfrm>
        <a:graphic>
          <a:graphicData uri="http://schemas.openxmlformats.org/drawingml/2006/table">
            <a:tbl>
              <a:tblPr firstRow="1" bandRow="1">
                <a:tableStyleId>{5940675A-B579-460E-94D1-54222C63F5DA}</a:tableStyleId>
              </a:tblPr>
              <a:tblGrid>
                <a:gridCol w="3799986">
                  <a:extLst>
                    <a:ext uri="{9D8B030D-6E8A-4147-A177-3AD203B41FA5}">
                      <a16:colId xmlns:a16="http://schemas.microsoft.com/office/drawing/2014/main" val="20000"/>
                    </a:ext>
                  </a:extLst>
                </a:gridCol>
                <a:gridCol w="594272">
                  <a:extLst>
                    <a:ext uri="{9D8B030D-6E8A-4147-A177-3AD203B41FA5}">
                      <a16:colId xmlns:a16="http://schemas.microsoft.com/office/drawing/2014/main" val="2326779085"/>
                    </a:ext>
                  </a:extLst>
                </a:gridCol>
                <a:gridCol w="594272">
                  <a:extLst>
                    <a:ext uri="{9D8B030D-6E8A-4147-A177-3AD203B41FA5}">
                      <a16:colId xmlns:a16="http://schemas.microsoft.com/office/drawing/2014/main" val="20001"/>
                    </a:ext>
                  </a:extLst>
                </a:gridCol>
                <a:gridCol w="594272">
                  <a:extLst>
                    <a:ext uri="{9D8B030D-6E8A-4147-A177-3AD203B41FA5}">
                      <a16:colId xmlns:a16="http://schemas.microsoft.com/office/drawing/2014/main" val="509676669"/>
                    </a:ext>
                  </a:extLst>
                </a:gridCol>
                <a:gridCol w="594272">
                  <a:extLst>
                    <a:ext uri="{9D8B030D-6E8A-4147-A177-3AD203B41FA5}">
                      <a16:colId xmlns:a16="http://schemas.microsoft.com/office/drawing/2014/main" val="3044282376"/>
                    </a:ext>
                  </a:extLst>
                </a:gridCol>
                <a:gridCol w="594272">
                  <a:extLst>
                    <a:ext uri="{9D8B030D-6E8A-4147-A177-3AD203B41FA5}">
                      <a16:colId xmlns:a16="http://schemas.microsoft.com/office/drawing/2014/main" val="20002"/>
                    </a:ext>
                  </a:extLst>
                </a:gridCol>
                <a:gridCol w="594272">
                  <a:extLst>
                    <a:ext uri="{9D8B030D-6E8A-4147-A177-3AD203B41FA5}">
                      <a16:colId xmlns:a16="http://schemas.microsoft.com/office/drawing/2014/main" val="20003"/>
                    </a:ext>
                  </a:extLst>
                </a:gridCol>
                <a:gridCol w="594272">
                  <a:extLst>
                    <a:ext uri="{9D8B030D-6E8A-4147-A177-3AD203B41FA5}">
                      <a16:colId xmlns:a16="http://schemas.microsoft.com/office/drawing/2014/main" val="20004"/>
                    </a:ext>
                  </a:extLst>
                </a:gridCol>
                <a:gridCol w="594272">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今年度応募する事業</a:t>
                      </a:r>
                    </a:p>
                  </a:txBody>
                  <a:tcPr>
                    <a:lnR w="12700" cap="flat" cmpd="sng" algn="ctr">
                      <a:solidFill>
                        <a:schemeClr val="tx1"/>
                      </a:solidFill>
                      <a:prstDash val="solid"/>
                      <a:round/>
                      <a:headEnd type="none" w="med" len="med"/>
                      <a:tailEnd type="none" w="med" len="med"/>
                    </a:lnR>
                    <a:solidFill>
                      <a:schemeClr val="bg1">
                        <a:lumMod val="85000"/>
                      </a:schemeClr>
                    </a:solidFill>
                  </a:tcPr>
                </a:tc>
                <a:tc hMerge="1">
                  <a:txBody>
                    <a:bodyPr/>
                    <a:lstStyle/>
                    <a:p>
                      <a:endParaRPr kumimoji="1" lang="ja-JP" altLang="en-US"/>
                    </a:p>
                  </a:txBody>
                  <a:tcPr/>
                </a:tc>
                <a:tc gridSpan="7">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kumimoji="1" lang="ja-JP" altLang="en-US"/>
                    </a:p>
                  </a:txBody>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R6</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R5</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100" dirty="0">
                          <a:solidFill>
                            <a:schemeClr val="tx1"/>
                          </a:solidFill>
                          <a:latin typeface="Meiryo UI" panose="020B0604030504040204" pitchFamily="50" charset="-128"/>
                          <a:ea typeface="Meiryo UI" panose="020B0604030504040204" pitchFamily="50" charset="-128"/>
                        </a:rPr>
                        <a:t>※1</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経済産業省 「</a:t>
                      </a:r>
                      <a:r>
                        <a:rPr kumimoji="1" lang="zh-TW" altLang="en-US" sz="1100" dirty="0">
                          <a:solidFill>
                            <a:schemeClr val="tx1"/>
                          </a:solidFill>
                          <a:latin typeface="Meiryo UI" panose="020B0604030504040204" pitchFamily="50" charset="-128"/>
                          <a:ea typeface="Meiryo UI" panose="020B0604030504040204" pitchFamily="50" charset="-128"/>
                        </a:rPr>
                        <a:t>地域新</a:t>
                      </a:r>
                      <a:r>
                        <a:rPr kumimoji="1" lang="en-US" altLang="zh-TW" sz="1100" dirty="0" err="1">
                          <a:solidFill>
                            <a:schemeClr val="tx1"/>
                          </a:solidFill>
                          <a:latin typeface="Meiryo UI" panose="020B0604030504040204" pitchFamily="50" charset="-128"/>
                          <a:ea typeface="Meiryo UI" panose="020B0604030504040204" pitchFamily="50" charset="-128"/>
                        </a:rPr>
                        <a:t>MaaS</a:t>
                      </a:r>
                      <a:r>
                        <a:rPr kumimoji="1" lang="zh-TW" altLang="en-US" sz="1100" dirty="0">
                          <a:solidFill>
                            <a:schemeClr val="tx1"/>
                          </a:solidFill>
                          <a:latin typeface="Meiryo UI" panose="020B0604030504040204" pitchFamily="50" charset="-128"/>
                          <a:ea typeface="Meiryo UI" panose="020B0604030504040204" pitchFamily="50" charset="-128"/>
                        </a:rPr>
                        <a:t>創出推進事業</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100" dirty="0" err="1">
                          <a:solidFill>
                            <a:schemeClr val="tx1"/>
                          </a:solidFill>
                          <a:latin typeface="Meiryo UI" panose="020B0604030504040204" pitchFamily="50" charset="-128"/>
                          <a:ea typeface="Meiryo UI" panose="020B0604030504040204" pitchFamily="50" charset="-128"/>
                        </a:rPr>
                        <a:t>MaaS</a:t>
                      </a:r>
                      <a:r>
                        <a:rPr kumimoji="1" lang="ja-JP" altLang="en-US" sz="11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57870" y="4129335"/>
            <a:ext cx="5673838"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関連事業応募・採択状況</a:t>
            </a:r>
            <a:r>
              <a:rPr kumimoji="1" lang="en-US" altLang="ja-JP" sz="1400" dirty="0">
                <a:latin typeface="+mn-ea"/>
                <a:ea typeface="+mn-ea"/>
              </a:rPr>
              <a:t>】</a:t>
            </a:r>
            <a:r>
              <a:rPr kumimoji="1" lang="ja-JP" altLang="en-US" sz="1400" dirty="0">
                <a:latin typeface="+mn-ea"/>
                <a:ea typeface="+mn-ea"/>
              </a:rPr>
              <a:t>　</a:t>
            </a:r>
            <a:r>
              <a:rPr kumimoji="1" lang="ja-JP" altLang="en-US" sz="1050" dirty="0">
                <a:solidFill>
                  <a:srgbClr val="FF0000"/>
                </a:solidFill>
                <a:latin typeface="+mn-ea"/>
                <a:ea typeface="+mn-ea"/>
              </a:rPr>
              <a:t>該当する事業に○をつけること</a:t>
            </a:r>
          </a:p>
        </p:txBody>
      </p:sp>
      <p:graphicFrame>
        <p:nvGraphicFramePr>
          <p:cNvPr id="1233" name="表 4"/>
          <p:cNvGraphicFramePr>
            <a:graphicFrameLocks noGrp="1"/>
          </p:cNvGraphicFramePr>
          <p:nvPr/>
        </p:nvGraphicFramePr>
        <p:xfrm>
          <a:off x="266314" y="925459"/>
          <a:ext cx="8554160" cy="325374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「共創・</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実証プロジェクト（日本版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推進・支援事業）」（以下、「日本版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推進・支援事業」という。）</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r>
              <a:rPr kumimoji="1" lang="en-US" altLang="ja-JP" sz="1400" dirty="0">
                <a:latin typeface="+mn-ea"/>
                <a:ea typeface="+mn-ea"/>
              </a:rPr>
              <a:t>【</a:t>
            </a:r>
            <a:r>
              <a:rPr kumimoji="1" lang="ja-JP" altLang="en-US" sz="1400" dirty="0">
                <a:latin typeface="+mn-ea"/>
                <a:ea typeface="+mn-ea"/>
              </a:rPr>
              <a:t>応募事業</a:t>
            </a:r>
            <a:r>
              <a:rPr kumimoji="1" lang="en-US" altLang="ja-JP" sz="1400" dirty="0">
                <a:latin typeface="+mn-ea"/>
                <a:ea typeface="+mn-ea"/>
              </a:rPr>
              <a:t>】</a:t>
            </a:r>
            <a:r>
              <a:rPr kumimoji="1" lang="ja-JP" altLang="en-US" sz="1400" dirty="0">
                <a:latin typeface="+mn-ea"/>
                <a:ea typeface="+mn-ea"/>
              </a:rPr>
              <a:t>　　</a:t>
            </a:r>
            <a:r>
              <a:rPr kumimoji="1" lang="en-US" altLang="ja-JP" sz="1400" i="1" dirty="0">
                <a:solidFill>
                  <a:srgbClr val="FF0000"/>
                </a:solidFill>
                <a:latin typeface="+mn-ea"/>
                <a:ea typeface="+mn-ea"/>
              </a:rPr>
              <a:t>※</a:t>
            </a:r>
            <a:r>
              <a:rPr kumimoji="1" lang="ja-JP" altLang="en-US" sz="1400" i="1" dirty="0">
                <a:solidFill>
                  <a:srgbClr val="FF0000"/>
                </a:solidFill>
                <a:latin typeface="+mn-ea"/>
                <a:ea typeface="+mn-ea"/>
              </a:rPr>
              <a:t>応募しない事業の行は削除すること</a:t>
            </a:r>
          </a:p>
        </p:txBody>
      </p:sp>
      <p:sp>
        <p:nvSpPr>
          <p:cNvPr id="1236" name="テキスト ボックス 16"/>
          <p:cNvSpPr txBox="1"/>
          <p:nvPr/>
        </p:nvSpPr>
        <p:spPr>
          <a:xfrm>
            <a:off x="467544" y="6337526"/>
            <a:ext cx="8676456" cy="553998"/>
          </a:xfrm>
          <a:prstGeom prst="rect">
            <a:avLst/>
          </a:prstGeom>
          <a:noFill/>
        </p:spPr>
        <p:txBody>
          <a:bodyPr wrap="square" rtlCol="0">
            <a:spAutoFit/>
          </a:bodyPr>
          <a:lstStyle/>
          <a:p>
            <a:pPr algn="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：施策名は、平成</a:t>
            </a:r>
            <a:r>
              <a:rPr lang="en-US" altLang="ja-JP" sz="1000" dirty="0">
                <a:latin typeface="Meiryo UI" panose="020B0604030504040204" pitchFamily="50" charset="-128"/>
                <a:ea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rPr>
              <a:t>年度～令和２年度「データ利活用型スマートシティ推進事業」、令和</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年度「データ連携促進型スマートシティ推進事業」</a:t>
            </a:r>
            <a:endParaRPr lang="en-US" altLang="ja-JP" sz="1000" dirty="0">
              <a:latin typeface="Meiryo UI" panose="020B0604030504040204" pitchFamily="50" charset="-128"/>
              <a:ea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rPr>
              <a:t>※2：令和元年度の施策名は「新モビリティサービス推進事業」</a:t>
            </a:r>
            <a:endParaRPr lang="en-US" altLang="ja-JP" sz="1000" dirty="0">
              <a:latin typeface="Meiryo UI" panose="020B0604030504040204" pitchFamily="50" charset="-128"/>
              <a:ea typeface="Meiryo UI" panose="020B0604030504040204" pitchFamily="50" charset="-128"/>
            </a:endParaRPr>
          </a:p>
          <a:p>
            <a:pPr algn="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３：令和元～３年度「スマートシティモデルプロジェクト」</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66AD1B6A-CF5E-4516-931F-C026AA17EAE4}" type="slidenum">
              <a:rPr kumimoji="1" lang="en-US" altLang="ja-JP" sz="1480" dirty="0">
                <a:solidFill>
                  <a:schemeClr val="tx1"/>
                </a:solidFill>
              </a:rPr>
              <a:t>2</a:t>
            </a:fld>
            <a:endParaRPr kumimoji="1" lang="ja-JP" altLang="en-US" sz="1480" dirty="0">
              <a:solidFill>
                <a:schemeClr val="tx1"/>
              </a:solidFill>
            </a:endParaRPr>
          </a:p>
        </p:txBody>
      </p:sp>
    </p:spTree>
    <p:extLst>
      <p:ext uri="{BB962C8B-B14F-4D97-AF65-F5344CB8AC3E}">
        <p14:creationId xmlns:p14="http://schemas.microsoft.com/office/powerpoint/2010/main" val="2586630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データ連携・利活用</a:t>
            </a:r>
          </a:p>
        </p:txBody>
      </p:sp>
      <p:sp>
        <p:nvSpPr>
          <p:cNvPr id="3153"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（１）本事業における、複数の事業者間のデータ連携方法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54"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mn-ea"/>
              <a:ea typeface="+mn-ea"/>
              <a:cs typeface="+mn-cs"/>
            </a:endParaRPr>
          </a:p>
        </p:txBody>
      </p:sp>
      <p:sp>
        <p:nvSpPr>
          <p:cNvPr id="3155" name="Text Box 4"/>
          <p:cNvSpPr txBox="1">
            <a:spLocks noChangeArrowheads="1"/>
          </p:cNvSpPr>
          <p:nvPr/>
        </p:nvSpPr>
        <p:spPr>
          <a:xfrm>
            <a:off x="396000" y="1845000"/>
            <a:ext cx="8404908" cy="594009"/>
          </a:xfrm>
          <a:prstGeom prst="rect">
            <a:avLst/>
          </a:prstGeom>
          <a:noFill/>
          <a:ln w="9525">
            <a:noFill/>
            <a:miter lim="800000"/>
            <a:headEnd/>
            <a:tailEnd/>
          </a:ln>
          <a:effectLst/>
        </p:spPr>
        <p:txBody>
          <a:bodyPr wrap="square">
            <a:spAutoFit/>
          </a:bodyPr>
          <a:lstStyle/>
          <a:p>
            <a:pPr eaLnBrk="1" hangingPunct="1">
              <a:spcBef>
                <a:spcPct val="5000"/>
              </a:spcBef>
              <a:defRPr/>
            </a:pPr>
            <a:r>
              <a:rPr lang="ja-JP" altLang="en-US" sz="2000" b="1" dirty="0">
                <a:solidFill>
                  <a:srgbClr val="000000"/>
                </a:solidFill>
                <a:latin typeface="+mn-ea"/>
                <a:ea typeface="+mn-ea"/>
              </a:rPr>
              <a:t>（２）連携するデータの公開範囲　　</a:t>
            </a: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連携したデータをどの範囲までオープンにする予定かを記載してください。</a:t>
            </a:r>
            <a:endParaRPr kumimoji="1" lang="ja-JP" altLang="en-US" sz="1200" b="1" i="0" u="none" strike="noStrike" kern="1200" cap="none" spc="0" normalizeH="0" baseline="0" noProof="0" dirty="0">
              <a:ln>
                <a:noFill/>
              </a:ln>
              <a:solidFill>
                <a:srgbClr val="000000"/>
              </a:solidFill>
              <a:effectLst/>
              <a:uLnTx/>
              <a:uFillTx/>
              <a:latin typeface="+mn-ea"/>
              <a:ea typeface="+mn-ea"/>
              <a:cs typeface="+mn-cs"/>
            </a:endParaRPr>
          </a:p>
        </p:txBody>
      </p:sp>
      <p:sp>
        <p:nvSpPr>
          <p:cNvPr id="3156" name="テキスト 577"/>
          <p:cNvSpPr txBox="1"/>
          <p:nvPr/>
        </p:nvSpPr>
        <p:spPr>
          <a:xfrm>
            <a:off x="483003" y="785333"/>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※以下の項目について、「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主な</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事業要件・評価のポイント」スライドも踏まえ、</a:t>
            </a:r>
            <a:r>
              <a:rPr kumimoji="1" lang="en-US" altLang="ja-JP" sz="1200" b="0" i="1" u="none" kern="1200" cap="none" spc="0" normalizeH="0" baseline="0" noProof="0" dirty="0" err="1">
                <a:ln>
                  <a:noFill/>
                </a:ln>
                <a:solidFill>
                  <a:srgbClr val="FF0000"/>
                </a:solidFill>
                <a:effectLst/>
                <a:uLnTx/>
                <a:uFillTx/>
                <a:latin typeface="+mn-ea"/>
                <a:ea typeface="+mn-ea"/>
                <a:cs typeface="+mn-cs"/>
              </a:rPr>
              <a:t>自由に記載してください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文字のほか、図やイラストを用いても構いません。</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57" name="テキスト 578"/>
          <p:cNvSpPr txBox="1"/>
          <p:nvPr/>
        </p:nvSpPr>
        <p:spPr>
          <a:xfrm>
            <a:off x="5086604" y="3370899"/>
            <a:ext cx="184731" cy="369332"/>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mn-ea"/>
              <a:ea typeface="+mn-ea"/>
              <a:cs typeface="+mn-cs"/>
            </a:endParaRPr>
          </a:p>
        </p:txBody>
      </p:sp>
      <p:sp>
        <p:nvSpPr>
          <p:cNvPr id="3158" name="Text Box 718"/>
          <p:cNvSpPr txBox="1">
            <a:spLocks noChangeArrowheads="1"/>
          </p:cNvSpPr>
          <p:nvPr/>
        </p:nvSpPr>
        <p:spPr>
          <a:xfrm>
            <a:off x="582464" y="2470432"/>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①公共交通等関連データ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59" name="Text Box 719"/>
          <p:cNvSpPr txBox="1">
            <a:spLocks noChangeArrowheads="1"/>
          </p:cNvSpPr>
          <p:nvPr/>
        </p:nvSpPr>
        <p:spPr>
          <a:xfrm>
            <a:off x="396000" y="3645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（３）他分野・他地域との連携及びその方法</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0" name="Text Box 723"/>
          <p:cNvSpPr txBox="1">
            <a:spLocks noChangeArrowheads="1"/>
          </p:cNvSpPr>
          <p:nvPr/>
        </p:nvSpPr>
        <p:spPr>
          <a:xfrm>
            <a:off x="396000" y="403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（４）得られるデータを利活用した取組</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1" name="Text Box 785"/>
          <p:cNvSpPr txBox="1">
            <a:spLocks noChangeArrowheads="1"/>
          </p:cNvSpPr>
          <p:nvPr/>
        </p:nvSpPr>
        <p:spPr>
          <a:xfrm>
            <a:off x="582465" y="2762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②MaaS予約・決済データ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2" name="Text Box 786"/>
          <p:cNvSpPr txBox="1">
            <a:spLocks noChangeArrowheads="1"/>
          </p:cNvSpPr>
          <p:nvPr/>
        </p:nvSpPr>
        <p:spPr>
          <a:xfrm>
            <a:off x="582467" y="3050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③移動関連データ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3" name="Text Box 787"/>
          <p:cNvSpPr txBox="1">
            <a:spLocks noChangeArrowheads="1"/>
          </p:cNvSpPr>
          <p:nvPr/>
        </p:nvSpPr>
        <p:spPr>
          <a:xfrm>
            <a:off x="582468" y="3338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a:ln>
                  <a:noFill/>
                </a:ln>
                <a:solidFill>
                  <a:srgbClr val="000000"/>
                </a:solidFill>
                <a:effectLst/>
                <a:uLnTx/>
                <a:uFillTx/>
                <a:latin typeface="+mn-ea"/>
                <a:ea typeface="+mn-ea"/>
                <a:cs typeface="+mn-cs"/>
              </a:rPr>
              <a:t>④関連分野データ</a:t>
            </a:r>
            <a:endParaRPr kumimoji="1" lang="ja-JP" altLang="en-US" sz="1400" b="0" i="0" u="none" strike="noStrike" kern="1200" cap="none" spc="0" normalizeH="0" baseline="0" noProof="0" dirty="0">
              <a:ln>
                <a:noFill/>
              </a:ln>
              <a:solidFill>
                <a:srgbClr val="000000"/>
              </a:solidFill>
              <a:effectLst/>
              <a:uLnTx/>
              <a:uFillTx/>
              <a:latin typeface="+mn-ea"/>
              <a:ea typeface="+mn-ea"/>
              <a:cs typeface="+mn-cs"/>
            </a:endParaRPr>
          </a:p>
        </p:txBody>
      </p:sp>
      <p:sp>
        <p:nvSpPr>
          <p:cNvPr id="3164" name="Text Box 791"/>
          <p:cNvSpPr txBox="1">
            <a:spLocks noChangeArrowheads="1"/>
          </p:cNvSpPr>
          <p:nvPr/>
        </p:nvSpPr>
        <p:spPr>
          <a:xfrm>
            <a:off x="396000" y="4437000"/>
            <a:ext cx="8136904"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a:ln>
                  <a:noFill/>
                </a:ln>
                <a:solidFill>
                  <a:srgbClr val="000000"/>
                </a:solidFill>
                <a:effectLst/>
                <a:uLnTx/>
                <a:uFillTx/>
                <a:latin typeface="+mn-ea"/>
                <a:ea typeface="+mn-ea"/>
                <a:cs typeface="+mn-cs"/>
              </a:rPr>
              <a:t>（５）MaaS</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関連データの連携に関するガイドライン</a:t>
            </a:r>
            <a:r>
              <a:rPr kumimoji="1" lang="en-US" altLang="ja-JP" sz="2000" b="1" i="0" u="none" strike="noStrike" kern="1200" cap="none" spc="0" normalizeH="0" baseline="0" noProof="0" dirty="0">
                <a:ln>
                  <a:noFill/>
                </a:ln>
                <a:solidFill>
                  <a:srgbClr val="000000"/>
                </a:solidFill>
                <a:effectLst/>
                <a:uLnTx/>
                <a:uFillTx/>
                <a:latin typeface="+mn-ea"/>
                <a:ea typeface="+mn-ea"/>
                <a:cs typeface="+mn-cs"/>
              </a:rPr>
              <a:t>ver3.0</a:t>
            </a:r>
            <a:r>
              <a:rPr kumimoji="1" lang="ja-JP" altLang="en-US" sz="2000" b="1" i="0" u="none" strike="noStrike" kern="1200" cap="none" spc="0" normalizeH="0" baseline="0" noProof="0" dirty="0" err="1">
                <a:ln>
                  <a:noFill/>
                </a:ln>
                <a:solidFill>
                  <a:srgbClr val="000000"/>
                </a:solidFill>
                <a:effectLst/>
                <a:uLnTx/>
                <a:uFillTx/>
                <a:latin typeface="+mn-ea"/>
                <a:ea typeface="+mn-ea"/>
                <a:cs typeface="+mn-cs"/>
              </a:rPr>
              <a:t>への</a:t>
            </a:r>
            <a:r>
              <a:rPr kumimoji="1" lang="ja-JP" altLang="en-US" sz="2000" b="1" i="0" u="none" strike="noStrike" kern="1200" cap="none" spc="0" normalizeH="0" baseline="0" noProof="0" dirty="0">
                <a:ln>
                  <a:noFill/>
                </a:ln>
                <a:solidFill>
                  <a:srgbClr val="000000"/>
                </a:solidFill>
                <a:effectLst/>
                <a:uLnTx/>
                <a:uFillTx/>
                <a:latin typeface="+mn-ea"/>
                <a:ea typeface="+mn-ea"/>
                <a:cs typeface="+mn-cs"/>
              </a:rPr>
              <a:t>準拠予定</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165" name="テキスト ボックス 792"/>
          <p:cNvSpPr txBox="1"/>
          <p:nvPr/>
        </p:nvSpPr>
        <p:spPr>
          <a:xfrm>
            <a:off x="5502518" y="4828334"/>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n-ea"/>
                <a:ea typeface="+mn-ea"/>
                <a:cs typeface="+mn-cs"/>
              </a:rPr>
              <a:t>あり　／　なし</a:t>
            </a:r>
          </a:p>
        </p:txBody>
      </p:sp>
      <p:sp>
        <p:nvSpPr>
          <p:cNvPr id="3166" name="正方形/長方形 793"/>
          <p:cNvSpPr/>
          <p:nvPr/>
        </p:nvSpPr>
        <p:spPr>
          <a:xfrm>
            <a:off x="7059646" y="4865875"/>
            <a:ext cx="1561130"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どちらかに○</a:t>
            </a:r>
            <a:endParaRPr kumimoji="1" lang="en-US" altLang="ja-JP" sz="1200" b="0" i="1" u="none" strike="noStrike" kern="1200" cap="none" spc="0" normalizeH="0" baseline="0" noProof="0" dirty="0">
              <a:ln>
                <a:noFill/>
              </a:ln>
              <a:solidFill>
                <a:srgbClr val="FF0000"/>
              </a:solidFill>
              <a:effectLst/>
              <a:uLnTx/>
              <a:uFillTx/>
              <a:latin typeface="+mn-ea"/>
              <a:ea typeface="+mn-ea"/>
              <a:cs typeface="+mn-cs"/>
            </a:endParaRPr>
          </a:p>
        </p:txBody>
      </p:sp>
      <p:sp>
        <p:nvSpPr>
          <p:cNvPr id="316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0" name="正方形/長方形 1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81</a:t>
            </a:r>
            <a:endParaRPr kumimoji="1" lang="ja-JP" altLang="en-US" sz="1480" dirty="0">
              <a:solidFill>
                <a:schemeClr val="tx1"/>
              </a:solidFill>
            </a:endParaRPr>
          </a:p>
        </p:txBody>
      </p:sp>
    </p:spTree>
    <p:extLst>
      <p:ext uri="{BB962C8B-B14F-4D97-AF65-F5344CB8AC3E}">
        <p14:creationId xmlns:p14="http://schemas.microsoft.com/office/powerpoint/2010/main" val="28415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kern="0" dirty="0">
                <a:solidFill>
                  <a:prstClr val="white"/>
                </a:solidFill>
                <a:latin typeface="ＭＳ Ｐゴシック"/>
                <a:ea typeface="ＭＳ Ｐゴシック"/>
              </a:rPr>
              <a:t>主な</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事業要件・評価のポイント①</a:t>
            </a:r>
          </a:p>
        </p:txBody>
      </p:sp>
      <p:graphicFrame>
        <p:nvGraphicFramePr>
          <p:cNvPr id="3176" name="四角形 751"/>
          <p:cNvGraphicFramePr>
            <a:graphicFrameLocks noGrp="1"/>
          </p:cNvGraphicFramePr>
          <p:nvPr/>
        </p:nvGraphicFramePr>
        <p:xfrm>
          <a:off x="71753" y="915496"/>
          <a:ext cx="8964743" cy="5897880"/>
        </p:xfrm>
        <a:graphic>
          <a:graphicData uri="http://schemas.openxmlformats.org/drawingml/2006/table">
            <a:tbl>
              <a:tblPr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1563407">
                  <a:extLst>
                    <a:ext uri="{9D8B030D-6E8A-4147-A177-3AD203B41FA5}">
                      <a16:colId xmlns:a16="http://schemas.microsoft.com/office/drawing/2014/main" val="895991963"/>
                    </a:ext>
                  </a:extLst>
                </a:gridCol>
                <a:gridCol w="6120680">
                  <a:extLst>
                    <a:ext uri="{9D8B030D-6E8A-4147-A177-3AD203B41FA5}">
                      <a16:colId xmlns:a16="http://schemas.microsoft.com/office/drawing/2014/main" val="20002"/>
                    </a:ext>
                  </a:extLst>
                </a:gridCol>
                <a:gridCol w="864096">
                  <a:extLst>
                    <a:ext uri="{9D8B030D-6E8A-4147-A177-3AD203B41FA5}">
                      <a16:colId xmlns:a16="http://schemas.microsoft.com/office/drawing/2014/main" val="2057329338"/>
                    </a:ext>
                  </a:extLst>
                </a:gridCol>
              </a:tblGrid>
              <a:tr h="248753">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該当ページ</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812366977"/>
                  </a:ext>
                </a:extLst>
              </a:tr>
              <a:tr h="248753">
                <a:tc rowSpan="4" grid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事業要件</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4" hMerge="1">
                  <a:txBody>
                    <a:bodyPr/>
                    <a:lstStyle/>
                    <a:p>
                      <a:pPr algn="l"/>
                      <a:endParaRPr kumimoji="1" lang="ja-JP" altLang="en-US" sz="1200" dirty="0"/>
                    </a:p>
                  </a:txBody>
                  <a:tcPr vert="eaVert"/>
                </a:tc>
                <a:tc gridSpan="2">
                  <a:txBody>
                    <a:bodyPr/>
                    <a:lstStyle/>
                    <a:p>
                      <a:r>
                        <a:rPr lang="ja-JP" altLang="en-US" sz="1100" dirty="0">
                          <a:latin typeface="Meiryo UI" panose="020B0604030504040204" pitchFamily="50" charset="-128"/>
                          <a:ea typeface="Meiryo UI" panose="020B0604030504040204" pitchFamily="50" charset="-128"/>
                        </a:rPr>
                        <a:t>MaaSの提供により解決に寄与する地域の課題が明確であること。 （</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r>
                        <a:rPr lang="ja-JP"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r>
                        <a:rPr lang="ja-JP" altLang="en-US" sz="1100" dirty="0"/>
                        <a:t>MaaSの提供により解決に寄与する地域の課題が明確であること。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409712">
                <a:tc gridSpan="2" vMerge="1">
                  <a:txBody>
                    <a:bodyPr/>
                    <a:lstStyle/>
                    <a:p>
                      <a:endParaRPr kumimoji="1" lang="ja-JP" altLang="en-US" sz="1200" dirty="0"/>
                    </a:p>
                  </a:txBody>
                  <a:tcPr/>
                </a:tc>
                <a:tc hMerge="1" vMerge="1">
                  <a:txBody>
                    <a:bodyPr/>
                    <a:lstStyle/>
                    <a:p>
                      <a:pPr algn="l"/>
                      <a:endParaRPr kumimoji="1" lang="ja-JP" altLang="en-US" sz="1200" dirty="0"/>
                    </a:p>
                  </a:txBody>
                  <a:tcPr vert="eaVert"/>
                </a:tc>
                <a:tc gridSpan="2">
                  <a:txBody>
                    <a:bodyPr/>
                    <a:lstStyle/>
                    <a:p>
                      <a:r>
                        <a:rPr lang="ja-JP" altLang="en-US" sz="1100" dirty="0">
                          <a:latin typeface="Meiryo UI" panose="020B0604030504040204" pitchFamily="50" charset="-128"/>
                          <a:ea typeface="Meiryo UI" panose="020B0604030504040204" pitchFamily="50" charset="-128"/>
                        </a:rPr>
                        <a:t>地域の課題解決に寄与するため、交通手段と観光、商業、医療、教育、子育て、防災・減災等の交通分野以外のサービスのデータ連携による一体的な提供を目指すものであること。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r>
                        <a:rPr lang="ja-JP" altLang="en-US" sz="1100" dirty="0"/>
                        <a:t>地域の課題解決に寄与するため、交通手段と観光、商業、医療、教育、子育て、防災・減災等の交通分野以外のサービスのデータ連携による一体的な提供を目指すものであること。</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pPr algn="l"/>
                      <a:r>
                        <a:rPr lang="ja-JP" altLang="en-US" sz="1100" dirty="0">
                          <a:latin typeface="Meiryo UI" panose="020B0604030504040204" pitchFamily="50" charset="-128"/>
                          <a:ea typeface="Meiryo UI" panose="020B0604030504040204" pitchFamily="50" charset="-128"/>
                        </a:rPr>
                        <a:t>解決すべき地域課題の関係者が連携して、MaaSを推進する体制が構築されること。 （</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r>
                        <a:rPr lang="ja-JP" altLang="en-US" sz="1100" dirty="0">
                          <a:latin typeface="Meiryo UI" panose="020B0604030504040204" pitchFamily="50" charset="-128"/>
                          <a:ea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hMerge="1">
                  <a:txBody>
                    <a:bodyPr/>
                    <a:lstStyle/>
                    <a:p>
                      <a:pPr algn="l"/>
                      <a:r>
                        <a:rPr lang="ja-JP" altLang="en-US" sz="1100" dirty="0"/>
                        <a:t>解決すべき地域課題の関係者が連携して、MaaSを推進する体制が構築されること。 </a:t>
                      </a:r>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algn="l"/>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48753">
                <a:tc gridSpan="2" vMerge="1">
                  <a:txBody>
                    <a:bodyPr/>
                    <a:lstStyle/>
                    <a:p>
                      <a:endParaRPr kumimoji="1" lang="ja-JP" altLang="en-US" sz="1200" dirty="0"/>
                    </a:p>
                  </a:txBody>
                  <a:tcPr/>
                </a:tc>
                <a:tc hMerge="1" vMerge="1">
                  <a:txBody>
                    <a:bodyPr/>
                    <a:lstStyle/>
                    <a:p>
                      <a:endParaRPr kumimoji="1" lang="ja-JP" altLang="en-US" sz="1200" dirty="0"/>
                    </a:p>
                  </a:txBody>
                  <a:tcPr vert="eaVert"/>
                </a:tc>
                <a:tc gridSpan="2">
                  <a:txBody>
                    <a:bodyPr/>
                    <a:lstStyle/>
                    <a:p>
                      <a:r>
                        <a:rPr kumimoji="1" lang="ja-JP" altLang="en-US" sz="1100" dirty="0">
                          <a:latin typeface="Meiryo UI" panose="020B0604030504040204" pitchFamily="50" charset="-128"/>
                          <a:ea typeface="Meiryo UI" panose="020B0604030504040204" pitchFamily="50" charset="-128"/>
                        </a:rPr>
                        <a:t>公共交通等の面的な利便性向上となる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hMerge="1">
                  <a:txBody>
                    <a:bodyPr/>
                    <a:lstStyle/>
                    <a:p>
                      <a:r>
                        <a:rPr kumimoji="1" lang="ja-JP" altLang="en-US" sz="1100" dirty="0"/>
                        <a:t>公共交通等の面的な利便性向上となる</a:t>
                      </a:r>
                      <a:r>
                        <a:rPr kumimoji="1" lang="en-US" altLang="ja-JP" sz="1100" dirty="0" err="1"/>
                        <a:t>MaaS</a:t>
                      </a:r>
                      <a:r>
                        <a:rPr kumimoji="1" lang="ja-JP" altLang="en-US" sz="1100" dirty="0"/>
                        <a:t>の本格的な導入であること。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9975">
                <a:tc rowSpan="10">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事業計画</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①データの活用</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solidFill>
                      <a:srgbClr val="C9E7E9"/>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事業の推進に係る計画（地域公共交通計画、新モビリティサービス事業計画等）の実行・改善に、</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等から得られる移動関連データを活用する事業であること。（●）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関連データの連携に関するガイドライン</a:t>
                      </a:r>
                      <a:r>
                        <a:rPr kumimoji="1" lang="en-US" altLang="ja-JP" sz="1100" dirty="0">
                          <a:latin typeface="Meiryo UI" panose="020B0604030504040204" pitchFamily="50" charset="-128"/>
                          <a:ea typeface="Meiryo UI" panose="020B0604030504040204" pitchFamily="50" charset="-128"/>
                        </a:rPr>
                        <a:t>Ver.3.0</a:t>
                      </a:r>
                      <a:r>
                        <a:rPr kumimoji="1" lang="ja-JP" altLang="en-US" sz="1100" dirty="0">
                          <a:latin typeface="Meiryo UI" panose="020B0604030504040204" pitchFamily="50" charset="-128"/>
                          <a:ea typeface="Meiryo UI" panose="020B0604030504040204" pitchFamily="50" charset="-128"/>
                        </a:rPr>
                        <a:t>」に準拠して、関係者間のデータ連携が行われること。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latin typeface="Meiryo UI" panose="020B0604030504040204" pitchFamily="50" charset="-128"/>
                          <a:ea typeface="Meiryo UI" panose="020B0604030504040204" pitchFamily="50" charset="-128"/>
                        </a:rPr>
                        <a:t>②関連計画との整合性</a:t>
                      </a: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地域全体の計画（地域公共交通計画、都市計画、立地適正化計画等）がある場合には、それらの計画と整合性が取れていること。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288032">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v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条の２第１項に基づく新モビリティサービス事業計画を作成している又は作成する予定であること。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75276">
                <a:tc vMerge="1">
                  <a:txBody>
                    <a:bodyPr/>
                    <a:lstStyle/>
                    <a:p>
                      <a:endParaRPr kumimoji="1" lang="ja-JP" altLang="en-US" sz="1200" dirty="0"/>
                    </a:p>
                  </a:txBody>
                  <a:tcPr>
                    <a:lnT w="12700" cap="flat" cmpd="sng" algn="ctr">
                      <a:solidFill>
                        <a:schemeClr val="tx1"/>
                      </a:solidFill>
                      <a:prstDash val="solid"/>
                      <a:round/>
                      <a:headEnd type="none" w="med" len="med"/>
                      <a:tailEnd type="none" w="med" len="med"/>
                    </a:lnT>
                  </a:tcPr>
                </a:tc>
                <a:tc row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実施体制</a:t>
                      </a:r>
                    </a:p>
                  </a:txBody>
                  <a:tcPr vert="eaVert"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3">
                  <a:txBody>
                    <a:bodyPr/>
                    <a:lstStyle/>
                    <a:p>
                      <a:pPr algn="l"/>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①継続性</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9E7E9"/>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地域交通法第</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36</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条の４第１項に基づく新モビリティサービス協議会を組織するなど、地方公共団体や民間事業者等の関係者間の連携が綿密であり、持続可能な事業の実施体制が構築されていること。</a:t>
                      </a:r>
                      <a:endParaRPr kumimoji="1" lang="ja-JP" altLang="ja-JP" sz="1100" kern="1200" dirty="0">
                        <a:solidFill>
                          <a:schemeClr val="dk1"/>
                        </a:solidFill>
                        <a:effectLst/>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260960">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事業継続するため、</a:t>
                      </a:r>
                      <a:r>
                        <a:rPr kumimoji="1" lang="en-US" altLang="ja-JP" sz="1100" kern="1200" dirty="0" err="1">
                          <a:solidFill>
                            <a:schemeClr val="dk1"/>
                          </a:solidFill>
                          <a:effectLst/>
                          <a:latin typeface="Meiryo UI" panose="020B0604030504040204" pitchFamily="50" charset="-128"/>
                          <a:ea typeface="Meiryo UI" panose="020B0604030504040204" pitchFamily="50" charset="-128"/>
                          <a:cs typeface="+mn-cs"/>
                        </a:rPr>
                        <a:t>MaaS</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の普及に関するノウハウの共有や人材育成の仕組み等が構築されていること。（●）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248753">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solidFill>
                  </a:tcPr>
                </a:tc>
                <a:tc>
                  <a:txBody>
                    <a:bodyPr/>
                    <a:lstStyle/>
                    <a:p>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事業実施に伴う費用負担のあり方や利益配分ルールの検討等、持続可能なモデル構築につながる取組であること。（●）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5"/>
                  </a:ext>
                </a:extLst>
              </a:tr>
              <a:tr h="251305">
                <a:tc vMerge="1">
                  <a:txBody>
                    <a:bodyPr/>
                    <a:lstStyle/>
                    <a:p>
                      <a:endParaRPr kumimoji="1" lang="ja-JP" altLang="en-US" sz="1200" dirty="0"/>
                    </a:p>
                  </a:txBody>
                  <a:tcPr vert="eaVert">
                    <a:lnT w="12700" cap="flat" cmpd="sng" algn="ctr">
                      <a:solidFill>
                        <a:schemeClr val="tx1"/>
                      </a:solidFill>
                      <a:prstDash val="solid"/>
                      <a:round/>
                      <a:headEnd type="none" w="med" len="med"/>
                      <a:tailEnd type="none" w="med" len="med"/>
                    </a:lnT>
                  </a:tcPr>
                </a:tc>
                <a:tc vMerge="1">
                  <a:txBody>
                    <a:bodyPr/>
                    <a:lstStyle/>
                    <a:p>
                      <a:endParaRPr kumimoji="1" lang="ja-JP" altLang="en-US" sz="1200" dirty="0"/>
                    </a:p>
                  </a:txBody>
                  <a:tcPr vert="eaVert">
                    <a:lnT w="12700" cap="flat" cmpd="sng" algn="ctr">
                      <a:solidFill>
                        <a:srgbClr val="000000"/>
                      </a:solidFill>
                      <a:prstDash val="solid"/>
                      <a:round/>
                      <a:headEnd type="none" w="med" len="med"/>
                      <a:tailEnd type="none" w="med" len="med"/>
                    </a:lnT>
                  </a:tcPr>
                </a:tc>
                <a:tc>
                  <a:txBody>
                    <a:bodyPr/>
                    <a:lstStyle/>
                    <a:p>
                      <a:pPr algn="l"/>
                      <a:r>
                        <a:rPr kumimoji="1" lang="ja-JP" altLang="en-US" sz="1100" b="0" dirty="0">
                          <a:latin typeface="Meiryo UI" panose="020B0604030504040204" pitchFamily="50" charset="-128"/>
                          <a:ea typeface="Meiryo UI" panose="020B0604030504040204" pitchFamily="50" charset="-128"/>
                        </a:rPr>
                        <a:t>②行政連携</a:t>
                      </a:r>
                    </a:p>
                  </a:txBody>
                  <a:tcPr anchor="ctr">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サービス提供エリアの地方公共団体との連携が積極的に行われており、実施体制におけるその役割が明確であること。</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複数の交通モードにおける予約・決済・チケットの利用（チケッティング）までを１つのサービスとして提供する取組であること。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45522535"/>
                  </a:ext>
                </a:extLst>
              </a:tr>
              <a:tr h="0">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リアルタイムな</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関連データや</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を通じて得られた移動関連データの利活用により、外出機会の創出、観光地での周遊や観光消費の増加、自家用車から公共交通機関への転換等、地域住民や来訪者の行動変容を、より一層促すことが期待でき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bl>
          </a:graphicData>
        </a:graphic>
      </p:graphicFrame>
      <p:sp>
        <p:nvSpPr>
          <p:cNvPr id="31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44104"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82</a:t>
            </a:r>
            <a:endParaRPr kumimoji="1" lang="ja-JP" altLang="en-US" sz="1480" dirty="0">
              <a:solidFill>
                <a:schemeClr val="tx1"/>
              </a:solidFill>
            </a:endParaRPr>
          </a:p>
        </p:txBody>
      </p:sp>
      <p:sp>
        <p:nvSpPr>
          <p:cNvPr id="7" name="テキスト 577"/>
          <p:cNvSpPr txBox="1"/>
          <p:nvPr/>
        </p:nvSpPr>
        <p:spPr>
          <a:xfrm>
            <a:off x="106827" y="620688"/>
            <a:ext cx="8166698"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92285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主な事業要件・評価のポイント②</a:t>
            </a:r>
          </a:p>
        </p:txBody>
      </p:sp>
      <p:sp>
        <p:nvSpPr>
          <p:cNvPr id="3186"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83</a:t>
            </a:r>
            <a:endParaRPr kumimoji="1" lang="ja-JP" altLang="en-US" sz="1480" dirty="0">
              <a:solidFill>
                <a:schemeClr val="tx1"/>
              </a:solidFill>
            </a:endParaRPr>
          </a:p>
        </p:txBody>
      </p:sp>
      <p:graphicFrame>
        <p:nvGraphicFramePr>
          <p:cNvPr id="3" name="四角形 751">
            <a:extLst>
              <a:ext uri="{FF2B5EF4-FFF2-40B4-BE49-F238E27FC236}">
                <a16:creationId xmlns:a16="http://schemas.microsoft.com/office/drawing/2014/main" id="{C49E4622-9EB8-F503-CEC6-E1C61371EACD}"/>
              </a:ext>
            </a:extLst>
          </p:cNvPr>
          <p:cNvGraphicFramePr>
            <a:graphicFrameLocks noGrp="1"/>
          </p:cNvGraphicFramePr>
          <p:nvPr/>
        </p:nvGraphicFramePr>
        <p:xfrm>
          <a:off x="71753" y="1009248"/>
          <a:ext cx="8964743" cy="4934704"/>
        </p:xfrm>
        <a:graphic>
          <a:graphicData uri="http://schemas.openxmlformats.org/drawingml/2006/table">
            <a:tbl>
              <a:tblPr bandRow="1">
                <a:tableStyleId>{5C22544A-7EE6-4342-B048-85BDC9FD1C3A}</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1563407">
                  <a:extLst>
                    <a:ext uri="{9D8B030D-6E8A-4147-A177-3AD203B41FA5}">
                      <a16:colId xmlns:a16="http://schemas.microsoft.com/office/drawing/2014/main" val="895991963"/>
                    </a:ext>
                  </a:extLst>
                </a:gridCol>
                <a:gridCol w="6120680">
                  <a:extLst>
                    <a:ext uri="{9D8B030D-6E8A-4147-A177-3AD203B41FA5}">
                      <a16:colId xmlns:a16="http://schemas.microsoft.com/office/drawing/2014/main" val="20002"/>
                    </a:ext>
                  </a:extLst>
                </a:gridCol>
                <a:gridCol w="864096">
                  <a:extLst>
                    <a:ext uri="{9D8B030D-6E8A-4147-A177-3AD203B41FA5}">
                      <a16:colId xmlns:a16="http://schemas.microsoft.com/office/drawing/2014/main" val="2057329338"/>
                    </a:ext>
                  </a:extLst>
                </a:gridCol>
              </a:tblGrid>
              <a:tr h="248753">
                <a:tc gridSpan="4">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kumimoji="1" lang="ja-JP" altLang="en-US"/>
                    </a:p>
                  </a:txBody>
                  <a:tcPr/>
                </a:tc>
                <a:tc hMerge="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r>
                        <a:rPr kumimoji="1" lang="ja-JP" altLang="en-US" sz="1100" b="1" dirty="0"/>
                        <a:t>評価項目例</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ED3D7"/>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該当ページ</a:t>
                      </a: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3812366977"/>
                  </a:ext>
                </a:extLst>
              </a:tr>
              <a:tr h="269975">
                <a:tc rowSpan="12">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評価のポイント</a:t>
                      </a:r>
                    </a:p>
                  </a:txBody>
                  <a:tcPr vert="eaVert" anchor="ctr">
                    <a:lnL w="12700" cap="flat" cmpd="sng" algn="ctr">
                      <a:solidFill>
                        <a:schemeClr val="tx1"/>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rowSpan="11">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実施内容</a:t>
                      </a:r>
                    </a:p>
                  </a:txBody>
                  <a:tcPr vert="eaVert" anchor="ctr">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rowSpan="4">
                  <a:txBody>
                    <a:bodyPr/>
                    <a:lstStyle/>
                    <a:p>
                      <a:pPr algn="l"/>
                      <a:r>
                        <a:rPr kumimoji="1" lang="ja-JP" altLang="en-US" sz="1100" b="0" dirty="0">
                          <a:latin typeface="Meiryo UI" panose="020B0604030504040204" pitchFamily="50" charset="-128"/>
                          <a:ea typeface="Meiryo UI" panose="020B0604030504040204" pitchFamily="50" charset="-128"/>
                        </a:rPr>
                        <a:t>①サービス拡充</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事業エリアが広範囲、且つ交通事業者を跨いだ事業であり、今後の実施エリア拡大や交通サービス拡充の可能性が高い取組であること。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288032">
                <a:tc vMerge="1">
                  <a:txBody>
                    <a:bodyPr/>
                    <a:lstStyle/>
                    <a:p>
                      <a:endParaRPr kumimoji="1" lang="ja-JP" altLang="en-US" sz="1200" dirty="0"/>
                    </a:p>
                  </a:txBody>
                  <a:tcPr/>
                </a:tc>
                <a:tc vMerge="1">
                  <a:txBody>
                    <a:bodyPr/>
                    <a:lstStyle/>
                    <a:p>
                      <a:endParaRPr kumimoji="1" lang="ja-JP" altLang="en-US" sz="1200" dirty="0"/>
                    </a:p>
                  </a:txBody>
                  <a:tcPr vert="eaVert"/>
                </a:tc>
                <a:tc vMerge="1">
                  <a:txBody>
                    <a:bodyPr/>
                    <a:lstStyle/>
                    <a:p>
                      <a:endParaRPr kumimoji="1" lang="ja-JP" altLang="en-US" sz="11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ゾーン運賃やサブスクリプション等、柔軟な運賃・料金の設定が行われていること。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88032">
                <a:tc v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solidFill>
                  </a:tcPr>
                </a:tc>
                <a:tc>
                  <a:txBody>
                    <a:bodyPr/>
                    <a:lstStyle/>
                    <a:p>
                      <a:r>
                        <a:rPr kumimoji="1" lang="ja-JP" altLang="en-US" sz="1100" dirty="0">
                          <a:latin typeface="Meiryo UI" panose="020B0604030504040204" pitchFamily="50" charset="-128"/>
                          <a:ea typeface="Meiryo UI" panose="020B0604030504040204" pitchFamily="50" charset="-128"/>
                        </a:rPr>
                        <a:t>リアルタイムな混雑情報等の活用により、オーバーツーリズム対策の取組が図られること。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740885963"/>
                  </a:ext>
                </a:extLst>
              </a:tr>
              <a:tr h="288032">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多言語対応や海外で展開されている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との連携等、インバウンド客が使いやすいサービスを提供する取組であること。</a:t>
                      </a:r>
                    </a:p>
                  </a:txBody>
                  <a:tcP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9571100"/>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2">
                  <a:txBody>
                    <a:bodyPr/>
                    <a:lstStyle/>
                    <a:p>
                      <a:pPr algn="l"/>
                      <a:r>
                        <a:rPr kumimoji="1" lang="ja-JP" altLang="en-US" sz="1100" b="0" dirty="0">
                          <a:latin typeface="Meiryo UI" panose="020B0604030504040204" pitchFamily="50" charset="-128"/>
                          <a:ea typeface="Meiryo UI" panose="020B0604030504040204" pitchFamily="50" charset="-128"/>
                        </a:rPr>
                        <a:t>②</a:t>
                      </a:r>
                      <a:r>
                        <a:rPr kumimoji="1" lang="en-US" altLang="ja-JP" sz="1100" b="0" dirty="0">
                          <a:latin typeface="Meiryo UI" panose="020B0604030504040204" pitchFamily="50" charset="-128"/>
                          <a:ea typeface="Meiryo UI" panose="020B0604030504040204" pitchFamily="50" charset="-128"/>
                        </a:rPr>
                        <a:t>DX</a:t>
                      </a:r>
                      <a:r>
                        <a:rPr kumimoji="1" lang="ja-JP" altLang="en-US" sz="1100" b="0" dirty="0">
                          <a:latin typeface="Meiryo UI" panose="020B0604030504040204" pitchFamily="50" charset="-128"/>
                          <a:ea typeface="Meiryo UI" panose="020B0604030504040204" pitchFamily="50" charset="-128"/>
                        </a:rPr>
                        <a:t>の推進</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bg1"/>
                      </a:solidFill>
                      <a:prstDash val="solid"/>
                      <a:round/>
                      <a:headEnd type="none" w="med" len="med"/>
                      <a:tailEnd type="none" w="med" len="med"/>
                    </a:lnT>
                    <a:solidFill>
                      <a:srgbClr val="C9E7E9"/>
                    </a:solidFill>
                  </a:tcPr>
                </a:tc>
                <a:tc>
                  <a:txBody>
                    <a:bodyPr/>
                    <a:lstStyle/>
                    <a:p>
                      <a:r>
                        <a:rPr kumimoji="1" lang="en-US" altLang="ja-JP" sz="1100" dirty="0">
                          <a:latin typeface="Meiryo UI" panose="020B0604030504040204" pitchFamily="50" charset="-128"/>
                          <a:ea typeface="Meiryo UI" panose="020B0604030504040204" pitchFamily="50" charset="-128"/>
                        </a:rPr>
                        <a:t>QR</a:t>
                      </a:r>
                      <a:r>
                        <a:rPr kumimoji="1" lang="ja-JP" altLang="en-US" sz="1100" dirty="0">
                          <a:latin typeface="Meiryo UI" panose="020B0604030504040204" pitchFamily="50" charset="-128"/>
                          <a:ea typeface="Meiryo UI" panose="020B0604030504040204" pitchFamily="50" charset="-128"/>
                        </a:rPr>
                        <a:t>コード等のキャッシュレスシステム間の連携を行い、シームレス（相互利用可能）な交通網の構築を促進する取組であること。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81476096"/>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交通事業者の運行管理や労務管理機能等と連携した、交通事業者の業務効率向上に資する取組であること。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71807990"/>
                  </a:ext>
                </a:extLst>
              </a:tr>
              <a:tr h="251305">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dk1"/>
                          </a:solidFill>
                          <a:effectLst/>
                          <a:latin typeface="Meiryo UI" panose="020B0604030504040204" pitchFamily="50" charset="-128"/>
                          <a:ea typeface="Meiryo UI" panose="020B0604030504040204" pitchFamily="50" charset="-128"/>
                          <a:cs typeface="+mn-cs"/>
                        </a:rPr>
                        <a:t>③まちづくり</a:t>
                      </a:r>
                      <a:endParaRPr kumimoji="1" lang="ja-JP" altLang="ja-JP" sz="1100" b="0" kern="1200" dirty="0">
                        <a:solidFill>
                          <a:schemeClr val="dk1"/>
                        </a:solidFill>
                        <a:effectLst/>
                        <a:latin typeface="Meiryo UI" panose="020B0604030504040204" pitchFamily="50" charset="-128"/>
                        <a:ea typeface="Meiryo UI" panose="020B0604030504040204" pitchFamily="50" charset="-128"/>
                        <a:cs typeface="+mn-cs"/>
                      </a:endParaRP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rgbClr val="C9E7E9"/>
                    </a:solidFill>
                  </a:tcPr>
                </a:tc>
                <a:tc>
                  <a:txBody>
                    <a:bodyPr/>
                    <a:lstStyle/>
                    <a:p>
                      <a:r>
                        <a:rPr kumimoji="1" lang="ja-JP" altLang="en-US" sz="1100" dirty="0">
                          <a:latin typeface="Meiryo UI" panose="020B0604030504040204" pitchFamily="50" charset="-128"/>
                          <a:ea typeface="Meiryo UI" panose="020B0604030504040204" pitchFamily="50" charset="-128"/>
                        </a:rPr>
                        <a:t>交通結節点の整備等のフィジカル空間のシームレス化や空間再編と一体的に取り組まれること。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11366845"/>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dk1"/>
                          </a:solidFill>
                          <a:latin typeface="Meiryo UI" panose="020B0604030504040204" pitchFamily="50" charset="-128"/>
                          <a:ea typeface="Meiryo UI" panose="020B0604030504040204" pitchFamily="50" charset="-128"/>
                        </a:rPr>
                        <a:t>デジタル技術を活用した先駆的な取組であり、スマートシティに関する取組との連携を目指すものであること。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75798348"/>
                  </a:ext>
                </a:extLst>
              </a:tr>
              <a:tr h="251305">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vMerge="1">
                  <a:txBody>
                    <a:bodyPr/>
                    <a:lstStyle/>
                    <a:p>
                      <a:endParaRPr kumimoji="1" lang="ja-JP" altLang="en-US"/>
                    </a:p>
                  </a:txBody>
                  <a:tcPr>
                    <a:lnT w="12700" cap="flat" cmpd="sng" algn="ctr">
                      <a:solidFill>
                        <a:srgbClr val="000000"/>
                      </a:solidFill>
                      <a:prstDash val="solid"/>
                      <a:round/>
                      <a:headEnd type="none" w="med" len="med"/>
                      <a:tailEnd type="none" w="med" len="med"/>
                    </a:lnT>
                  </a:tcPr>
                </a:tc>
                <a:tc rowSpan="3">
                  <a:txBody>
                    <a:bodyPr/>
                    <a:lstStyle/>
                    <a:p>
                      <a:pPr algn="l"/>
                      <a:r>
                        <a:rPr kumimoji="1" lang="ja-JP" altLang="en-US" sz="1100" b="0" dirty="0">
                          <a:latin typeface="Meiryo UI" panose="020B0604030504040204" pitchFamily="50" charset="-128"/>
                          <a:ea typeface="Meiryo UI" panose="020B0604030504040204" pitchFamily="50" charset="-128"/>
                        </a:rPr>
                        <a:t>④社会課題解決</a:t>
                      </a:r>
                    </a:p>
                  </a:txBody>
                  <a:tcPr anchor="ctr">
                    <a:lnL w="952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C9E7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高齢者や移動制約者等の移動利便性の向上や外出機会の創出を図る取組であること。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32781693"/>
                  </a:ext>
                </a:extLst>
              </a:tr>
              <a:tr h="251305">
                <a:tc vMerge="1">
                  <a:txBody>
                    <a:bodyPr/>
                    <a:lstStyle/>
                    <a:p>
                      <a:endParaRPr kumimoji="1" lang="ja-JP" altLang="en-US"/>
                    </a:p>
                  </a:txBody>
                  <a:tcPr/>
                </a:tc>
                <a:tc vMerge="1">
                  <a:txBody>
                    <a:bodyPr/>
                    <a:lstStyle/>
                    <a:p>
                      <a:endParaRPr kumimoji="1" lang="ja-JP" altLang="en-US"/>
                    </a:p>
                  </a:txBody>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マイナンバーカードの普及促進に資する取組であること。</a:t>
                      </a:r>
                      <a:endParaRPr kumimoji="1" lang="en-US" altLang="ja-JP"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461926202"/>
                  </a:ext>
                </a:extLst>
              </a:tr>
              <a:tr h="251305">
                <a:tc vMerge="1">
                  <a:txBody>
                    <a:bodyPr/>
                    <a:lstStyle/>
                    <a:p>
                      <a:pPr algn="ctr"/>
                      <a:endParaRPr kumimoji="1" lang="ja-JP" altLang="en-US" sz="1100" b="1" dirty="0"/>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ctr"/>
                      <a:endParaRPr kumimoji="1" lang="ja-JP" altLang="en-US" sz="1100" b="1" dirty="0"/>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vMerge="1">
                  <a:txBody>
                    <a:bodyPr/>
                    <a:lstStyle/>
                    <a:p>
                      <a:pPr algn="l"/>
                      <a:endParaRPr kumimoji="1" lang="ja-JP" altLang="en-US" sz="1100" b="1"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solidFill>
                      <a:schemeClr val="accent1"/>
                    </a:solidFill>
                  </a:tcPr>
                </a:tc>
                <a:tc>
                  <a:txBody>
                    <a:bodyPr/>
                    <a:lstStyle/>
                    <a:p>
                      <a:r>
                        <a:rPr kumimoji="1" lang="ja-JP" altLang="en-US" sz="1100" dirty="0">
                          <a:latin typeface="Meiryo UI" panose="020B0604030504040204" pitchFamily="50" charset="-128"/>
                          <a:ea typeface="Meiryo UI" panose="020B0604030504040204" pitchFamily="50" charset="-128"/>
                        </a:rPr>
                        <a:t>自動運転等の新たなモビリティサービスの導入など、公共交通における人材不足解決や、交通手段の確保に資する取組であること。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566504"/>
                  </a:ext>
                </a:extLst>
              </a:tr>
              <a:tr h="251305">
                <a:tc vMerge="1">
                  <a:txBody>
                    <a:bodyPr/>
                    <a:lstStyle/>
                    <a:p>
                      <a:pPr algn="ct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効果分析</a:t>
                      </a:r>
                    </a:p>
                  </a:txBody>
                  <a:tcPr vert="eaVert" anchor="ctr">
                    <a:lnL w="12700" cap="flat" cmpd="sng" algn="ctr">
                      <a:solidFill>
                        <a:schemeClr val="tx1"/>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gridSpan="2">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の課題解決への効果を図るものであり、検証方法が具体的であること。</a:t>
                      </a:r>
                      <a:r>
                        <a:rPr kumimoji="1" lang="ja-JP" altLang="en-US" sz="1100" kern="1200" dirty="0">
                          <a:solidFill>
                            <a:schemeClr val="dk1"/>
                          </a:solidFill>
                          <a:effectLst/>
                          <a:latin typeface="Meiryo UI" panose="020B0604030504040204" pitchFamily="50" charset="-128"/>
                          <a:ea typeface="Meiryo UI" panose="020B0604030504040204" pitchFamily="50" charset="-128"/>
                          <a:cs typeface="+mn-cs"/>
                        </a:rPr>
                        <a:t>（●）</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3F9FA"/>
                    </a:solidFill>
                  </a:tcPr>
                </a:tc>
                <a:tc hMerge="1">
                  <a:txBody>
                    <a:bodyPr/>
                    <a:lstStyle/>
                    <a:p>
                      <a:r>
                        <a:rPr kumimoji="1" lang="ja-JP" altLang="en-US" sz="1100" dirty="0">
                          <a:latin typeface="Meiryo UI" panose="020B0604030504040204" pitchFamily="50" charset="-128"/>
                          <a:ea typeface="Meiryo UI" panose="020B0604030504040204" pitchFamily="50" charset="-128"/>
                        </a:rPr>
                        <a:t>効果検証について、その目標設定の根拠が明確、且つ提供する</a:t>
                      </a:r>
                      <a:r>
                        <a:rPr kumimoji="1" lang="en-US" altLang="ja-JP" sz="1100" dirty="0" err="1">
                          <a:latin typeface="Meiryo UI" panose="020B0604030504040204" pitchFamily="50" charset="-128"/>
                          <a:ea typeface="Meiryo UI" panose="020B0604030504040204" pitchFamily="50" charset="-128"/>
                        </a:rPr>
                        <a:t>MaaS</a:t>
                      </a:r>
                      <a:r>
                        <a:rPr kumimoji="1" lang="ja-JP" altLang="en-US" sz="1100" dirty="0">
                          <a:latin typeface="Meiryo UI" panose="020B0604030504040204" pitchFamily="50" charset="-128"/>
                          <a:ea typeface="Meiryo UI" panose="020B0604030504040204" pitchFamily="50" charset="-128"/>
                        </a:rPr>
                        <a:t>の課題解決への効果を図るものであり、検証方法が具体的であること。</a:t>
                      </a:r>
                      <a:endParaRPr kumimoji="1" lang="en-US" altLang="ja-JP" sz="1100" dirty="0">
                        <a:latin typeface="Meiryo UI" panose="020B0604030504040204" pitchFamily="50" charset="-128"/>
                        <a:ea typeface="Meiryo UI" panose="020B0604030504040204" pitchFamily="50" charset="-128"/>
                      </a:endParaRPr>
                    </a:p>
                    <a:p>
                      <a:endParaRPr kumimoji="1" lang="en-US" altLang="ja-JP" sz="1100" dirty="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8683322"/>
                  </a:ext>
                </a:extLst>
              </a:tr>
            </a:tbl>
          </a:graphicData>
        </a:graphic>
      </p:graphicFrame>
      <p:sp>
        <p:nvSpPr>
          <p:cNvPr id="8" name="テキスト 577">
            <a:extLst>
              <a:ext uri="{FF2B5EF4-FFF2-40B4-BE49-F238E27FC236}">
                <a16:creationId xmlns:a16="http://schemas.microsoft.com/office/drawing/2014/main" id="{1F7FF8C2-27D5-FD1C-B4B0-9230C553D208}"/>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1" u="none" strike="noStrike" kern="12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評価項目例に該当する記述があるページ番号（右上）と記載箇所を記載してください。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 name="テキスト 577">
            <a:extLst>
              <a:ext uri="{FF2B5EF4-FFF2-40B4-BE49-F238E27FC236}">
                <a16:creationId xmlns:a16="http://schemas.microsoft.com/office/drawing/2014/main" id="{524C40DA-9B8C-C60D-A39F-D759B3604ABB}"/>
              </a:ext>
            </a:extLst>
          </p:cNvPr>
          <p:cNvSpPr txBox="1"/>
          <p:nvPr/>
        </p:nvSpPr>
        <p:spPr>
          <a:xfrm>
            <a:off x="107504" y="6021288"/>
            <a:ext cx="8064896"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（注）●が付されている項目は、公共交通利用者向けのサービスを提供する取組みではなく、移動関連データ等に基づいた</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lang="ja-JP" altLang="en-US" sz="1200" i="1" dirty="0">
                <a:solidFill>
                  <a:srgbClr val="FF0000"/>
                </a:solidFill>
              </a:rPr>
              <a:t>　　  </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分析やデータ活用等</a:t>
            </a:r>
            <a:r>
              <a:rPr kumimoji="1" lang="ja-JP" altLang="en-US" sz="1200" b="0" i="1" u="sng"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のみ</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に取り組む事業を申請する場合の評価項目</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906108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達成目標①</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graphicFrame>
        <p:nvGraphicFramePr>
          <p:cNvPr id="3197" name="四角形 805"/>
          <p:cNvGraphicFramePr>
            <a:graphicFrameLocks noGrp="1"/>
          </p:cNvGraphicFramePr>
          <p:nvPr/>
        </p:nvGraphicFramePr>
        <p:xfrm>
          <a:off x="66692" y="687091"/>
          <a:ext cx="8969803" cy="1949822"/>
        </p:xfrm>
        <a:graphic>
          <a:graphicData uri="http://schemas.openxmlformats.org/drawingml/2006/table">
            <a:tbl>
              <a:tblPr/>
              <a:tblGrid>
                <a:gridCol w="466287">
                  <a:extLst>
                    <a:ext uri="{9D8B030D-6E8A-4147-A177-3AD203B41FA5}">
                      <a16:colId xmlns:a16="http://schemas.microsoft.com/office/drawing/2014/main" val="20000"/>
                    </a:ext>
                  </a:extLst>
                </a:gridCol>
                <a:gridCol w="1374725">
                  <a:extLst>
                    <a:ext uri="{9D8B030D-6E8A-4147-A177-3AD203B41FA5}">
                      <a16:colId xmlns:a16="http://schemas.microsoft.com/office/drawing/2014/main" val="20003"/>
                    </a:ext>
                  </a:extLst>
                </a:gridCol>
                <a:gridCol w="1366716">
                  <a:extLst>
                    <a:ext uri="{9D8B030D-6E8A-4147-A177-3AD203B41FA5}">
                      <a16:colId xmlns:a16="http://schemas.microsoft.com/office/drawing/2014/main" val="1299323261"/>
                    </a:ext>
                  </a:extLst>
                </a:gridCol>
                <a:gridCol w="1429461">
                  <a:extLst>
                    <a:ext uri="{9D8B030D-6E8A-4147-A177-3AD203B41FA5}">
                      <a16:colId xmlns:a16="http://schemas.microsoft.com/office/drawing/2014/main" val="4031872614"/>
                    </a:ext>
                  </a:extLst>
                </a:gridCol>
                <a:gridCol w="1327357">
                  <a:extLst>
                    <a:ext uri="{9D8B030D-6E8A-4147-A177-3AD203B41FA5}">
                      <a16:colId xmlns:a16="http://schemas.microsoft.com/office/drawing/2014/main" val="2348302781"/>
                    </a:ext>
                  </a:extLst>
                </a:gridCol>
                <a:gridCol w="1505519">
                  <a:extLst>
                    <a:ext uri="{9D8B030D-6E8A-4147-A177-3AD203B41FA5}">
                      <a16:colId xmlns:a16="http://schemas.microsoft.com/office/drawing/2014/main" val="20005"/>
                    </a:ext>
                  </a:extLst>
                </a:gridCol>
                <a:gridCol w="1499738">
                  <a:extLst>
                    <a:ext uri="{9D8B030D-6E8A-4147-A177-3AD203B41FA5}">
                      <a16:colId xmlns:a16="http://schemas.microsoft.com/office/drawing/2014/main" val="195856278"/>
                    </a:ext>
                  </a:extLst>
                </a:gridCol>
              </a:tblGrid>
              <a:tr h="674729">
                <a:tc>
                  <a:txBody>
                    <a:bodyPr/>
                    <a:lstStyle/>
                    <a:p>
                      <a:pPr algn="ctr"/>
                      <a:endParaRPr kumimoji="1" lang="ja-JP" altLang="en-US" sz="1400" b="1" dirty="0">
                        <a:solidFill>
                          <a:schemeClr val="bg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測定項目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成果指標（</a:t>
                      </a:r>
                      <a:r>
                        <a:rPr kumimoji="1" lang="en-US" altLang="ja-JP" sz="1200" b="1" dirty="0">
                          <a:solidFill>
                            <a:schemeClr val="bg1"/>
                          </a:solidFill>
                        </a:rPr>
                        <a:t>KPI</a:t>
                      </a:r>
                      <a:r>
                        <a:rPr kumimoji="1" lang="ja-JP" altLang="en-US" sz="1200" b="1" dirty="0">
                          <a:solidFill>
                            <a:schemeClr val="bg1"/>
                          </a:solidFil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事業実施</a:t>
                      </a:r>
                      <a:endParaRPr lang="en-US" altLang="ja-JP" sz="1200" b="1" dirty="0">
                        <a:solidFill>
                          <a:schemeClr val="bg1"/>
                        </a:solidFill>
                        <a:latin typeface="游ゴシック"/>
                      </a:endParaRPr>
                    </a:p>
                    <a:p>
                      <a:pPr algn="ctr"/>
                      <a:r>
                        <a:rPr lang="ja-JP" altLang="en-US" sz="1200" b="1" dirty="0">
                          <a:solidFill>
                            <a:schemeClr val="bg1"/>
                          </a:solidFill>
                          <a:latin typeface="游ゴシック"/>
                        </a:rPr>
                        <a:t>年度の目標値</a:t>
                      </a:r>
                      <a:endParaRPr lang="en-US" altLang="ja-JP" sz="1200" b="1" dirty="0">
                        <a:solidFill>
                          <a:schemeClr val="bg1"/>
                        </a:solidFill>
                        <a:latin typeface="游ゴシック"/>
                      </a:endParaRPr>
                    </a:p>
                    <a:p>
                      <a:pPr algn="ctr"/>
                      <a:r>
                        <a:rPr kumimoji="1" lang="ja-JP" altLang="en-US" sz="1200" b="1" dirty="0">
                          <a:solidFill>
                            <a:schemeClr val="bg1"/>
                          </a:solidFill>
                        </a:rPr>
                        <a:t>（</a:t>
                      </a:r>
                      <a:r>
                        <a:rPr kumimoji="1" lang="en-US" altLang="ja-JP" sz="1200" b="1" dirty="0">
                          <a:solidFill>
                            <a:schemeClr val="bg1"/>
                          </a:solidFill>
                        </a:rPr>
                        <a:t>R6d</a:t>
                      </a:r>
                      <a:r>
                        <a:rPr kumimoji="1" lang="ja-JP" altLang="en-US" sz="1200" b="1" dirty="0">
                          <a:solidFill>
                            <a:schemeClr val="bg1"/>
                          </a:solidFill>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dirty="0">
                          <a:solidFill>
                            <a:schemeClr val="bg1"/>
                          </a:solidFill>
                        </a:rPr>
                        <a:t>５年後の</a:t>
                      </a:r>
                      <a:endParaRPr kumimoji="1" lang="en-US" altLang="ja-JP" sz="1200" b="1" dirty="0">
                        <a:solidFill>
                          <a:schemeClr val="bg1"/>
                        </a:solidFill>
                      </a:endParaRPr>
                    </a:p>
                    <a:p>
                      <a:pPr algn="ctr"/>
                      <a:r>
                        <a:rPr kumimoji="1" lang="ja-JP" altLang="en-US" sz="1200" b="1" dirty="0">
                          <a:solidFill>
                            <a:schemeClr val="bg1"/>
                          </a:solidFill>
                        </a:rPr>
                        <a:t>目標値</a:t>
                      </a:r>
                      <a:endParaRPr kumimoji="1" lang="en-US" altLang="ja-JP" sz="1200" b="1" dirty="0">
                        <a:solidFill>
                          <a:schemeClr val="bg1"/>
                        </a:solidFill>
                      </a:endParaRPr>
                    </a:p>
                    <a:p>
                      <a:pPr algn="ctr"/>
                      <a:r>
                        <a:rPr kumimoji="1" lang="ja-JP" altLang="en-US" sz="1200" b="1" dirty="0">
                          <a:solidFill>
                            <a:schemeClr val="bg1"/>
                          </a:solidFill>
                        </a:rPr>
                        <a:t>（</a:t>
                      </a:r>
                      <a:r>
                        <a:rPr kumimoji="1" lang="en-US" altLang="ja-JP" sz="1200" b="1" dirty="0">
                          <a:solidFill>
                            <a:schemeClr val="bg1"/>
                          </a:solidFill>
                        </a:rPr>
                        <a:t>R10d</a:t>
                      </a:r>
                      <a:r>
                        <a:rPr kumimoji="1" lang="ja-JP" altLang="en-US" sz="1200" b="1" dirty="0">
                          <a:solidFill>
                            <a:schemeClr val="bg1"/>
                          </a:solidFill>
                        </a:rPr>
                        <a:t>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kumimoji="1" lang="ja-JP" altLang="en-US" sz="1200" b="1" kern="1200" dirty="0">
                          <a:solidFill>
                            <a:schemeClr val="bg1"/>
                          </a:solidFill>
                          <a:latin typeface="+mn-lt"/>
                          <a:ea typeface="+mn-ea"/>
                          <a:cs typeface="+mn-cs"/>
                        </a:rPr>
                        <a:t>目標値</a:t>
                      </a:r>
                      <a:endParaRPr kumimoji="1" lang="en-US" altLang="ja-JP" sz="1200" b="1" kern="1200" dirty="0">
                        <a:solidFill>
                          <a:schemeClr val="bg1"/>
                        </a:solidFill>
                        <a:latin typeface="+mn-lt"/>
                        <a:ea typeface="+mn-ea"/>
                        <a:cs typeface="+mn-cs"/>
                      </a:endParaRPr>
                    </a:p>
                    <a:p>
                      <a:pPr algn="ctr"/>
                      <a:r>
                        <a:rPr kumimoji="1" lang="ja-JP" altLang="en-US" sz="1200" b="1" kern="1200" dirty="0">
                          <a:solidFill>
                            <a:schemeClr val="bg1"/>
                          </a:solidFill>
                          <a:latin typeface="+mn-lt"/>
                          <a:ea typeface="+mn-ea"/>
                          <a:cs typeface="+mn-cs"/>
                        </a:rPr>
                        <a:t>設定根拠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latin typeface="游ゴシック"/>
                        </a:rPr>
                        <a:t>備考</a:t>
                      </a:r>
                      <a:endParaRPr kumimoji="1" lang="ja-JP" altLang="en-US" sz="1200" b="1" dirty="0">
                        <a:solidFill>
                          <a:schemeClr val="bg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407627">
                <a:tc>
                  <a:txBody>
                    <a:bodyPr/>
                    <a:lstStyle/>
                    <a:p>
                      <a:pPr algn="ctr"/>
                      <a:r>
                        <a:rPr kumimoji="1" lang="ja-JP" altLang="en-US" sz="1400" b="1" dirty="0">
                          <a:solidFill>
                            <a:schemeClr val="bg1"/>
                          </a:solidFill>
                        </a:rPr>
                        <a:t>１</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i="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r>
                        <a:rPr kumimoji="1" lang="ja-JP" altLang="en-US" sz="1200" b="1" kern="1200" dirty="0">
                          <a:solidFill>
                            <a:schemeClr val="tx1"/>
                          </a:solidFill>
                          <a:latin typeface="+mn-lt"/>
                          <a:ea typeface="+mn-ea"/>
                          <a:cs typeface="+mn-cs"/>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kern="1200" dirty="0">
                        <a:solidFill>
                          <a:schemeClr val="tx1"/>
                        </a:solidFill>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1"/>
                  </a:ext>
                </a:extLst>
              </a:tr>
              <a:tr h="433733">
                <a:tc>
                  <a:txBody>
                    <a:bodyPr/>
                    <a:lstStyle/>
                    <a:p>
                      <a:pPr algn="ctr"/>
                      <a:r>
                        <a:rPr kumimoji="1" lang="ja-JP" altLang="en-US" sz="1400" b="1" dirty="0">
                          <a:solidFill>
                            <a:schemeClr val="bg1"/>
                          </a:solidFill>
                        </a:rPr>
                        <a:t>２</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2"/>
                  </a:ext>
                </a:extLst>
              </a:tr>
              <a:tr h="433733">
                <a:tc>
                  <a:txBody>
                    <a:bodyPr/>
                    <a:lstStyle/>
                    <a:p>
                      <a:pPr algn="ctr"/>
                      <a:r>
                        <a:rPr kumimoji="1" lang="ja-JP" altLang="en-US" sz="1400" b="1" dirty="0">
                          <a:solidFill>
                            <a:schemeClr val="bg1"/>
                          </a:solidFill>
                        </a:rPr>
                        <a:t>・・・</a:t>
                      </a:r>
                    </a:p>
                  </a:txBody>
                  <a:tcPr marL="0" marR="0" marT="0"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r>
                        <a:rPr lang="ja-JP" altLang="en-US" sz="1400" b="1" dirty="0">
                          <a:solidFill>
                            <a:srgbClr val="FF0000"/>
                          </a:solidFill>
                          <a:latin typeface="游ゴシック"/>
                        </a:rPr>
                        <a:t>　</a:t>
                      </a:r>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l"/>
                      <a:endParaRPr kumimoji="1" lang="ja-JP" altLang="en-US" sz="14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9"/>
                  </a:ext>
                </a:extLst>
              </a:tr>
            </a:tbl>
          </a:graphicData>
        </a:graphic>
      </p:graphicFrame>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84</a:t>
            </a:r>
          </a:p>
        </p:txBody>
      </p:sp>
      <p:sp>
        <p:nvSpPr>
          <p:cNvPr id="7" name="テキスト 577"/>
          <p:cNvSpPr txBox="1"/>
          <p:nvPr/>
        </p:nvSpPr>
        <p:spPr>
          <a:xfrm>
            <a:off x="229167" y="2753237"/>
            <a:ext cx="8403812" cy="2251899"/>
          </a:xfrm>
          <a:prstGeom prst="rect">
            <a:avLst/>
          </a:prstGeom>
        </p:spPr>
        <p:txBody>
          <a:bodyPr wrap="square">
            <a:spAutoFit/>
          </a:bodyPr>
          <a:lstStyle/>
          <a:p>
            <a:pPr>
              <a:defRPr lang="ja-JP" altLang="en-US"/>
            </a:pPr>
            <a:r>
              <a:rPr lang="ja-JP" altLang="en-US" sz="1200" i="1" dirty="0">
                <a:solidFill>
                  <a:srgbClr val="FF0000"/>
                </a:solidFill>
              </a:rPr>
              <a:t>●各項目に関する説明</a:t>
            </a:r>
            <a:endParaRPr lang="en-US" altLang="ja-JP" sz="1200" i="1" dirty="0">
              <a:solidFill>
                <a:srgbClr val="FF0000"/>
              </a:solidFill>
            </a:endParaRPr>
          </a:p>
          <a:p>
            <a:pPr>
              <a:defRPr lang="ja-JP" altLang="en-US"/>
            </a:pPr>
            <a:r>
              <a:rPr lang="en-US" altLang="ja-JP" sz="1200" i="1" dirty="0">
                <a:solidFill>
                  <a:srgbClr val="FF0000"/>
                </a:solidFill>
              </a:rPr>
              <a:t>【</a:t>
            </a:r>
            <a:r>
              <a:rPr lang="ja-JP" altLang="en-US" sz="1200" i="1" dirty="0">
                <a:solidFill>
                  <a:srgbClr val="FF0000"/>
                </a:solidFill>
              </a:rPr>
              <a:t>測定項目</a:t>
            </a:r>
            <a:r>
              <a:rPr lang="en-US" altLang="ja-JP" sz="1200" i="1" dirty="0">
                <a:solidFill>
                  <a:srgbClr val="FF0000"/>
                </a:solidFill>
              </a:rPr>
              <a:t>】</a:t>
            </a:r>
          </a:p>
          <a:p>
            <a:pPr>
              <a:defRPr lang="ja-JP" altLang="en-US"/>
            </a:pPr>
            <a:r>
              <a:rPr lang="ja-JP" altLang="en-US" sz="1200" i="1" dirty="0">
                <a:solidFill>
                  <a:srgbClr val="FF0000"/>
                </a:solidFill>
              </a:rPr>
              <a:t>　・次ページの様式を作成する過程で設定したアウトプット及びアウトカムの中から、測定を実施する内容を記載してください。</a:t>
            </a:r>
            <a:endParaRPr lang="en-US" altLang="ja-JP" sz="1200" i="1" dirty="0">
              <a:solidFill>
                <a:srgbClr val="FF0000"/>
              </a:solidFill>
            </a:endParaRPr>
          </a:p>
          <a:p>
            <a:pPr>
              <a:lnSpc>
                <a:spcPts val="500"/>
              </a:lnSpc>
              <a:defRPr lang="ja-JP" altLang="en-US"/>
            </a:pPr>
            <a:endParaRPr lang="en-US" altLang="ja-JP" sz="1200" i="1" dirty="0">
              <a:solidFill>
                <a:srgbClr val="FF0000"/>
              </a:solidFill>
            </a:endParaRPr>
          </a:p>
          <a:p>
            <a:pPr>
              <a:defRPr lang="ja-JP" altLang="en-US"/>
            </a:pPr>
            <a:r>
              <a:rPr lang="en-US" altLang="ja-JP" sz="1200" i="1" dirty="0">
                <a:solidFill>
                  <a:srgbClr val="FF0000"/>
                </a:solidFill>
              </a:rPr>
              <a:t>【</a:t>
            </a:r>
            <a:r>
              <a:rPr lang="ja-JP" altLang="en-US" sz="1200" i="1" dirty="0">
                <a:solidFill>
                  <a:srgbClr val="FF0000"/>
                </a:solidFill>
              </a:rPr>
              <a:t>成果指標</a:t>
            </a:r>
            <a:r>
              <a:rPr lang="en-US" altLang="ja-JP" sz="1200" i="1" dirty="0">
                <a:solidFill>
                  <a:srgbClr val="FF0000"/>
                </a:solidFill>
              </a:rPr>
              <a:t>】</a:t>
            </a:r>
          </a:p>
          <a:p>
            <a:pPr>
              <a:defRPr lang="ja-JP" altLang="en-US"/>
            </a:pPr>
            <a:r>
              <a:rPr lang="ja-JP" altLang="en-US" sz="1200" i="1" dirty="0">
                <a:solidFill>
                  <a:srgbClr val="FF0000"/>
                </a:solidFill>
              </a:rPr>
              <a:t>　・測定項目を評価するための指標を記載してください。</a:t>
            </a:r>
            <a:endParaRPr lang="en-US" altLang="ja-JP" sz="1200" i="1" dirty="0">
              <a:solidFill>
                <a:srgbClr val="FF0000"/>
              </a:solidFill>
            </a:endParaRPr>
          </a:p>
          <a:p>
            <a:pPr>
              <a:defRPr lang="ja-JP" altLang="en-US"/>
            </a:pPr>
            <a:r>
              <a:rPr lang="ja-JP" altLang="en-US" sz="1200" i="1" dirty="0">
                <a:solidFill>
                  <a:srgbClr val="FF0000"/>
                </a:solidFill>
              </a:rPr>
              <a:t>　・定量評価が困難なものについては、適宜、定性評価の項目を設定してください。</a:t>
            </a:r>
            <a:endParaRPr lang="en-US" altLang="ja-JP" sz="1200" i="1" dirty="0">
              <a:solidFill>
                <a:srgbClr val="FF0000"/>
              </a:solidFill>
            </a:endParaRPr>
          </a:p>
          <a:p>
            <a:pPr>
              <a:lnSpc>
                <a:spcPts val="500"/>
              </a:lnSpc>
              <a:defRPr lang="ja-JP" altLang="en-US"/>
            </a:pPr>
            <a:endParaRPr lang="en-US" altLang="ja-JP" sz="1200" i="1" dirty="0">
              <a:solidFill>
                <a:srgbClr val="FF0000"/>
              </a:solidFill>
            </a:endParaRPr>
          </a:p>
          <a:p>
            <a:pPr>
              <a:defRPr lang="ja-JP" altLang="en-US"/>
            </a:pPr>
            <a:r>
              <a:rPr lang="en-US" altLang="ja-JP" sz="1200" i="1" kern="100" dirty="0">
                <a:solidFill>
                  <a:srgbClr val="FF0000"/>
                </a:solidFill>
                <a:latin typeface="ＭＳ Ｐゴシック"/>
                <a:ea typeface="ＭＳ Ｐゴシック"/>
                <a:cs typeface="Meiryo UI" panose="020B0604030504040204" pitchFamily="50" charset="-128"/>
              </a:rPr>
              <a:t>【</a:t>
            </a:r>
            <a:r>
              <a:rPr lang="ja-JP" altLang="en-US" sz="1200" i="1" kern="100" dirty="0">
                <a:solidFill>
                  <a:srgbClr val="FF0000"/>
                </a:solidFill>
                <a:latin typeface="ＭＳ Ｐゴシック"/>
                <a:ea typeface="ＭＳ Ｐゴシック"/>
                <a:cs typeface="Meiryo UI" panose="020B0604030504040204" pitchFamily="50" charset="-128"/>
              </a:rPr>
              <a:t>事業実施年度の目標値、５年後の目標値、目標値設定根拠</a:t>
            </a:r>
            <a:r>
              <a:rPr lang="en-US" altLang="ja-JP" sz="1200" i="1" kern="100" dirty="0">
                <a:solidFill>
                  <a:srgbClr val="FF0000"/>
                </a:solidFill>
                <a:latin typeface="ＭＳ Ｐゴシック"/>
                <a:ea typeface="ＭＳ Ｐゴシック"/>
                <a:cs typeface="Meiryo UI" panose="020B0604030504040204" pitchFamily="50" charset="-128"/>
              </a:rPr>
              <a:t>】</a:t>
            </a:r>
            <a:endParaRPr lang="ja-JP" altLang="en-US"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　・評価指標について、</a:t>
            </a:r>
            <a:r>
              <a:rPr lang="ja-JP" altLang="ja-JP" sz="1200" i="1" kern="100" dirty="0">
                <a:solidFill>
                  <a:srgbClr val="FF0000"/>
                </a:solidFill>
                <a:latin typeface="ＭＳ Ｐゴシック"/>
                <a:ea typeface="ＭＳ Ｐゴシック"/>
                <a:cs typeface="Meiryo UI" panose="020B0604030504040204" pitchFamily="50" charset="-128"/>
              </a:rPr>
              <a:t>事業実施年度</a:t>
            </a:r>
            <a:r>
              <a:rPr lang="ja-JP" altLang="en-US" sz="1200" i="1" kern="100" dirty="0">
                <a:solidFill>
                  <a:srgbClr val="FF0000"/>
                </a:solidFill>
                <a:latin typeface="ＭＳ Ｐゴシック"/>
                <a:ea typeface="ＭＳ Ｐゴシック"/>
                <a:cs typeface="Meiryo UI" panose="020B0604030504040204" pitchFamily="50" charset="-128"/>
              </a:rPr>
              <a:t>と</a:t>
            </a:r>
            <a:r>
              <a:rPr lang="ja-JP" altLang="ja-JP" sz="1200" i="1" kern="100" dirty="0">
                <a:solidFill>
                  <a:srgbClr val="FF0000"/>
                </a:solidFill>
                <a:latin typeface="ＭＳ Ｐゴシック"/>
                <a:ea typeface="ＭＳ Ｐゴシック"/>
                <a:cs typeface="Meiryo UI" panose="020B0604030504040204" pitchFamily="50" charset="-128"/>
              </a:rPr>
              <a:t>５年</a:t>
            </a:r>
            <a:r>
              <a:rPr lang="ja-JP" altLang="en-US" sz="1200" i="1" kern="100" dirty="0">
                <a:solidFill>
                  <a:srgbClr val="FF0000"/>
                </a:solidFill>
                <a:latin typeface="ＭＳ Ｐゴシック"/>
                <a:ea typeface="ＭＳ Ｐゴシック"/>
                <a:cs typeface="Meiryo UI" panose="020B0604030504040204" pitchFamily="50" charset="-128"/>
              </a:rPr>
              <a:t>後</a:t>
            </a:r>
            <a:r>
              <a:rPr lang="ja-JP" altLang="ja-JP" sz="1200" i="1" kern="100" dirty="0">
                <a:solidFill>
                  <a:srgbClr val="FF0000"/>
                </a:solidFill>
                <a:latin typeface="ＭＳ Ｐゴシック"/>
                <a:ea typeface="ＭＳ Ｐゴシック"/>
                <a:cs typeface="Meiryo UI" panose="020B0604030504040204" pitchFamily="50" charset="-128"/>
              </a:rPr>
              <a:t>の</a:t>
            </a:r>
            <a:r>
              <a:rPr lang="ja-JP" altLang="en-US" sz="1200" i="1" kern="100" dirty="0">
                <a:solidFill>
                  <a:srgbClr val="FF0000"/>
                </a:solidFill>
                <a:latin typeface="ＭＳ Ｐゴシック"/>
                <a:ea typeface="ＭＳ Ｐゴシック"/>
                <a:cs typeface="Meiryo UI" panose="020B0604030504040204" pitchFamily="50" charset="-128"/>
              </a:rPr>
              <a:t>目標値に加え、当該目標値の設定根拠を記載してください。</a:t>
            </a: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●留意点</a:t>
            </a:r>
            <a:endParaRPr lang="en-US" altLang="ja-JP" sz="1200" i="1" kern="100" dirty="0">
              <a:solidFill>
                <a:srgbClr val="FF0000"/>
              </a:solidFill>
              <a:latin typeface="ＭＳ Ｐゴシック"/>
              <a:ea typeface="ＭＳ Ｐゴシック"/>
              <a:cs typeface="Meiryo UI" panose="020B0604030504040204" pitchFamily="50" charset="-128"/>
            </a:endParaRPr>
          </a:p>
          <a:p>
            <a:pPr>
              <a:defRPr lang="ja-JP" altLang="en-US"/>
            </a:pPr>
            <a:r>
              <a:rPr lang="ja-JP" altLang="en-US" sz="1200" i="1" kern="100" dirty="0">
                <a:solidFill>
                  <a:srgbClr val="FF0000"/>
                </a:solidFill>
                <a:latin typeface="ＭＳ Ｐゴシック"/>
                <a:ea typeface="ＭＳ Ｐゴシック"/>
                <a:cs typeface="Meiryo UI" panose="020B0604030504040204" pitchFamily="50" charset="-128"/>
              </a:rPr>
              <a:t>　・採択された事業については、各項目の修正や追加をお願いする場合がありますので、ご承知おきください。 </a:t>
            </a:r>
            <a:endParaRPr lang="en-US" altLang="ja-JP" sz="1200" i="1" kern="100" dirty="0">
              <a:solidFill>
                <a:srgbClr val="FF0000"/>
              </a:solidFill>
              <a:latin typeface="ＭＳ Ｐゴシック"/>
              <a:ea typeface="ＭＳ Ｐゴシック"/>
              <a:cs typeface="Meiryo UI" panose="020B0604030504040204" pitchFamily="50" charset="-128"/>
            </a:endParaRPr>
          </a:p>
        </p:txBody>
      </p:sp>
    </p:spTree>
    <p:extLst>
      <p:ext uri="{BB962C8B-B14F-4D97-AF65-F5344CB8AC3E}">
        <p14:creationId xmlns:p14="http://schemas.microsoft.com/office/powerpoint/2010/main" val="1683112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達成目標②</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85</a:t>
            </a:r>
            <a:endParaRPr kumimoji="1" lang="ja-JP" altLang="en-US" sz="1480" dirty="0">
              <a:solidFill>
                <a:schemeClr val="tx1"/>
              </a:solidFill>
            </a:endParaRPr>
          </a:p>
        </p:txBody>
      </p:sp>
      <p:sp>
        <p:nvSpPr>
          <p:cNvPr id="3" name="Rectangle: Rounded Corners 289">
            <a:extLst>
              <a:ext uri="{FF2B5EF4-FFF2-40B4-BE49-F238E27FC236}">
                <a16:creationId xmlns:a16="http://schemas.microsoft.com/office/drawing/2014/main" id="{6F16EAA9-0A36-D9DB-17A1-D806393650D1}"/>
              </a:ext>
            </a:extLst>
          </p:cNvPr>
          <p:cNvSpPr/>
          <p:nvPr/>
        </p:nvSpPr>
        <p:spPr>
          <a:xfrm>
            <a:off x="212742" y="1435253"/>
            <a:ext cx="8628370" cy="5040560"/>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4" name="Group 4">
            <a:extLst>
              <a:ext uri="{FF2B5EF4-FFF2-40B4-BE49-F238E27FC236}">
                <a16:creationId xmlns:a16="http://schemas.microsoft.com/office/drawing/2014/main" id="{C3D6F4E8-5CE0-246D-FEEB-13CAED0706A2}"/>
              </a:ext>
            </a:extLst>
          </p:cNvPr>
          <p:cNvGrpSpPr/>
          <p:nvPr/>
        </p:nvGrpSpPr>
        <p:grpSpPr>
          <a:xfrm>
            <a:off x="302888" y="4418625"/>
            <a:ext cx="1105221" cy="1985180"/>
            <a:chOff x="929460" y="5704654"/>
            <a:chExt cx="1873551" cy="2117475"/>
          </a:xfrm>
        </p:grpSpPr>
        <p:sp>
          <p:nvSpPr>
            <p:cNvPr id="5" name="Rectangle 102">
              <a:extLst>
                <a:ext uri="{FF2B5EF4-FFF2-40B4-BE49-F238E27FC236}">
                  <a16:creationId xmlns:a16="http://schemas.microsoft.com/office/drawing/2014/main" id="{F083BD27-551D-9132-89E7-29F91EEB973C}"/>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487DEF8C-B847-6927-D6E9-4DFC4589E7AB}"/>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090BDC6D-08B5-1854-E23B-9449F25B6271}"/>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086F878A-BF18-6ECE-6F11-FB9CD85083FE}"/>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160146F8-662D-C653-096C-63BF9040577F}"/>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a:t>
              </a:r>
              <a:r>
                <a:rPr kumimoji="0" lang="ja-JP" altLang="en-US" sz="700" kern="0" dirty="0">
                  <a:solidFill>
                    <a:srgbClr val="2E2E38"/>
                  </a:solidFill>
                  <a:latin typeface="Meiryo UI" panose="020B0604030504040204" pitchFamily="50" charset="-128"/>
                  <a:ea typeface="Meiryo UI" panose="020B0604030504040204" pitchFamily="50" charset="-128"/>
                </a:rPr>
                <a:t>が容易</a:t>
              </a:r>
              <a:endPar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12" name="Group 43">
            <a:extLst>
              <a:ext uri="{FF2B5EF4-FFF2-40B4-BE49-F238E27FC236}">
                <a16:creationId xmlns:a16="http://schemas.microsoft.com/office/drawing/2014/main" id="{67626B70-5C63-0EEA-BCCD-41CC7B622066}"/>
              </a:ext>
            </a:extLst>
          </p:cNvPr>
          <p:cNvGrpSpPr/>
          <p:nvPr/>
        </p:nvGrpSpPr>
        <p:grpSpPr>
          <a:xfrm>
            <a:off x="405868" y="980728"/>
            <a:ext cx="8332264" cy="4451434"/>
            <a:chOff x="1231654" y="2938150"/>
            <a:chExt cx="10852894" cy="5035945"/>
          </a:xfrm>
        </p:grpSpPr>
        <p:sp>
          <p:nvSpPr>
            <p:cNvPr id="13" name="Rectangle 293">
              <a:extLst>
                <a:ext uri="{FF2B5EF4-FFF2-40B4-BE49-F238E27FC236}">
                  <a16:creationId xmlns:a16="http://schemas.microsoft.com/office/drawing/2014/main" id="{31009A2B-20E3-A0EC-9359-901EEBDB061B}"/>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4" name="Rectangle 60">
              <a:extLst>
                <a:ext uri="{FF2B5EF4-FFF2-40B4-BE49-F238E27FC236}">
                  <a16:creationId xmlns:a16="http://schemas.microsoft.com/office/drawing/2014/main" id="{D2E8F0B3-A505-A2F3-92B6-6DAB412436B4}"/>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5" name="Rectangle 66">
              <a:extLst>
                <a:ext uri="{FF2B5EF4-FFF2-40B4-BE49-F238E27FC236}">
                  <a16:creationId xmlns:a16="http://schemas.microsoft.com/office/drawing/2014/main" id="{C5A8CA06-F564-A520-0A19-5FFC93563D36}"/>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6" name="Rectangle 102">
              <a:extLst>
                <a:ext uri="{FF2B5EF4-FFF2-40B4-BE49-F238E27FC236}">
                  <a16:creationId xmlns:a16="http://schemas.microsoft.com/office/drawing/2014/main" id="{38508321-3F75-D5DA-D40A-E653985C7AEA}"/>
                </a:ext>
              </a:extLst>
            </p:cNvPr>
            <p:cNvSpPr/>
            <p:nvPr/>
          </p:nvSpPr>
          <p:spPr>
            <a:xfrm>
              <a:off x="1231654"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0">
              <a:extLst>
                <a:ext uri="{FF2B5EF4-FFF2-40B4-BE49-F238E27FC236}">
                  <a16:creationId xmlns:a16="http://schemas.microsoft.com/office/drawing/2014/main" id="{918EEFD8-D5B4-409B-01A5-32C36A96D24C}"/>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8" name="Rectangle 102">
              <a:extLst>
                <a:ext uri="{FF2B5EF4-FFF2-40B4-BE49-F238E27FC236}">
                  <a16:creationId xmlns:a16="http://schemas.microsoft.com/office/drawing/2014/main" id="{09BEE01B-FD92-3A6A-0FC6-B4BE9EAE447C}"/>
                </a:ext>
              </a:extLst>
            </p:cNvPr>
            <p:cNvSpPr/>
            <p:nvPr/>
          </p:nvSpPr>
          <p:spPr>
            <a:xfrm>
              <a:off x="10747240"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19" name="Straight Connector 8">
              <a:extLst>
                <a:ext uri="{FF2B5EF4-FFF2-40B4-BE49-F238E27FC236}">
                  <a16:creationId xmlns:a16="http://schemas.microsoft.com/office/drawing/2014/main" id="{0AAD4705-865A-B4C1-F315-DB103D1A4F0D}"/>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20" name="Straight Connector 9">
              <a:extLst>
                <a:ext uri="{FF2B5EF4-FFF2-40B4-BE49-F238E27FC236}">
                  <a16:creationId xmlns:a16="http://schemas.microsoft.com/office/drawing/2014/main" id="{34781BD6-9970-E1FB-997A-5D58D63B9BEF}"/>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21" name="Straight Connector 13">
              <a:extLst>
                <a:ext uri="{FF2B5EF4-FFF2-40B4-BE49-F238E27FC236}">
                  <a16:creationId xmlns:a16="http://schemas.microsoft.com/office/drawing/2014/main" id="{051A175B-0A1E-7A6D-18FC-AFCC69FACA58}"/>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22" name="Straight Connector 16">
              <a:extLst>
                <a:ext uri="{FF2B5EF4-FFF2-40B4-BE49-F238E27FC236}">
                  <a16:creationId xmlns:a16="http://schemas.microsoft.com/office/drawing/2014/main" id="{E2AC344C-B60C-71FD-FD1A-13E8758F6FB2}"/>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sp>
          <p:nvSpPr>
            <p:cNvPr id="23" name="Rectangle 102">
              <a:extLst>
                <a:ext uri="{FF2B5EF4-FFF2-40B4-BE49-F238E27FC236}">
                  <a16:creationId xmlns:a16="http://schemas.microsoft.com/office/drawing/2014/main" id="{50B5267D-39E4-B915-99F3-696A7B2F6AAB}"/>
                </a:ext>
              </a:extLst>
            </p:cNvPr>
            <p:cNvSpPr/>
            <p:nvPr/>
          </p:nvSpPr>
          <p:spPr>
            <a:xfrm>
              <a:off x="5240397"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4" name="Rectangle 102">
              <a:extLst>
                <a:ext uri="{FF2B5EF4-FFF2-40B4-BE49-F238E27FC236}">
                  <a16:creationId xmlns:a16="http://schemas.microsoft.com/office/drawing/2014/main" id="{021A616C-4BE1-F90C-C511-5D3CA19107AB}"/>
                </a:ext>
              </a:extLst>
            </p:cNvPr>
            <p:cNvSpPr/>
            <p:nvPr/>
          </p:nvSpPr>
          <p:spPr>
            <a:xfrm>
              <a:off x="3231687" y="35330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5" name="Rectangle 102">
              <a:extLst>
                <a:ext uri="{FF2B5EF4-FFF2-40B4-BE49-F238E27FC236}">
                  <a16:creationId xmlns:a16="http://schemas.microsoft.com/office/drawing/2014/main" id="{21743CFC-5335-4340-F4EE-5D47FD01B0E6}"/>
                </a:ext>
              </a:extLst>
            </p:cNvPr>
            <p:cNvSpPr/>
            <p:nvPr/>
          </p:nvSpPr>
          <p:spPr>
            <a:xfrm>
              <a:off x="8755885"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6" name="Rectangle 102">
              <a:extLst>
                <a:ext uri="{FF2B5EF4-FFF2-40B4-BE49-F238E27FC236}">
                  <a16:creationId xmlns:a16="http://schemas.microsoft.com/office/drawing/2014/main" id="{DBF92648-FA8F-1CE3-1D84-074F444A3BD1}"/>
                </a:ext>
              </a:extLst>
            </p:cNvPr>
            <p:cNvSpPr/>
            <p:nvPr/>
          </p:nvSpPr>
          <p:spPr>
            <a:xfrm>
              <a:off x="3231687" y="52904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7" name="Rectangle 102">
              <a:extLst>
                <a:ext uri="{FF2B5EF4-FFF2-40B4-BE49-F238E27FC236}">
                  <a16:creationId xmlns:a16="http://schemas.microsoft.com/office/drawing/2014/main" id="{FD6B818D-6D62-0B3A-594D-F5633A9BD3E1}"/>
                </a:ext>
              </a:extLst>
            </p:cNvPr>
            <p:cNvSpPr/>
            <p:nvPr/>
          </p:nvSpPr>
          <p:spPr>
            <a:xfrm>
              <a:off x="8750679" y="6012269"/>
              <a:ext cx="1337306"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8" name="Rectangle 102">
              <a:extLst>
                <a:ext uri="{FF2B5EF4-FFF2-40B4-BE49-F238E27FC236}">
                  <a16:creationId xmlns:a16="http://schemas.microsoft.com/office/drawing/2014/main" id="{4724B567-72AA-009E-368D-075D0F4AB324}"/>
                </a:ext>
              </a:extLst>
            </p:cNvPr>
            <p:cNvSpPr/>
            <p:nvPr/>
          </p:nvSpPr>
          <p:spPr>
            <a:xfrm>
              <a:off x="8747209" y="673405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9" name="Rectangle 102">
              <a:extLst>
                <a:ext uri="{FF2B5EF4-FFF2-40B4-BE49-F238E27FC236}">
                  <a16:creationId xmlns:a16="http://schemas.microsoft.com/office/drawing/2014/main" id="{B048EFB7-5047-B27B-C266-27A3C58D815C}"/>
                </a:ext>
              </a:extLst>
            </p:cNvPr>
            <p:cNvSpPr/>
            <p:nvPr/>
          </p:nvSpPr>
          <p:spPr>
            <a:xfrm>
              <a:off x="10747240" y="4397007"/>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0" name="Rectangle 102">
              <a:extLst>
                <a:ext uri="{FF2B5EF4-FFF2-40B4-BE49-F238E27FC236}">
                  <a16:creationId xmlns:a16="http://schemas.microsoft.com/office/drawing/2014/main" id="{2DD3BCD2-512C-425F-DD65-0F1BCD8DC1E3}"/>
                </a:ext>
              </a:extLst>
            </p:cNvPr>
            <p:cNvSpPr/>
            <p:nvPr/>
          </p:nvSpPr>
          <p:spPr>
            <a:xfrm>
              <a:off x="8747209" y="745583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 name="Rectangle 102">
              <a:extLst>
                <a:ext uri="{FF2B5EF4-FFF2-40B4-BE49-F238E27FC236}">
                  <a16:creationId xmlns:a16="http://schemas.microsoft.com/office/drawing/2014/main" id="{03FC78D7-BC0F-85B1-C2C0-8EC1054BFEAC}"/>
                </a:ext>
              </a:extLst>
            </p:cNvPr>
            <p:cNvSpPr/>
            <p:nvPr/>
          </p:nvSpPr>
          <p:spPr>
            <a:xfrm>
              <a:off x="5240397"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 name="Rectangle 102">
              <a:extLst>
                <a:ext uri="{FF2B5EF4-FFF2-40B4-BE49-F238E27FC236}">
                  <a16:creationId xmlns:a16="http://schemas.microsoft.com/office/drawing/2014/main" id="{9F3F82C4-3D55-76F1-4D78-A8505E3B7C3D}"/>
                </a:ext>
              </a:extLst>
            </p:cNvPr>
            <p:cNvSpPr/>
            <p:nvPr/>
          </p:nvSpPr>
          <p:spPr>
            <a:xfrm>
              <a:off x="6965530" y="52904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3" name="Rectangle 102">
              <a:extLst>
                <a:ext uri="{FF2B5EF4-FFF2-40B4-BE49-F238E27FC236}">
                  <a16:creationId xmlns:a16="http://schemas.microsoft.com/office/drawing/2014/main" id="{587FE10E-9C6C-0240-4A47-8A659047788C}"/>
                </a:ext>
              </a:extLst>
            </p:cNvPr>
            <p:cNvSpPr/>
            <p:nvPr/>
          </p:nvSpPr>
          <p:spPr>
            <a:xfrm>
              <a:off x="6965530" y="35330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Rectangle 102">
              <a:extLst>
                <a:ext uri="{FF2B5EF4-FFF2-40B4-BE49-F238E27FC236}">
                  <a16:creationId xmlns:a16="http://schemas.microsoft.com/office/drawing/2014/main" id="{8596B7DE-53EF-46B4-7D0B-F2E8AFCEABB7}"/>
                </a:ext>
              </a:extLst>
            </p:cNvPr>
            <p:cNvSpPr/>
            <p:nvPr/>
          </p:nvSpPr>
          <p:spPr>
            <a:xfrm>
              <a:off x="8755885"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5" name="Straight Arrow Connector 290">
              <a:extLst>
                <a:ext uri="{FF2B5EF4-FFF2-40B4-BE49-F238E27FC236}">
                  <a16:creationId xmlns:a16="http://schemas.microsoft.com/office/drawing/2014/main" id="{EF289C91-4B1A-4929-74C9-1F48DEBFB458}"/>
                </a:ext>
              </a:extLst>
            </p:cNvPr>
            <p:cNvCxnSpPr>
              <a:cxnSpLocks/>
              <a:stCxn id="16" idx="3"/>
              <a:endCxn id="24" idx="1"/>
            </p:cNvCxnSpPr>
            <p:nvPr/>
          </p:nvCxnSpPr>
          <p:spPr>
            <a:xfrm>
              <a:off x="2568960" y="3792220"/>
              <a:ext cx="662727" cy="0"/>
            </a:xfrm>
            <a:prstGeom prst="straightConnector1">
              <a:avLst/>
            </a:prstGeom>
            <a:noFill/>
            <a:ln w="9525" cap="flat" cmpd="sng" algn="ctr">
              <a:solidFill>
                <a:srgbClr val="747480"/>
              </a:solidFill>
              <a:prstDash val="solid"/>
              <a:tailEnd type="triangle"/>
            </a:ln>
            <a:effectLst/>
          </p:spPr>
        </p:cxnSp>
        <p:cxnSp>
          <p:nvCxnSpPr>
            <p:cNvPr id="36" name="Straight Arrow Connector 294">
              <a:extLst>
                <a:ext uri="{FF2B5EF4-FFF2-40B4-BE49-F238E27FC236}">
                  <a16:creationId xmlns:a16="http://schemas.microsoft.com/office/drawing/2014/main" id="{0FD25D65-A2DB-B4F4-314B-865C515FFEEC}"/>
                </a:ext>
              </a:extLst>
            </p:cNvPr>
            <p:cNvCxnSpPr>
              <a:cxnSpLocks/>
              <a:stCxn id="24" idx="3"/>
              <a:endCxn id="23" idx="1"/>
            </p:cNvCxnSpPr>
            <p:nvPr/>
          </p:nvCxnSpPr>
          <p:spPr>
            <a:xfrm>
              <a:off x="4568993" y="3792220"/>
              <a:ext cx="671403" cy="0"/>
            </a:xfrm>
            <a:prstGeom prst="straightConnector1">
              <a:avLst/>
            </a:prstGeom>
            <a:noFill/>
            <a:ln w="9525" cap="flat" cmpd="sng" algn="ctr">
              <a:solidFill>
                <a:srgbClr val="747480"/>
              </a:solidFill>
              <a:prstDash val="solid"/>
              <a:tailEnd type="triangle"/>
            </a:ln>
            <a:effectLst/>
          </p:spPr>
        </p:cxnSp>
        <p:cxnSp>
          <p:nvCxnSpPr>
            <p:cNvPr id="37" name="Straight Arrow Connector 297">
              <a:extLst>
                <a:ext uri="{FF2B5EF4-FFF2-40B4-BE49-F238E27FC236}">
                  <a16:creationId xmlns:a16="http://schemas.microsoft.com/office/drawing/2014/main" id="{C46665A2-CD85-92AF-45E0-6011BE95FCBB}"/>
                </a:ext>
              </a:extLst>
            </p:cNvPr>
            <p:cNvCxnSpPr>
              <a:cxnSpLocks/>
              <a:stCxn id="23" idx="3"/>
              <a:endCxn id="33" idx="1"/>
            </p:cNvCxnSpPr>
            <p:nvPr/>
          </p:nvCxnSpPr>
          <p:spPr>
            <a:xfrm>
              <a:off x="6577703" y="3792220"/>
              <a:ext cx="387827" cy="0"/>
            </a:xfrm>
            <a:prstGeom prst="straightConnector1">
              <a:avLst/>
            </a:prstGeom>
            <a:noFill/>
            <a:ln w="9525" cap="flat" cmpd="sng" algn="ctr">
              <a:solidFill>
                <a:srgbClr val="747480"/>
              </a:solidFill>
              <a:prstDash val="solid"/>
              <a:tailEnd type="triangle"/>
            </a:ln>
            <a:effectLst/>
          </p:spPr>
        </p:cxnSp>
        <p:cxnSp>
          <p:nvCxnSpPr>
            <p:cNvPr id="38" name="Straight Arrow Connector 300">
              <a:extLst>
                <a:ext uri="{FF2B5EF4-FFF2-40B4-BE49-F238E27FC236}">
                  <a16:creationId xmlns:a16="http://schemas.microsoft.com/office/drawing/2014/main" id="{0FAA5F83-FBB8-5C3C-AFF8-255C6DFEC168}"/>
                </a:ext>
              </a:extLst>
            </p:cNvPr>
            <p:cNvCxnSpPr>
              <a:cxnSpLocks/>
              <a:stCxn id="33" idx="3"/>
              <a:endCxn id="34" idx="1"/>
            </p:cNvCxnSpPr>
            <p:nvPr/>
          </p:nvCxnSpPr>
          <p:spPr>
            <a:xfrm flipV="1">
              <a:off x="8302836" y="3791189"/>
              <a:ext cx="453050" cy="1031"/>
            </a:xfrm>
            <a:prstGeom prst="straightConnector1">
              <a:avLst/>
            </a:prstGeom>
            <a:noFill/>
            <a:ln w="9525" cap="flat" cmpd="sng" algn="ctr">
              <a:solidFill>
                <a:srgbClr val="747480"/>
              </a:solidFill>
              <a:prstDash val="solid"/>
              <a:tailEnd type="triangle"/>
            </a:ln>
            <a:effectLst/>
          </p:spPr>
        </p:cxnSp>
        <p:cxnSp>
          <p:nvCxnSpPr>
            <p:cNvPr id="39" name="Straight Arrow Connector 303">
              <a:extLst>
                <a:ext uri="{FF2B5EF4-FFF2-40B4-BE49-F238E27FC236}">
                  <a16:creationId xmlns:a16="http://schemas.microsoft.com/office/drawing/2014/main" id="{DCD7D927-0663-1FB3-77F8-E0E01F8F755B}"/>
                </a:ext>
              </a:extLst>
            </p:cNvPr>
            <p:cNvCxnSpPr>
              <a:cxnSpLocks/>
              <a:stCxn id="34" idx="3"/>
              <a:endCxn id="18" idx="1"/>
            </p:cNvCxnSpPr>
            <p:nvPr/>
          </p:nvCxnSpPr>
          <p:spPr>
            <a:xfrm>
              <a:off x="10093192" y="3791189"/>
              <a:ext cx="654049" cy="0"/>
            </a:xfrm>
            <a:prstGeom prst="straightConnector1">
              <a:avLst/>
            </a:prstGeom>
            <a:noFill/>
            <a:ln w="9525" cap="flat" cmpd="sng" algn="ctr">
              <a:solidFill>
                <a:srgbClr val="747480"/>
              </a:solidFill>
              <a:prstDash val="solid"/>
              <a:tailEnd type="triangle"/>
            </a:ln>
            <a:effectLst/>
          </p:spPr>
        </p:cxnSp>
        <p:cxnSp>
          <p:nvCxnSpPr>
            <p:cNvPr id="40" name="Connector: Elbow 306">
              <a:extLst>
                <a:ext uri="{FF2B5EF4-FFF2-40B4-BE49-F238E27FC236}">
                  <a16:creationId xmlns:a16="http://schemas.microsoft.com/office/drawing/2014/main" id="{6294B211-6DF5-E053-1B2D-E54EC7C22ED1}"/>
                </a:ext>
              </a:extLst>
            </p:cNvPr>
            <p:cNvCxnSpPr>
              <a:cxnSpLocks/>
              <a:stCxn id="16" idx="3"/>
              <a:endCxn id="26" idx="1"/>
            </p:cNvCxnSpPr>
            <p:nvPr/>
          </p:nvCxnSpPr>
          <p:spPr>
            <a:xfrm>
              <a:off x="2568960" y="3792220"/>
              <a:ext cx="662727" cy="1757401"/>
            </a:xfrm>
            <a:prstGeom prst="bentConnector3">
              <a:avLst>
                <a:gd name="adj1" fmla="val 50000"/>
              </a:avLst>
            </a:prstGeom>
            <a:noFill/>
            <a:ln w="9525" cap="flat" cmpd="sng" algn="ctr">
              <a:solidFill>
                <a:srgbClr val="747480"/>
              </a:solidFill>
              <a:prstDash val="solid"/>
              <a:tailEnd type="triangle"/>
            </a:ln>
            <a:effectLst/>
          </p:spPr>
        </p:cxnSp>
        <p:cxnSp>
          <p:nvCxnSpPr>
            <p:cNvPr id="41" name="Straight Arrow Connector 309">
              <a:extLst>
                <a:ext uri="{FF2B5EF4-FFF2-40B4-BE49-F238E27FC236}">
                  <a16:creationId xmlns:a16="http://schemas.microsoft.com/office/drawing/2014/main" id="{A84D8C4D-464B-1C1E-20D6-D0F4D7B77E6E}"/>
                </a:ext>
              </a:extLst>
            </p:cNvPr>
            <p:cNvCxnSpPr>
              <a:cxnSpLocks/>
              <a:stCxn id="26" idx="3"/>
              <a:endCxn id="31" idx="1"/>
            </p:cNvCxnSpPr>
            <p:nvPr/>
          </p:nvCxnSpPr>
          <p:spPr>
            <a:xfrm>
              <a:off x="4568993" y="5549621"/>
              <a:ext cx="671403" cy="0"/>
            </a:xfrm>
            <a:prstGeom prst="straightConnector1">
              <a:avLst/>
            </a:prstGeom>
            <a:noFill/>
            <a:ln w="9525" cap="flat" cmpd="sng" algn="ctr">
              <a:solidFill>
                <a:srgbClr val="747480"/>
              </a:solidFill>
              <a:prstDash val="solid"/>
              <a:tailEnd type="triangle"/>
            </a:ln>
            <a:effectLst/>
          </p:spPr>
        </p:cxnSp>
        <p:cxnSp>
          <p:nvCxnSpPr>
            <p:cNvPr id="42" name="Straight Arrow Connector 312">
              <a:extLst>
                <a:ext uri="{FF2B5EF4-FFF2-40B4-BE49-F238E27FC236}">
                  <a16:creationId xmlns:a16="http://schemas.microsoft.com/office/drawing/2014/main" id="{43E7B2EE-159E-991C-3567-59D0401E2488}"/>
                </a:ext>
              </a:extLst>
            </p:cNvPr>
            <p:cNvCxnSpPr>
              <a:cxnSpLocks/>
              <a:stCxn id="31" idx="3"/>
              <a:endCxn id="32" idx="1"/>
            </p:cNvCxnSpPr>
            <p:nvPr/>
          </p:nvCxnSpPr>
          <p:spPr>
            <a:xfrm>
              <a:off x="6577703" y="5549621"/>
              <a:ext cx="387827" cy="0"/>
            </a:xfrm>
            <a:prstGeom prst="straightConnector1">
              <a:avLst/>
            </a:prstGeom>
            <a:noFill/>
            <a:ln w="9525" cap="flat" cmpd="sng" algn="ctr">
              <a:solidFill>
                <a:srgbClr val="747480"/>
              </a:solidFill>
              <a:prstDash val="solid"/>
              <a:tailEnd type="triangle"/>
            </a:ln>
            <a:effectLst/>
          </p:spPr>
        </p:cxnSp>
        <p:cxnSp>
          <p:nvCxnSpPr>
            <p:cNvPr id="43" name="Straight Arrow Connector 315">
              <a:extLst>
                <a:ext uri="{FF2B5EF4-FFF2-40B4-BE49-F238E27FC236}">
                  <a16:creationId xmlns:a16="http://schemas.microsoft.com/office/drawing/2014/main" id="{60672526-5B88-1B4B-71FF-F780BE4C659F}"/>
                </a:ext>
              </a:extLst>
            </p:cNvPr>
            <p:cNvCxnSpPr>
              <a:cxnSpLocks/>
              <a:stCxn id="32" idx="3"/>
              <a:endCxn id="25" idx="1"/>
            </p:cNvCxnSpPr>
            <p:nvPr/>
          </p:nvCxnSpPr>
          <p:spPr>
            <a:xfrm>
              <a:off x="8302836" y="5549621"/>
              <a:ext cx="453050" cy="0"/>
            </a:xfrm>
            <a:prstGeom prst="straightConnector1">
              <a:avLst/>
            </a:prstGeom>
            <a:noFill/>
            <a:ln w="9525" cap="flat" cmpd="sng" algn="ctr">
              <a:solidFill>
                <a:srgbClr val="747480"/>
              </a:solidFill>
              <a:prstDash val="solid"/>
              <a:tailEnd type="triangle"/>
            </a:ln>
            <a:effectLst/>
          </p:spPr>
        </p:cxnSp>
        <p:cxnSp>
          <p:nvCxnSpPr>
            <p:cNvPr id="44" name="Straight Arrow Connector 318">
              <a:extLst>
                <a:ext uri="{FF2B5EF4-FFF2-40B4-BE49-F238E27FC236}">
                  <a16:creationId xmlns:a16="http://schemas.microsoft.com/office/drawing/2014/main" id="{6A4C0D4B-C141-940D-7913-30014D115CE8}"/>
                </a:ext>
              </a:extLst>
            </p:cNvPr>
            <p:cNvCxnSpPr>
              <a:cxnSpLocks/>
              <a:stCxn id="25" idx="2"/>
              <a:endCxn id="27" idx="0"/>
            </p:cNvCxnSpPr>
            <p:nvPr/>
          </p:nvCxnSpPr>
          <p:spPr>
            <a:xfrm flipH="1">
              <a:off x="9419333" y="5808752"/>
              <a:ext cx="5206" cy="203516"/>
            </a:xfrm>
            <a:prstGeom prst="straightConnector1">
              <a:avLst/>
            </a:prstGeom>
            <a:noFill/>
            <a:ln w="9525" cap="flat" cmpd="sng" algn="ctr">
              <a:solidFill>
                <a:srgbClr val="747480"/>
              </a:solidFill>
              <a:prstDash val="solid"/>
              <a:tailEnd type="triangle"/>
            </a:ln>
            <a:effectLst/>
          </p:spPr>
        </p:cxnSp>
        <p:cxnSp>
          <p:nvCxnSpPr>
            <p:cNvPr id="45" name="Straight Arrow Connector 84">
              <a:extLst>
                <a:ext uri="{FF2B5EF4-FFF2-40B4-BE49-F238E27FC236}">
                  <a16:creationId xmlns:a16="http://schemas.microsoft.com/office/drawing/2014/main" id="{82C8A662-4B18-DD5A-C7D7-23EB2BC8415A}"/>
                </a:ext>
              </a:extLst>
            </p:cNvPr>
            <p:cNvCxnSpPr>
              <a:cxnSpLocks/>
              <a:stCxn id="27" idx="2"/>
              <a:endCxn id="28" idx="0"/>
            </p:cNvCxnSpPr>
            <p:nvPr/>
          </p:nvCxnSpPr>
          <p:spPr>
            <a:xfrm flipH="1">
              <a:off x="9415862" y="6530534"/>
              <a:ext cx="3471" cy="203516"/>
            </a:xfrm>
            <a:prstGeom prst="straightConnector1">
              <a:avLst/>
            </a:prstGeom>
            <a:noFill/>
            <a:ln w="9525" cap="flat" cmpd="sng" algn="ctr">
              <a:solidFill>
                <a:srgbClr val="747480"/>
              </a:solidFill>
              <a:prstDash val="solid"/>
              <a:tailEnd type="triangle"/>
            </a:ln>
            <a:effectLst/>
          </p:spPr>
        </p:cxnSp>
        <p:cxnSp>
          <p:nvCxnSpPr>
            <p:cNvPr id="46" name="Straight Arrow Connector 94">
              <a:extLst>
                <a:ext uri="{FF2B5EF4-FFF2-40B4-BE49-F238E27FC236}">
                  <a16:creationId xmlns:a16="http://schemas.microsoft.com/office/drawing/2014/main" id="{E83B52EE-86CB-A0D5-F3DC-425E988FA807}"/>
                </a:ext>
              </a:extLst>
            </p:cNvPr>
            <p:cNvCxnSpPr>
              <a:cxnSpLocks/>
              <a:stCxn id="28" idx="2"/>
              <a:endCxn id="30" idx="0"/>
            </p:cNvCxnSpPr>
            <p:nvPr/>
          </p:nvCxnSpPr>
          <p:spPr>
            <a:xfrm>
              <a:off x="9415862" y="7252315"/>
              <a:ext cx="0" cy="203515"/>
            </a:xfrm>
            <a:prstGeom prst="straightConnector1">
              <a:avLst/>
            </a:prstGeom>
            <a:noFill/>
            <a:ln w="9525" cap="flat" cmpd="sng" algn="ctr">
              <a:solidFill>
                <a:srgbClr val="747480"/>
              </a:solidFill>
              <a:prstDash val="solid"/>
              <a:tailEnd type="triangle"/>
            </a:ln>
            <a:effectLst/>
          </p:spPr>
        </p:cxnSp>
        <p:cxnSp>
          <p:nvCxnSpPr>
            <p:cNvPr id="47" name="Connector: Elbow 102">
              <a:extLst>
                <a:ext uri="{FF2B5EF4-FFF2-40B4-BE49-F238E27FC236}">
                  <a16:creationId xmlns:a16="http://schemas.microsoft.com/office/drawing/2014/main" id="{530CE862-A285-51FC-D5AF-B22FF0430C16}"/>
                </a:ext>
              </a:extLst>
            </p:cNvPr>
            <p:cNvCxnSpPr>
              <a:cxnSpLocks/>
              <a:stCxn id="30" idx="3"/>
              <a:endCxn id="18" idx="1"/>
            </p:cNvCxnSpPr>
            <p:nvPr/>
          </p:nvCxnSpPr>
          <p:spPr>
            <a:xfrm flipV="1">
              <a:off x="10084515" y="3791189"/>
              <a:ext cx="662725" cy="3923774"/>
            </a:xfrm>
            <a:prstGeom prst="bentConnector3">
              <a:avLst/>
            </a:prstGeom>
            <a:noFill/>
            <a:ln w="9525" cap="flat" cmpd="sng" algn="ctr">
              <a:solidFill>
                <a:srgbClr val="747480"/>
              </a:solidFill>
              <a:prstDash val="solid"/>
              <a:tailEnd type="triangle"/>
            </a:ln>
            <a:effectLst/>
          </p:spPr>
        </p:cxnSp>
        <p:cxnSp>
          <p:nvCxnSpPr>
            <p:cNvPr id="48" name="Connector: Elbow 115">
              <a:extLst>
                <a:ext uri="{FF2B5EF4-FFF2-40B4-BE49-F238E27FC236}">
                  <a16:creationId xmlns:a16="http://schemas.microsoft.com/office/drawing/2014/main" id="{C3289F53-D309-18A4-ADD2-06320D72A860}"/>
                </a:ext>
              </a:extLst>
            </p:cNvPr>
            <p:cNvCxnSpPr>
              <a:cxnSpLocks/>
              <a:stCxn id="30" idx="3"/>
              <a:endCxn id="29" idx="1"/>
            </p:cNvCxnSpPr>
            <p:nvPr/>
          </p:nvCxnSpPr>
          <p:spPr>
            <a:xfrm flipV="1">
              <a:off x="10084515" y="4656139"/>
              <a:ext cx="662725" cy="3058824"/>
            </a:xfrm>
            <a:prstGeom prst="bentConnector3">
              <a:avLst>
                <a:gd name="adj1" fmla="val 50000"/>
              </a:avLst>
            </a:prstGeom>
            <a:noFill/>
            <a:ln w="9525" cap="flat" cmpd="sng" algn="ctr">
              <a:solidFill>
                <a:srgbClr val="747480"/>
              </a:solidFill>
              <a:prstDash val="solid"/>
              <a:tailEnd type="triangle"/>
            </a:ln>
            <a:effectLst/>
          </p:spPr>
        </p:cxnSp>
        <p:cxnSp>
          <p:nvCxnSpPr>
            <p:cNvPr id="49" name="Connector: Elbow 118">
              <a:extLst>
                <a:ext uri="{FF2B5EF4-FFF2-40B4-BE49-F238E27FC236}">
                  <a16:creationId xmlns:a16="http://schemas.microsoft.com/office/drawing/2014/main" id="{6D9F4BA0-F5BF-EBBE-E2E4-5B8E7150690C}"/>
                </a:ext>
              </a:extLst>
            </p:cNvPr>
            <p:cNvCxnSpPr>
              <a:cxnSpLocks/>
              <a:stCxn id="34" idx="3"/>
              <a:endCxn id="29" idx="1"/>
            </p:cNvCxnSpPr>
            <p:nvPr/>
          </p:nvCxnSpPr>
          <p:spPr>
            <a:xfrm>
              <a:off x="10093192" y="3791189"/>
              <a:ext cx="654049" cy="864950"/>
            </a:xfrm>
            <a:prstGeom prst="bentConnector3">
              <a:avLst>
                <a:gd name="adj1" fmla="val 50000"/>
              </a:avLst>
            </a:prstGeom>
            <a:noFill/>
            <a:ln w="9525" cap="flat" cmpd="sng" algn="ctr">
              <a:solidFill>
                <a:srgbClr val="747480"/>
              </a:solidFill>
              <a:prstDash val="solid"/>
              <a:tailEnd type="triangle"/>
            </a:ln>
            <a:effectLst/>
          </p:spPr>
        </p:cxnSp>
        <p:sp>
          <p:nvSpPr>
            <p:cNvPr id="50" name="Rectangle 102">
              <a:extLst>
                <a:ext uri="{FF2B5EF4-FFF2-40B4-BE49-F238E27FC236}">
                  <a16:creationId xmlns:a16="http://schemas.microsoft.com/office/drawing/2014/main" id="{7E68E7BA-2679-B70B-06A4-DD4E720E06FF}"/>
                </a:ext>
              </a:extLst>
            </p:cNvPr>
            <p:cNvSpPr/>
            <p:nvPr/>
          </p:nvSpPr>
          <p:spPr>
            <a:xfrm>
              <a:off x="6965530" y="6158173"/>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1" name="Connector: Elbow 128">
              <a:extLst>
                <a:ext uri="{FF2B5EF4-FFF2-40B4-BE49-F238E27FC236}">
                  <a16:creationId xmlns:a16="http://schemas.microsoft.com/office/drawing/2014/main" id="{CF267093-ACA1-825F-52E2-A9CCF2D4D27E}"/>
                </a:ext>
              </a:extLst>
            </p:cNvPr>
            <p:cNvCxnSpPr>
              <a:cxnSpLocks/>
              <a:stCxn id="31" idx="3"/>
              <a:endCxn id="50" idx="1"/>
            </p:cNvCxnSpPr>
            <p:nvPr/>
          </p:nvCxnSpPr>
          <p:spPr>
            <a:xfrm>
              <a:off x="6577703" y="5549620"/>
              <a:ext cx="387827" cy="867686"/>
            </a:xfrm>
            <a:prstGeom prst="bentConnector3">
              <a:avLst/>
            </a:prstGeom>
            <a:noFill/>
            <a:ln w="9525" cap="flat" cmpd="sng" algn="ctr">
              <a:solidFill>
                <a:srgbClr val="747480"/>
              </a:solidFill>
              <a:prstDash val="solid"/>
              <a:tailEnd type="triangle"/>
            </a:ln>
            <a:effectLst/>
          </p:spPr>
        </p:cxnSp>
        <p:cxnSp>
          <p:nvCxnSpPr>
            <p:cNvPr id="52" name="Connector: Elbow 131">
              <a:extLst>
                <a:ext uri="{FF2B5EF4-FFF2-40B4-BE49-F238E27FC236}">
                  <a16:creationId xmlns:a16="http://schemas.microsoft.com/office/drawing/2014/main" id="{AA12CCDD-8C4D-EF43-DC17-DBC4D22700D4}"/>
                </a:ext>
              </a:extLst>
            </p:cNvPr>
            <p:cNvCxnSpPr>
              <a:cxnSpLocks/>
              <a:stCxn id="50" idx="3"/>
              <a:endCxn id="25" idx="1"/>
            </p:cNvCxnSpPr>
            <p:nvPr/>
          </p:nvCxnSpPr>
          <p:spPr>
            <a:xfrm flipV="1">
              <a:off x="8302836" y="5549620"/>
              <a:ext cx="453050" cy="867686"/>
            </a:xfrm>
            <a:prstGeom prst="bentConnector3">
              <a:avLst>
                <a:gd name="adj1" fmla="val 50000"/>
              </a:avLst>
            </a:prstGeom>
            <a:noFill/>
            <a:ln w="9525" cap="flat" cmpd="sng" algn="ctr">
              <a:solidFill>
                <a:srgbClr val="747480"/>
              </a:solidFill>
              <a:prstDash val="solid"/>
              <a:tailEnd type="triangle"/>
            </a:ln>
            <a:effectLst/>
          </p:spPr>
        </p:cxnSp>
        <p:sp>
          <p:nvSpPr>
            <p:cNvPr id="53" name="Rectangle 102">
              <a:extLst>
                <a:ext uri="{FF2B5EF4-FFF2-40B4-BE49-F238E27FC236}">
                  <a16:creationId xmlns:a16="http://schemas.microsoft.com/office/drawing/2014/main" id="{4A81C396-57B7-9D3C-A70D-3BAE5AD0A06D}"/>
                </a:ext>
              </a:extLst>
            </p:cNvPr>
            <p:cNvSpPr/>
            <p:nvPr/>
          </p:nvSpPr>
          <p:spPr>
            <a:xfrm>
              <a:off x="6965530" y="4402315"/>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54" name="Connector: Elbow 141">
              <a:extLst>
                <a:ext uri="{FF2B5EF4-FFF2-40B4-BE49-F238E27FC236}">
                  <a16:creationId xmlns:a16="http://schemas.microsoft.com/office/drawing/2014/main" id="{8F364CEA-1167-EB88-02AC-3209B2BE2A9C}"/>
                </a:ext>
              </a:extLst>
            </p:cNvPr>
            <p:cNvCxnSpPr>
              <a:cxnSpLocks/>
              <a:stCxn id="23" idx="3"/>
              <a:endCxn id="53" idx="1"/>
            </p:cNvCxnSpPr>
            <p:nvPr/>
          </p:nvCxnSpPr>
          <p:spPr>
            <a:xfrm>
              <a:off x="6577703" y="3792220"/>
              <a:ext cx="387827" cy="869228"/>
            </a:xfrm>
            <a:prstGeom prst="bentConnector3">
              <a:avLst>
                <a:gd name="adj1" fmla="val 50000"/>
              </a:avLst>
            </a:prstGeom>
            <a:noFill/>
            <a:ln w="9525" cap="flat" cmpd="sng" algn="ctr">
              <a:solidFill>
                <a:srgbClr val="747480"/>
              </a:solidFill>
              <a:prstDash val="solid"/>
              <a:tailEnd type="triangle"/>
            </a:ln>
            <a:effectLst/>
          </p:spPr>
        </p:cxnSp>
        <p:cxnSp>
          <p:nvCxnSpPr>
            <p:cNvPr id="55" name="Connector: Elbow 145">
              <a:extLst>
                <a:ext uri="{FF2B5EF4-FFF2-40B4-BE49-F238E27FC236}">
                  <a16:creationId xmlns:a16="http://schemas.microsoft.com/office/drawing/2014/main" id="{AEC9216E-3D09-7990-FDC3-BBC3E1749B9A}"/>
                </a:ext>
              </a:extLst>
            </p:cNvPr>
            <p:cNvCxnSpPr>
              <a:cxnSpLocks/>
              <a:stCxn id="53" idx="3"/>
              <a:endCxn id="34" idx="1"/>
            </p:cNvCxnSpPr>
            <p:nvPr/>
          </p:nvCxnSpPr>
          <p:spPr>
            <a:xfrm flipV="1">
              <a:off x="8302836" y="3791189"/>
              <a:ext cx="453050" cy="870260"/>
            </a:xfrm>
            <a:prstGeom prst="bentConnector3">
              <a:avLst>
                <a:gd name="adj1" fmla="val 50000"/>
              </a:avLst>
            </a:prstGeom>
            <a:noFill/>
            <a:ln w="9525" cap="flat" cmpd="sng" algn="ctr">
              <a:solidFill>
                <a:srgbClr val="747480"/>
              </a:solidFill>
              <a:prstDash val="solid"/>
              <a:tailEnd type="triangle"/>
            </a:ln>
            <a:effectLst/>
          </p:spPr>
        </p:cxnSp>
      </p:grpSp>
      <p:sp>
        <p:nvSpPr>
          <p:cNvPr id="3137" name="テキスト 577">
            <a:extLst>
              <a:ext uri="{FF2B5EF4-FFF2-40B4-BE49-F238E27FC236}">
                <a16:creationId xmlns:a16="http://schemas.microsoft.com/office/drawing/2014/main" id="{141BB969-8D91-EC5E-08DD-D0B406C0CE3E}"/>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i="1" dirty="0">
                <a:solidFill>
                  <a:srgbClr val="FF0000"/>
                </a:solidFill>
              </a:rPr>
              <a:t>後掲</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の記載例を参考に、構成も含め項目を自由に設定して作成してください。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4127057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）③　</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86</a:t>
            </a:r>
            <a:endParaRPr kumimoji="1" lang="ja-JP" altLang="en-US" sz="1480" dirty="0">
              <a:solidFill>
                <a:schemeClr val="tx1"/>
              </a:solidFill>
            </a:endParaRPr>
          </a:p>
        </p:txBody>
      </p:sp>
      <p:sp>
        <p:nvSpPr>
          <p:cNvPr id="3" name="Rectangle 100">
            <a:extLst>
              <a:ext uri="{FF2B5EF4-FFF2-40B4-BE49-F238E27FC236}">
                <a16:creationId xmlns:a16="http://schemas.microsoft.com/office/drawing/2014/main" id="{79FD4AC4-A5B8-5CEB-2343-86C7FD940074}"/>
              </a:ext>
            </a:extLst>
          </p:cNvPr>
          <p:cNvSpPr/>
          <p:nvPr/>
        </p:nvSpPr>
        <p:spPr>
          <a:xfrm>
            <a:off x="6721641" y="908720"/>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4" name="Straight Connector 38">
            <a:extLst>
              <a:ext uri="{FF2B5EF4-FFF2-40B4-BE49-F238E27FC236}">
                <a16:creationId xmlns:a16="http://schemas.microsoft.com/office/drawing/2014/main" id="{D6AFB169-4608-2B91-4579-B8E48DC5947D}"/>
              </a:ext>
            </a:extLst>
          </p:cNvPr>
          <p:cNvCxnSpPr>
            <a:cxnSpLocks/>
          </p:cNvCxnSpPr>
          <p:nvPr/>
        </p:nvCxnSpPr>
        <p:spPr>
          <a:xfrm>
            <a:off x="32866" y="2996952"/>
            <a:ext cx="8879129" cy="0"/>
          </a:xfrm>
          <a:prstGeom prst="line">
            <a:avLst/>
          </a:prstGeom>
          <a:noFill/>
          <a:ln w="6350" cap="flat" cmpd="sng" algn="ctr">
            <a:solidFill>
              <a:srgbClr val="747480"/>
            </a:solidFill>
            <a:prstDash val="dash"/>
            <a:tailEnd type="none"/>
          </a:ln>
          <a:effectLst/>
        </p:spPr>
      </p:cxnSp>
      <p:cxnSp>
        <p:nvCxnSpPr>
          <p:cNvPr id="5" name="Straight Connector 54">
            <a:extLst>
              <a:ext uri="{FF2B5EF4-FFF2-40B4-BE49-F238E27FC236}">
                <a16:creationId xmlns:a16="http://schemas.microsoft.com/office/drawing/2014/main" id="{C00F801A-6404-73FA-1D49-A7015D71D655}"/>
              </a:ext>
            </a:extLst>
          </p:cNvPr>
          <p:cNvCxnSpPr>
            <a:cxnSpLocks/>
          </p:cNvCxnSpPr>
          <p:nvPr/>
        </p:nvCxnSpPr>
        <p:spPr>
          <a:xfrm>
            <a:off x="6721641" y="1206669"/>
            <a:ext cx="2242847" cy="0"/>
          </a:xfrm>
          <a:prstGeom prst="line">
            <a:avLst/>
          </a:prstGeom>
          <a:noFill/>
          <a:ln w="28575" cap="flat" cmpd="sng" algn="ctr">
            <a:solidFill>
              <a:srgbClr val="747480"/>
            </a:solidFill>
            <a:prstDash val="solid"/>
            <a:tailEnd type="none"/>
          </a:ln>
          <a:effectLst/>
        </p:spPr>
      </p:cxnSp>
      <p:cxnSp>
        <p:nvCxnSpPr>
          <p:cNvPr id="6" name="Straight Connector 63">
            <a:extLst>
              <a:ext uri="{FF2B5EF4-FFF2-40B4-BE49-F238E27FC236}">
                <a16:creationId xmlns:a16="http://schemas.microsoft.com/office/drawing/2014/main" id="{96E5B8BD-34E9-DED7-65A2-A4CDC2467010}"/>
              </a:ext>
            </a:extLst>
          </p:cNvPr>
          <p:cNvCxnSpPr>
            <a:cxnSpLocks/>
          </p:cNvCxnSpPr>
          <p:nvPr/>
        </p:nvCxnSpPr>
        <p:spPr>
          <a:xfrm>
            <a:off x="32866" y="5293912"/>
            <a:ext cx="8879129" cy="0"/>
          </a:xfrm>
          <a:prstGeom prst="line">
            <a:avLst/>
          </a:prstGeom>
          <a:noFill/>
          <a:ln w="6350" cap="flat" cmpd="sng" algn="ctr">
            <a:solidFill>
              <a:srgbClr val="747480"/>
            </a:solidFill>
            <a:prstDash val="dash"/>
            <a:tailEnd type="none"/>
          </a:ln>
          <a:effectLst/>
        </p:spPr>
      </p:cxnSp>
      <p:sp>
        <p:nvSpPr>
          <p:cNvPr id="7" name="Rectangle 100">
            <a:extLst>
              <a:ext uri="{FF2B5EF4-FFF2-40B4-BE49-F238E27FC236}">
                <a16:creationId xmlns:a16="http://schemas.microsoft.com/office/drawing/2014/main" id="{E083D5BB-F341-45D9-2810-23A6F8A77046}"/>
              </a:ext>
            </a:extLst>
          </p:cNvPr>
          <p:cNvSpPr/>
          <p:nvPr/>
        </p:nvSpPr>
        <p:spPr>
          <a:xfrm>
            <a:off x="206859" y="921177"/>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8" name="Rectangle 100">
            <a:extLst>
              <a:ext uri="{FF2B5EF4-FFF2-40B4-BE49-F238E27FC236}">
                <a16:creationId xmlns:a16="http://schemas.microsoft.com/office/drawing/2014/main" id="{FB65DCAC-226F-6B04-AFC2-572E5C929DC1}"/>
              </a:ext>
            </a:extLst>
          </p:cNvPr>
          <p:cNvSpPr/>
          <p:nvPr/>
        </p:nvSpPr>
        <p:spPr>
          <a:xfrm>
            <a:off x="4655979" y="908720"/>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Rectangle 100">
            <a:extLst>
              <a:ext uri="{FF2B5EF4-FFF2-40B4-BE49-F238E27FC236}">
                <a16:creationId xmlns:a16="http://schemas.microsoft.com/office/drawing/2014/main" id="{A879496A-50D3-CECB-8C13-39E284B60359}"/>
              </a:ext>
            </a:extLst>
          </p:cNvPr>
          <p:cNvSpPr/>
          <p:nvPr/>
        </p:nvSpPr>
        <p:spPr>
          <a:xfrm>
            <a:off x="2310964" y="921177"/>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1" name="Rectangle 102">
            <a:extLst>
              <a:ext uri="{FF2B5EF4-FFF2-40B4-BE49-F238E27FC236}">
                <a16:creationId xmlns:a16="http://schemas.microsoft.com/office/drawing/2014/main" id="{770CF34C-FEF2-7457-C596-59383683F9B0}"/>
              </a:ext>
            </a:extLst>
          </p:cNvPr>
          <p:cNvSpPr/>
          <p:nvPr/>
        </p:nvSpPr>
        <p:spPr>
          <a:xfrm>
            <a:off x="206859" y="1337824"/>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2" name="Rectangle 102">
            <a:extLst>
              <a:ext uri="{FF2B5EF4-FFF2-40B4-BE49-F238E27FC236}">
                <a16:creationId xmlns:a16="http://schemas.microsoft.com/office/drawing/2014/main" id="{66D3CF10-8B3B-39B7-C16A-FF8780C7F299}"/>
              </a:ext>
            </a:extLst>
          </p:cNvPr>
          <p:cNvSpPr/>
          <p:nvPr/>
        </p:nvSpPr>
        <p:spPr>
          <a:xfrm>
            <a:off x="206859" y="2158359"/>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3" name="Rectangle 102">
            <a:extLst>
              <a:ext uri="{FF2B5EF4-FFF2-40B4-BE49-F238E27FC236}">
                <a16:creationId xmlns:a16="http://schemas.microsoft.com/office/drawing/2014/main" id="{07794005-7265-AB0E-C95C-DC1F7CB6CAC5}"/>
              </a:ext>
            </a:extLst>
          </p:cNvPr>
          <p:cNvSpPr/>
          <p:nvPr/>
        </p:nvSpPr>
        <p:spPr>
          <a:xfrm>
            <a:off x="206859" y="5372259"/>
            <a:ext cx="1624131" cy="865055"/>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4" name="Rectangle 102">
            <a:extLst>
              <a:ext uri="{FF2B5EF4-FFF2-40B4-BE49-F238E27FC236}">
                <a16:creationId xmlns:a16="http://schemas.microsoft.com/office/drawing/2014/main" id="{D74AD1E3-07BB-575B-1A6C-560E0703DD94}"/>
              </a:ext>
            </a:extLst>
          </p:cNvPr>
          <p:cNvSpPr/>
          <p:nvPr/>
        </p:nvSpPr>
        <p:spPr>
          <a:xfrm>
            <a:off x="206859" y="4191395"/>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5" name="Rectangle 102">
            <a:extLst>
              <a:ext uri="{FF2B5EF4-FFF2-40B4-BE49-F238E27FC236}">
                <a16:creationId xmlns:a16="http://schemas.microsoft.com/office/drawing/2014/main" id="{50ACD884-5A3C-16CF-C58C-516B6C134413}"/>
              </a:ext>
            </a:extLst>
          </p:cNvPr>
          <p:cNvSpPr/>
          <p:nvPr/>
        </p:nvSpPr>
        <p:spPr>
          <a:xfrm>
            <a:off x="206859" y="4740433"/>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6" name="Rectangle 102">
            <a:extLst>
              <a:ext uri="{FF2B5EF4-FFF2-40B4-BE49-F238E27FC236}">
                <a16:creationId xmlns:a16="http://schemas.microsoft.com/office/drawing/2014/main" id="{451A1E24-ACE9-31F7-2A9C-74AAE93FD96D}"/>
              </a:ext>
            </a:extLst>
          </p:cNvPr>
          <p:cNvSpPr/>
          <p:nvPr/>
        </p:nvSpPr>
        <p:spPr>
          <a:xfrm>
            <a:off x="206859" y="3637728"/>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7" name="Rectangle 102">
            <a:extLst>
              <a:ext uri="{FF2B5EF4-FFF2-40B4-BE49-F238E27FC236}">
                <a16:creationId xmlns:a16="http://schemas.microsoft.com/office/drawing/2014/main" id="{B212F263-DA85-17DA-8851-CE7287875FFB}"/>
              </a:ext>
            </a:extLst>
          </p:cNvPr>
          <p:cNvSpPr/>
          <p:nvPr/>
        </p:nvSpPr>
        <p:spPr>
          <a:xfrm>
            <a:off x="206859" y="3084061"/>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8" name="Rectangle 102">
            <a:extLst>
              <a:ext uri="{FF2B5EF4-FFF2-40B4-BE49-F238E27FC236}">
                <a16:creationId xmlns:a16="http://schemas.microsoft.com/office/drawing/2014/main" id="{312C7B70-556F-2412-C23F-C8D69892A557}"/>
              </a:ext>
            </a:extLst>
          </p:cNvPr>
          <p:cNvSpPr/>
          <p:nvPr/>
        </p:nvSpPr>
        <p:spPr>
          <a:xfrm>
            <a:off x="2310964" y="1337699"/>
            <a:ext cx="1894669"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9" name="Rectangle 102">
            <a:extLst>
              <a:ext uri="{FF2B5EF4-FFF2-40B4-BE49-F238E27FC236}">
                <a16:creationId xmlns:a16="http://schemas.microsoft.com/office/drawing/2014/main" id="{61940805-E94F-778E-B43C-B7B660302695}"/>
              </a:ext>
            </a:extLst>
          </p:cNvPr>
          <p:cNvSpPr/>
          <p:nvPr/>
        </p:nvSpPr>
        <p:spPr>
          <a:xfrm>
            <a:off x="4655979" y="1337824"/>
            <a:ext cx="1624131" cy="1594248"/>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0" name="Rectangle 102">
            <a:extLst>
              <a:ext uri="{FF2B5EF4-FFF2-40B4-BE49-F238E27FC236}">
                <a16:creationId xmlns:a16="http://schemas.microsoft.com/office/drawing/2014/main" id="{F989F266-2FED-A4D9-1EE8-E9F70F8DA68D}"/>
              </a:ext>
            </a:extLst>
          </p:cNvPr>
          <p:cNvSpPr/>
          <p:nvPr/>
        </p:nvSpPr>
        <p:spPr>
          <a:xfrm>
            <a:off x="2310964" y="3080212"/>
            <a:ext cx="1894669" cy="2137252"/>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1" name="Rectangle 102">
            <a:extLst>
              <a:ext uri="{FF2B5EF4-FFF2-40B4-BE49-F238E27FC236}">
                <a16:creationId xmlns:a16="http://schemas.microsoft.com/office/drawing/2014/main" id="{93C4A59D-267A-52B2-D85D-26F8C7CE5555}"/>
              </a:ext>
            </a:extLst>
          </p:cNvPr>
          <p:cNvSpPr/>
          <p:nvPr/>
        </p:nvSpPr>
        <p:spPr>
          <a:xfrm>
            <a:off x="2310964" y="5372259"/>
            <a:ext cx="1894669"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2" name="Rectangle 102">
            <a:extLst>
              <a:ext uri="{FF2B5EF4-FFF2-40B4-BE49-F238E27FC236}">
                <a16:creationId xmlns:a16="http://schemas.microsoft.com/office/drawing/2014/main" id="{4B2C3844-6945-4A8A-C888-BC4D35C28152}"/>
              </a:ext>
            </a:extLst>
          </p:cNvPr>
          <p:cNvSpPr/>
          <p:nvPr/>
        </p:nvSpPr>
        <p:spPr>
          <a:xfrm>
            <a:off x="4655979" y="3095986"/>
            <a:ext cx="1624131" cy="2121477"/>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23" name="Rectangle 102">
            <a:extLst>
              <a:ext uri="{FF2B5EF4-FFF2-40B4-BE49-F238E27FC236}">
                <a16:creationId xmlns:a16="http://schemas.microsoft.com/office/drawing/2014/main" id="{826CF092-1731-1899-EF31-9C0425E928D4}"/>
              </a:ext>
            </a:extLst>
          </p:cNvPr>
          <p:cNvSpPr/>
          <p:nvPr/>
        </p:nvSpPr>
        <p:spPr>
          <a:xfrm>
            <a:off x="4655979" y="5372259"/>
            <a:ext cx="1624131"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24" name="Straight Connector 40">
            <a:extLst>
              <a:ext uri="{FF2B5EF4-FFF2-40B4-BE49-F238E27FC236}">
                <a16:creationId xmlns:a16="http://schemas.microsoft.com/office/drawing/2014/main" id="{59CCF31A-DBE6-EA05-BDDA-09DA20570225}"/>
              </a:ext>
            </a:extLst>
          </p:cNvPr>
          <p:cNvCxnSpPr>
            <a:cxnSpLocks/>
          </p:cNvCxnSpPr>
          <p:nvPr/>
        </p:nvCxnSpPr>
        <p:spPr>
          <a:xfrm>
            <a:off x="206859" y="1206669"/>
            <a:ext cx="1624131" cy="0"/>
          </a:xfrm>
          <a:prstGeom prst="line">
            <a:avLst/>
          </a:prstGeom>
          <a:noFill/>
          <a:ln w="28575" cap="flat" cmpd="sng" algn="ctr">
            <a:solidFill>
              <a:srgbClr val="747480"/>
            </a:solidFill>
            <a:prstDash val="solid"/>
            <a:tailEnd type="none"/>
          </a:ln>
          <a:effectLst/>
        </p:spPr>
      </p:cxnSp>
      <p:cxnSp>
        <p:nvCxnSpPr>
          <p:cNvPr id="25" name="Straight Connector 47">
            <a:extLst>
              <a:ext uri="{FF2B5EF4-FFF2-40B4-BE49-F238E27FC236}">
                <a16:creationId xmlns:a16="http://schemas.microsoft.com/office/drawing/2014/main" id="{91F29354-48F3-A1F4-5319-6273A64BFA23}"/>
              </a:ext>
            </a:extLst>
          </p:cNvPr>
          <p:cNvCxnSpPr>
            <a:cxnSpLocks/>
          </p:cNvCxnSpPr>
          <p:nvPr/>
        </p:nvCxnSpPr>
        <p:spPr>
          <a:xfrm>
            <a:off x="2310964" y="1206669"/>
            <a:ext cx="1894669" cy="0"/>
          </a:xfrm>
          <a:prstGeom prst="line">
            <a:avLst/>
          </a:prstGeom>
          <a:noFill/>
          <a:ln w="28575" cap="flat" cmpd="sng" algn="ctr">
            <a:solidFill>
              <a:srgbClr val="747480"/>
            </a:solidFill>
            <a:prstDash val="solid"/>
            <a:tailEnd type="none"/>
          </a:ln>
          <a:effectLst/>
        </p:spPr>
      </p:cxnSp>
      <p:cxnSp>
        <p:nvCxnSpPr>
          <p:cNvPr id="26" name="Straight Connector 51">
            <a:extLst>
              <a:ext uri="{FF2B5EF4-FFF2-40B4-BE49-F238E27FC236}">
                <a16:creationId xmlns:a16="http://schemas.microsoft.com/office/drawing/2014/main" id="{C94853E7-D4D9-36F0-D64E-8B786E9FE678}"/>
              </a:ext>
            </a:extLst>
          </p:cNvPr>
          <p:cNvCxnSpPr>
            <a:cxnSpLocks/>
          </p:cNvCxnSpPr>
          <p:nvPr/>
        </p:nvCxnSpPr>
        <p:spPr>
          <a:xfrm>
            <a:off x="4655979" y="1206669"/>
            <a:ext cx="1624131" cy="0"/>
          </a:xfrm>
          <a:prstGeom prst="line">
            <a:avLst/>
          </a:prstGeom>
          <a:noFill/>
          <a:ln w="28575" cap="flat" cmpd="sng" algn="ctr">
            <a:solidFill>
              <a:srgbClr val="747480"/>
            </a:solidFill>
            <a:prstDash val="solid"/>
            <a:tailEnd type="none"/>
          </a:ln>
          <a:effectLst/>
        </p:spPr>
      </p:cxnSp>
      <p:sp>
        <p:nvSpPr>
          <p:cNvPr id="27" name="Isosceles Triangle 76">
            <a:extLst>
              <a:ext uri="{FF2B5EF4-FFF2-40B4-BE49-F238E27FC236}">
                <a16:creationId xmlns:a16="http://schemas.microsoft.com/office/drawing/2014/main" id="{114D0765-6920-B813-0B45-56ADE5D68F43}"/>
              </a:ext>
            </a:extLst>
          </p:cNvPr>
          <p:cNvSpPr/>
          <p:nvPr/>
        </p:nvSpPr>
        <p:spPr>
          <a:xfrm rot="5400000">
            <a:off x="1887506" y="205938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8" name="Isosceles Triangle 85">
            <a:extLst>
              <a:ext uri="{FF2B5EF4-FFF2-40B4-BE49-F238E27FC236}">
                <a16:creationId xmlns:a16="http://schemas.microsoft.com/office/drawing/2014/main" id="{776FD315-63DA-790E-FC98-3F710A77ECC8}"/>
              </a:ext>
            </a:extLst>
          </p:cNvPr>
          <p:cNvSpPr/>
          <p:nvPr/>
        </p:nvSpPr>
        <p:spPr>
          <a:xfrm rot="5400000">
            <a:off x="1887506" y="4075611"/>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29" name="Isosceles Triangle 92">
            <a:extLst>
              <a:ext uri="{FF2B5EF4-FFF2-40B4-BE49-F238E27FC236}">
                <a16:creationId xmlns:a16="http://schemas.microsoft.com/office/drawing/2014/main" id="{F81E27D9-25AD-EAD2-5366-0C2857688E28}"/>
              </a:ext>
            </a:extLst>
          </p:cNvPr>
          <p:cNvSpPr/>
          <p:nvPr/>
        </p:nvSpPr>
        <p:spPr>
          <a:xfrm rot="5400000">
            <a:off x="1887506"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0" name="Isosceles Triangle 99">
            <a:extLst>
              <a:ext uri="{FF2B5EF4-FFF2-40B4-BE49-F238E27FC236}">
                <a16:creationId xmlns:a16="http://schemas.microsoft.com/office/drawing/2014/main" id="{2D60CCC1-9A38-E50F-DBDC-A509ECC94735}"/>
              </a:ext>
            </a:extLst>
          </p:cNvPr>
          <p:cNvSpPr/>
          <p:nvPr/>
        </p:nvSpPr>
        <p:spPr>
          <a:xfrm rot="5400000">
            <a:off x="4223815" y="205938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 name="Isosceles Triangle 102">
            <a:extLst>
              <a:ext uri="{FF2B5EF4-FFF2-40B4-BE49-F238E27FC236}">
                <a16:creationId xmlns:a16="http://schemas.microsoft.com/office/drawing/2014/main" id="{345C2DA9-E0A8-FCAF-B9E6-3C4022DE9F91}"/>
              </a:ext>
            </a:extLst>
          </p:cNvPr>
          <p:cNvSpPr/>
          <p:nvPr/>
        </p:nvSpPr>
        <p:spPr>
          <a:xfrm rot="5400000">
            <a:off x="4223815" y="4075610"/>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 name="Isosceles Triangle 103">
            <a:extLst>
              <a:ext uri="{FF2B5EF4-FFF2-40B4-BE49-F238E27FC236}">
                <a16:creationId xmlns:a16="http://schemas.microsoft.com/office/drawing/2014/main" id="{065977A9-7B7E-9A87-A622-B6BCA7EF4B18}"/>
              </a:ext>
            </a:extLst>
          </p:cNvPr>
          <p:cNvSpPr/>
          <p:nvPr/>
        </p:nvSpPr>
        <p:spPr>
          <a:xfrm rot="5400000">
            <a:off x="4223815" y="565564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3" name="Rectangle 102">
            <a:extLst>
              <a:ext uri="{FF2B5EF4-FFF2-40B4-BE49-F238E27FC236}">
                <a16:creationId xmlns:a16="http://schemas.microsoft.com/office/drawing/2014/main" id="{C950F4B3-1B26-E777-6D82-BF8A80F6C86C}"/>
              </a:ext>
            </a:extLst>
          </p:cNvPr>
          <p:cNvSpPr/>
          <p:nvPr/>
        </p:nvSpPr>
        <p:spPr>
          <a:xfrm>
            <a:off x="6721641" y="5372259"/>
            <a:ext cx="2242847"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4" name="Isosceles Triangle 117">
            <a:extLst>
              <a:ext uri="{FF2B5EF4-FFF2-40B4-BE49-F238E27FC236}">
                <a16:creationId xmlns:a16="http://schemas.microsoft.com/office/drawing/2014/main" id="{FE103F75-4B89-65C5-05DB-473931ED693C}"/>
              </a:ext>
            </a:extLst>
          </p:cNvPr>
          <p:cNvSpPr/>
          <p:nvPr/>
        </p:nvSpPr>
        <p:spPr>
          <a:xfrm rot="5400000">
            <a:off x="6306028" y="205938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5" name="Isosceles Triangle 118">
            <a:extLst>
              <a:ext uri="{FF2B5EF4-FFF2-40B4-BE49-F238E27FC236}">
                <a16:creationId xmlns:a16="http://schemas.microsoft.com/office/drawing/2014/main" id="{1C6F1673-1D99-0291-F410-4748FC616CFC}"/>
              </a:ext>
            </a:extLst>
          </p:cNvPr>
          <p:cNvSpPr/>
          <p:nvPr/>
        </p:nvSpPr>
        <p:spPr>
          <a:xfrm rot="5400000">
            <a:off x="6306028" y="4075612"/>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6" name="Isosceles Triangle 119">
            <a:extLst>
              <a:ext uri="{FF2B5EF4-FFF2-40B4-BE49-F238E27FC236}">
                <a16:creationId xmlns:a16="http://schemas.microsoft.com/office/drawing/2014/main" id="{58DB5313-0575-0C4C-324B-EDAEE70B0624}"/>
              </a:ext>
            </a:extLst>
          </p:cNvPr>
          <p:cNvSpPr/>
          <p:nvPr/>
        </p:nvSpPr>
        <p:spPr>
          <a:xfrm rot="5400000">
            <a:off x="6306028" y="565564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7" name="Rectangle 102">
            <a:extLst>
              <a:ext uri="{FF2B5EF4-FFF2-40B4-BE49-F238E27FC236}">
                <a16:creationId xmlns:a16="http://schemas.microsoft.com/office/drawing/2014/main" id="{8B07D048-7E20-C0B6-1370-AAF30A9B5E1E}"/>
              </a:ext>
            </a:extLst>
          </p:cNvPr>
          <p:cNvSpPr/>
          <p:nvPr/>
        </p:nvSpPr>
        <p:spPr>
          <a:xfrm>
            <a:off x="6721641" y="3095987"/>
            <a:ext cx="2242847" cy="2121475"/>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8" name="Rectangle 102">
            <a:extLst>
              <a:ext uri="{FF2B5EF4-FFF2-40B4-BE49-F238E27FC236}">
                <a16:creationId xmlns:a16="http://schemas.microsoft.com/office/drawing/2014/main" id="{285A7292-C302-AC16-1070-43CE904E0925}"/>
              </a:ext>
            </a:extLst>
          </p:cNvPr>
          <p:cNvSpPr/>
          <p:nvPr/>
        </p:nvSpPr>
        <p:spPr>
          <a:xfrm>
            <a:off x="6721641" y="1337050"/>
            <a:ext cx="2242847"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40" name="テキスト 577">
            <a:extLst>
              <a:ext uri="{FF2B5EF4-FFF2-40B4-BE49-F238E27FC236}">
                <a16:creationId xmlns:a16="http://schemas.microsoft.com/office/drawing/2014/main" id="{07BE96BD-F1B8-745C-791C-188CC709E991}"/>
              </a:ext>
            </a:extLst>
          </p:cNvPr>
          <p:cNvSpPr txBox="1"/>
          <p:nvPr/>
        </p:nvSpPr>
        <p:spPr>
          <a:xfrm>
            <a:off x="106827" y="637453"/>
            <a:ext cx="8166698"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後掲</a:t>
            </a:r>
            <a:r>
              <a:rPr lang="ja-JP" altLang="en-US" sz="1200" i="1" dirty="0">
                <a:solidFill>
                  <a:srgbClr val="FF0000"/>
                </a:solidFill>
              </a:rPr>
              <a:t>の</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記載例を参考に、自由に作成してください。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963537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12742" y="2694235"/>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記載例①</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87</a:t>
            </a:r>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grpSp>
        <p:nvGrpSpPr>
          <p:cNvPr id="12" name="Group 43">
            <a:extLst>
              <a:ext uri="{FF2B5EF4-FFF2-40B4-BE49-F238E27FC236}">
                <a16:creationId xmlns:a16="http://schemas.microsoft.com/office/drawing/2014/main" id="{E7693820-06E4-5CC4-60D2-0A3911FCF89C}"/>
              </a:ext>
            </a:extLst>
          </p:cNvPr>
          <p:cNvGrpSpPr/>
          <p:nvPr/>
        </p:nvGrpSpPr>
        <p:grpSpPr>
          <a:xfrm>
            <a:off x="405868" y="2254395"/>
            <a:ext cx="8332264" cy="4451434"/>
            <a:chOff x="1231654" y="2938150"/>
            <a:chExt cx="10852894" cy="5035945"/>
          </a:xfrm>
        </p:grpSpPr>
        <p:sp>
          <p:nvSpPr>
            <p:cNvPr id="13" name="Rectangle 293">
              <a:extLst>
                <a:ext uri="{FF2B5EF4-FFF2-40B4-BE49-F238E27FC236}">
                  <a16:creationId xmlns:a16="http://schemas.microsoft.com/office/drawing/2014/main" id="{254C938E-E91A-95B2-D7AF-BE21FED68AF6}"/>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4" name="Rectangle 60">
              <a:extLst>
                <a:ext uri="{FF2B5EF4-FFF2-40B4-BE49-F238E27FC236}">
                  <a16:creationId xmlns:a16="http://schemas.microsoft.com/office/drawing/2014/main" id="{9155F22E-1C7A-66D3-C599-8F485C1C51E9}"/>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5" name="Rectangle 66">
              <a:extLst>
                <a:ext uri="{FF2B5EF4-FFF2-40B4-BE49-F238E27FC236}">
                  <a16:creationId xmlns:a16="http://schemas.microsoft.com/office/drawing/2014/main" id="{81B7E37A-E6DD-AD6C-98CF-E66E5A2950DE}"/>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6" name="Rectangle 102">
              <a:extLst>
                <a:ext uri="{FF2B5EF4-FFF2-40B4-BE49-F238E27FC236}">
                  <a16:creationId xmlns:a16="http://schemas.microsoft.com/office/drawing/2014/main" id="{EC718F37-4499-444A-F63D-F8C4CE67D1DA}"/>
                </a:ext>
              </a:extLst>
            </p:cNvPr>
            <p:cNvSpPr/>
            <p:nvPr/>
          </p:nvSpPr>
          <p:spPr>
            <a:xfrm>
              <a:off x="1231654"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交通空白地への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オンデマンドバスの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導入</a:t>
              </a:r>
            </a:p>
          </p:txBody>
        </p:sp>
        <p:sp>
          <p:nvSpPr>
            <p:cNvPr id="17" name="Rectangle 100">
              <a:extLst>
                <a:ext uri="{FF2B5EF4-FFF2-40B4-BE49-F238E27FC236}">
                  <a16:creationId xmlns:a16="http://schemas.microsoft.com/office/drawing/2014/main" id="{CAC7F16C-DB6B-B71C-90E6-0A04F1DB9FD3}"/>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18" name="Rectangle 102">
              <a:extLst>
                <a:ext uri="{FF2B5EF4-FFF2-40B4-BE49-F238E27FC236}">
                  <a16:creationId xmlns:a16="http://schemas.microsoft.com/office/drawing/2014/main" id="{BE948ED8-6172-FB06-FB28-9AA15709EFDF}"/>
                </a:ext>
              </a:extLst>
            </p:cNvPr>
            <p:cNvSpPr/>
            <p:nvPr/>
          </p:nvSpPr>
          <p:spPr>
            <a:xfrm>
              <a:off x="10747240"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住み慣れた地域に安心して住み続けられる</a:t>
              </a:r>
            </a:p>
          </p:txBody>
        </p:sp>
        <p:cxnSp>
          <p:nvCxnSpPr>
            <p:cNvPr id="19" name="Straight Connector 8">
              <a:extLst>
                <a:ext uri="{FF2B5EF4-FFF2-40B4-BE49-F238E27FC236}">
                  <a16:creationId xmlns:a16="http://schemas.microsoft.com/office/drawing/2014/main" id="{1DAEC8DF-A6D6-E23B-6AB9-39D7E2AE2397}"/>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20" name="Straight Connector 9">
              <a:extLst>
                <a:ext uri="{FF2B5EF4-FFF2-40B4-BE49-F238E27FC236}">
                  <a16:creationId xmlns:a16="http://schemas.microsoft.com/office/drawing/2014/main" id="{1120D97C-96C4-CF47-863B-598494D213D3}"/>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21" name="Straight Connector 13">
              <a:extLst>
                <a:ext uri="{FF2B5EF4-FFF2-40B4-BE49-F238E27FC236}">
                  <a16:creationId xmlns:a16="http://schemas.microsoft.com/office/drawing/2014/main" id="{48AA64B5-A519-E8BF-3C36-7BD34DD4A9E3}"/>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22" name="Straight Connector 16">
              <a:extLst>
                <a:ext uri="{FF2B5EF4-FFF2-40B4-BE49-F238E27FC236}">
                  <a16:creationId xmlns:a16="http://schemas.microsoft.com/office/drawing/2014/main" id="{48CA9B4D-1D57-A069-DBD4-0CA0B0AF37E5}"/>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sp>
          <p:nvSpPr>
            <p:cNvPr id="23" name="Rectangle 102">
              <a:extLst>
                <a:ext uri="{FF2B5EF4-FFF2-40B4-BE49-F238E27FC236}">
                  <a16:creationId xmlns:a16="http://schemas.microsoft.com/office/drawing/2014/main" id="{50546667-ECBF-4FC0-9C31-E3DA91B48EAA}"/>
                </a:ext>
              </a:extLst>
            </p:cNvPr>
            <p:cNvSpPr/>
            <p:nvPr/>
          </p:nvSpPr>
          <p:spPr>
            <a:xfrm>
              <a:off x="5240397" y="35330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移動手段が確保</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される</a:t>
              </a:r>
            </a:p>
          </p:txBody>
        </p:sp>
        <p:sp>
          <p:nvSpPr>
            <p:cNvPr id="24" name="Rectangle 102">
              <a:extLst>
                <a:ext uri="{FF2B5EF4-FFF2-40B4-BE49-F238E27FC236}">
                  <a16:creationId xmlns:a16="http://schemas.microsoft.com/office/drawing/2014/main" id="{99DB8735-994D-9E55-2D53-3DAD667774FB}"/>
                </a:ext>
              </a:extLst>
            </p:cNvPr>
            <p:cNvSpPr/>
            <p:nvPr/>
          </p:nvSpPr>
          <p:spPr>
            <a:xfrm>
              <a:off x="3231687" y="35330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マイカーを持たない住民がオンデマンドバスを利用</a:t>
              </a:r>
            </a:p>
          </p:txBody>
        </p:sp>
        <p:sp>
          <p:nvSpPr>
            <p:cNvPr id="25" name="Rectangle 102">
              <a:extLst>
                <a:ext uri="{FF2B5EF4-FFF2-40B4-BE49-F238E27FC236}">
                  <a16:creationId xmlns:a16="http://schemas.microsoft.com/office/drawing/2014/main" id="{D16DD025-653A-F971-BA2A-3E624B00F7D5}"/>
                </a:ext>
              </a:extLst>
            </p:cNvPr>
            <p:cNvSpPr/>
            <p:nvPr/>
          </p:nvSpPr>
          <p:spPr>
            <a:xfrm>
              <a:off x="8755885"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自分で足せる用事が増える</a:t>
              </a:r>
            </a:p>
          </p:txBody>
        </p:sp>
        <p:sp>
          <p:nvSpPr>
            <p:cNvPr id="26" name="Rectangle 102">
              <a:extLst>
                <a:ext uri="{FF2B5EF4-FFF2-40B4-BE49-F238E27FC236}">
                  <a16:creationId xmlns:a16="http://schemas.microsoft.com/office/drawing/2014/main" id="{355ADABF-7E1A-3D39-543A-408875593BE8}"/>
                </a:ext>
              </a:extLst>
            </p:cNvPr>
            <p:cNvSpPr/>
            <p:nvPr/>
          </p:nvSpPr>
          <p:spPr>
            <a:xfrm>
              <a:off x="3231687" y="5290488"/>
              <a:ext cx="1337306" cy="518264"/>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マイカーを持つ住民もオンデマンドバスを利用</a:t>
              </a:r>
            </a:p>
          </p:txBody>
        </p:sp>
        <p:sp>
          <p:nvSpPr>
            <p:cNvPr id="27" name="Rectangle 102">
              <a:extLst>
                <a:ext uri="{FF2B5EF4-FFF2-40B4-BE49-F238E27FC236}">
                  <a16:creationId xmlns:a16="http://schemas.microsoft.com/office/drawing/2014/main" id="{A6B8D83B-B3F3-5559-EA91-4F687880D1D1}"/>
                </a:ext>
              </a:extLst>
            </p:cNvPr>
            <p:cNvSpPr/>
            <p:nvPr/>
          </p:nvSpPr>
          <p:spPr>
            <a:xfrm>
              <a:off x="8750679" y="6012269"/>
              <a:ext cx="1337306"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安心して免許返納できる</a:t>
              </a:r>
            </a:p>
          </p:txBody>
        </p:sp>
        <p:sp>
          <p:nvSpPr>
            <p:cNvPr id="28" name="Rectangle 102">
              <a:extLst>
                <a:ext uri="{FF2B5EF4-FFF2-40B4-BE49-F238E27FC236}">
                  <a16:creationId xmlns:a16="http://schemas.microsoft.com/office/drawing/2014/main" id="{79531F0E-B639-07CC-EDAE-FAECDB9890C3}"/>
                </a:ext>
              </a:extLst>
            </p:cNvPr>
            <p:cNvSpPr/>
            <p:nvPr/>
          </p:nvSpPr>
          <p:spPr>
            <a:xfrm>
              <a:off x="8747209" y="673405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地域のマイカーの数が減る</a:t>
              </a:r>
            </a:p>
          </p:txBody>
        </p:sp>
        <p:sp>
          <p:nvSpPr>
            <p:cNvPr id="29" name="Rectangle 102">
              <a:extLst>
                <a:ext uri="{FF2B5EF4-FFF2-40B4-BE49-F238E27FC236}">
                  <a16:creationId xmlns:a16="http://schemas.microsoft.com/office/drawing/2014/main" id="{938B5DBC-1266-24AD-3FB0-2CAC324CBDD8}"/>
                </a:ext>
              </a:extLst>
            </p:cNvPr>
            <p:cNvSpPr/>
            <p:nvPr/>
          </p:nvSpPr>
          <p:spPr>
            <a:xfrm>
              <a:off x="10747240" y="4397007"/>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地域住民の</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QOL</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が向上する</a:t>
              </a:r>
            </a:p>
          </p:txBody>
        </p:sp>
        <p:sp>
          <p:nvSpPr>
            <p:cNvPr id="30" name="Rectangle 102">
              <a:extLst>
                <a:ext uri="{FF2B5EF4-FFF2-40B4-BE49-F238E27FC236}">
                  <a16:creationId xmlns:a16="http://schemas.microsoft.com/office/drawing/2014/main" id="{0C963C0B-1893-771A-7E31-98638CC2CB6C}"/>
                </a:ext>
              </a:extLst>
            </p:cNvPr>
            <p:cNvSpPr/>
            <p:nvPr/>
          </p:nvSpPr>
          <p:spPr>
            <a:xfrm>
              <a:off x="8747209" y="7455831"/>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地域住民による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交通事故が減る</a:t>
              </a:r>
            </a:p>
          </p:txBody>
        </p:sp>
        <p:sp>
          <p:nvSpPr>
            <p:cNvPr id="31" name="Rectangle 102">
              <a:extLst>
                <a:ext uri="{FF2B5EF4-FFF2-40B4-BE49-F238E27FC236}">
                  <a16:creationId xmlns:a16="http://schemas.microsoft.com/office/drawing/2014/main" id="{E9038F56-A452-7DDF-14F6-59BE3DC7321A}"/>
                </a:ext>
              </a:extLst>
            </p:cNvPr>
            <p:cNvSpPr/>
            <p:nvPr/>
          </p:nvSpPr>
          <p:spPr>
            <a:xfrm>
              <a:off x="5240397" y="5290488"/>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マイカー以外での</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移動手段が認知</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される</a:t>
              </a:r>
            </a:p>
          </p:txBody>
        </p:sp>
        <p:sp>
          <p:nvSpPr>
            <p:cNvPr id="32" name="Rectangle 102">
              <a:extLst>
                <a:ext uri="{FF2B5EF4-FFF2-40B4-BE49-F238E27FC236}">
                  <a16:creationId xmlns:a16="http://schemas.microsoft.com/office/drawing/2014/main" id="{71BCCE30-6BB7-8048-BC70-618D21E549D6}"/>
                </a:ext>
              </a:extLst>
            </p:cNvPr>
            <p:cNvSpPr/>
            <p:nvPr/>
          </p:nvSpPr>
          <p:spPr>
            <a:xfrm>
              <a:off x="6965530" y="52904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マイカー以外で外出できる場所が増える</a:t>
              </a:r>
            </a:p>
          </p:txBody>
        </p:sp>
        <p:sp>
          <p:nvSpPr>
            <p:cNvPr id="33" name="Rectangle 102">
              <a:extLst>
                <a:ext uri="{FF2B5EF4-FFF2-40B4-BE49-F238E27FC236}">
                  <a16:creationId xmlns:a16="http://schemas.microsoft.com/office/drawing/2014/main" id="{C9A5D0F2-DE1E-8AC7-C634-4AD316C31184}"/>
                </a:ext>
              </a:extLst>
            </p:cNvPr>
            <p:cNvSpPr/>
            <p:nvPr/>
          </p:nvSpPr>
          <p:spPr>
            <a:xfrm>
              <a:off x="6965530" y="3533088"/>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4" name="Rectangle 102">
              <a:extLst>
                <a:ext uri="{FF2B5EF4-FFF2-40B4-BE49-F238E27FC236}">
                  <a16:creationId xmlns:a16="http://schemas.microsoft.com/office/drawing/2014/main" id="{1E791C1E-BD56-4A58-1554-5FB8797D616B}"/>
                </a:ext>
              </a:extLst>
            </p:cNvPr>
            <p:cNvSpPr/>
            <p:nvPr/>
          </p:nvSpPr>
          <p:spPr>
            <a:xfrm>
              <a:off x="8755885" y="3532055"/>
              <a:ext cx="1337306" cy="518264"/>
            </a:xfrm>
            <a:prstGeom prst="rect">
              <a:avLst/>
            </a:prstGeom>
            <a:solidFill>
              <a:srgbClr val="FFFFFF"/>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自分で足せる用事が増える</a:t>
              </a:r>
            </a:p>
          </p:txBody>
        </p:sp>
        <p:cxnSp>
          <p:nvCxnSpPr>
            <p:cNvPr id="35" name="Straight Arrow Connector 290">
              <a:extLst>
                <a:ext uri="{FF2B5EF4-FFF2-40B4-BE49-F238E27FC236}">
                  <a16:creationId xmlns:a16="http://schemas.microsoft.com/office/drawing/2014/main" id="{6DAF3AE8-9232-C51A-AA76-7CEE269ABFDD}"/>
                </a:ext>
              </a:extLst>
            </p:cNvPr>
            <p:cNvCxnSpPr>
              <a:cxnSpLocks/>
              <a:stCxn id="16" idx="3"/>
              <a:endCxn id="24" idx="1"/>
            </p:cNvCxnSpPr>
            <p:nvPr/>
          </p:nvCxnSpPr>
          <p:spPr>
            <a:xfrm>
              <a:off x="2568960" y="3792220"/>
              <a:ext cx="662727" cy="0"/>
            </a:xfrm>
            <a:prstGeom prst="straightConnector1">
              <a:avLst/>
            </a:prstGeom>
            <a:noFill/>
            <a:ln w="9525" cap="flat" cmpd="sng" algn="ctr">
              <a:solidFill>
                <a:srgbClr val="747480"/>
              </a:solidFill>
              <a:prstDash val="solid"/>
              <a:tailEnd type="triangle"/>
            </a:ln>
            <a:effectLst/>
          </p:spPr>
        </p:cxnSp>
        <p:cxnSp>
          <p:nvCxnSpPr>
            <p:cNvPr id="36" name="Straight Arrow Connector 294">
              <a:extLst>
                <a:ext uri="{FF2B5EF4-FFF2-40B4-BE49-F238E27FC236}">
                  <a16:creationId xmlns:a16="http://schemas.microsoft.com/office/drawing/2014/main" id="{1BDE9B90-DB36-1CE9-74A2-6E82C327BAAB}"/>
                </a:ext>
              </a:extLst>
            </p:cNvPr>
            <p:cNvCxnSpPr>
              <a:cxnSpLocks/>
              <a:stCxn id="24" idx="3"/>
              <a:endCxn id="23" idx="1"/>
            </p:cNvCxnSpPr>
            <p:nvPr/>
          </p:nvCxnSpPr>
          <p:spPr>
            <a:xfrm>
              <a:off x="4568993" y="3792220"/>
              <a:ext cx="671403" cy="0"/>
            </a:xfrm>
            <a:prstGeom prst="straightConnector1">
              <a:avLst/>
            </a:prstGeom>
            <a:noFill/>
            <a:ln w="9525" cap="flat" cmpd="sng" algn="ctr">
              <a:solidFill>
                <a:srgbClr val="747480"/>
              </a:solidFill>
              <a:prstDash val="solid"/>
              <a:tailEnd type="triangle"/>
            </a:ln>
            <a:effectLst/>
          </p:spPr>
        </p:cxnSp>
        <p:cxnSp>
          <p:nvCxnSpPr>
            <p:cNvPr id="37" name="Straight Arrow Connector 297">
              <a:extLst>
                <a:ext uri="{FF2B5EF4-FFF2-40B4-BE49-F238E27FC236}">
                  <a16:creationId xmlns:a16="http://schemas.microsoft.com/office/drawing/2014/main" id="{A62E10D5-F160-DDAB-33BF-3AE7190C2CE8}"/>
                </a:ext>
              </a:extLst>
            </p:cNvPr>
            <p:cNvCxnSpPr>
              <a:cxnSpLocks/>
              <a:stCxn id="23" idx="3"/>
              <a:endCxn id="33" idx="1"/>
            </p:cNvCxnSpPr>
            <p:nvPr/>
          </p:nvCxnSpPr>
          <p:spPr>
            <a:xfrm>
              <a:off x="6577703" y="3792220"/>
              <a:ext cx="387827" cy="0"/>
            </a:xfrm>
            <a:prstGeom prst="straightConnector1">
              <a:avLst/>
            </a:prstGeom>
            <a:noFill/>
            <a:ln w="9525" cap="flat" cmpd="sng" algn="ctr">
              <a:solidFill>
                <a:srgbClr val="747480"/>
              </a:solidFill>
              <a:prstDash val="solid"/>
              <a:tailEnd type="triangle"/>
            </a:ln>
            <a:effectLst/>
          </p:spPr>
        </p:cxnSp>
        <p:cxnSp>
          <p:nvCxnSpPr>
            <p:cNvPr id="38" name="Straight Arrow Connector 300">
              <a:extLst>
                <a:ext uri="{FF2B5EF4-FFF2-40B4-BE49-F238E27FC236}">
                  <a16:creationId xmlns:a16="http://schemas.microsoft.com/office/drawing/2014/main" id="{534B1E52-4A45-6EEE-BC41-DEC528792B2B}"/>
                </a:ext>
              </a:extLst>
            </p:cNvPr>
            <p:cNvCxnSpPr>
              <a:cxnSpLocks/>
              <a:stCxn id="33" idx="3"/>
              <a:endCxn id="34" idx="1"/>
            </p:cNvCxnSpPr>
            <p:nvPr/>
          </p:nvCxnSpPr>
          <p:spPr>
            <a:xfrm flipV="1">
              <a:off x="8302836" y="3791189"/>
              <a:ext cx="453050" cy="1031"/>
            </a:xfrm>
            <a:prstGeom prst="straightConnector1">
              <a:avLst/>
            </a:prstGeom>
            <a:noFill/>
            <a:ln w="9525" cap="flat" cmpd="sng" algn="ctr">
              <a:solidFill>
                <a:srgbClr val="747480"/>
              </a:solidFill>
              <a:prstDash val="solid"/>
              <a:tailEnd type="triangle"/>
            </a:ln>
            <a:effectLst/>
          </p:spPr>
        </p:cxnSp>
        <p:cxnSp>
          <p:nvCxnSpPr>
            <p:cNvPr id="39" name="Straight Arrow Connector 303">
              <a:extLst>
                <a:ext uri="{FF2B5EF4-FFF2-40B4-BE49-F238E27FC236}">
                  <a16:creationId xmlns:a16="http://schemas.microsoft.com/office/drawing/2014/main" id="{B59C76AD-03D6-96C6-14BC-139612C746B5}"/>
                </a:ext>
              </a:extLst>
            </p:cNvPr>
            <p:cNvCxnSpPr>
              <a:cxnSpLocks/>
              <a:stCxn id="34" idx="3"/>
              <a:endCxn id="18" idx="1"/>
            </p:cNvCxnSpPr>
            <p:nvPr/>
          </p:nvCxnSpPr>
          <p:spPr>
            <a:xfrm>
              <a:off x="10093192" y="3791189"/>
              <a:ext cx="654049" cy="0"/>
            </a:xfrm>
            <a:prstGeom prst="straightConnector1">
              <a:avLst/>
            </a:prstGeom>
            <a:noFill/>
            <a:ln w="9525" cap="flat" cmpd="sng" algn="ctr">
              <a:solidFill>
                <a:srgbClr val="747480"/>
              </a:solidFill>
              <a:prstDash val="solid"/>
              <a:tailEnd type="triangle"/>
            </a:ln>
            <a:effectLst/>
          </p:spPr>
        </p:cxnSp>
        <p:cxnSp>
          <p:nvCxnSpPr>
            <p:cNvPr id="40" name="Connector: Elbow 306">
              <a:extLst>
                <a:ext uri="{FF2B5EF4-FFF2-40B4-BE49-F238E27FC236}">
                  <a16:creationId xmlns:a16="http://schemas.microsoft.com/office/drawing/2014/main" id="{66C9FA86-ABBC-8EEE-A0BE-0CBE6FA08CCC}"/>
                </a:ext>
              </a:extLst>
            </p:cNvPr>
            <p:cNvCxnSpPr>
              <a:cxnSpLocks/>
              <a:stCxn id="16" idx="3"/>
              <a:endCxn id="26" idx="1"/>
            </p:cNvCxnSpPr>
            <p:nvPr/>
          </p:nvCxnSpPr>
          <p:spPr>
            <a:xfrm>
              <a:off x="2568960" y="3792220"/>
              <a:ext cx="662727" cy="1757401"/>
            </a:xfrm>
            <a:prstGeom prst="bentConnector3">
              <a:avLst>
                <a:gd name="adj1" fmla="val 50000"/>
              </a:avLst>
            </a:prstGeom>
            <a:noFill/>
            <a:ln w="9525" cap="flat" cmpd="sng" algn="ctr">
              <a:solidFill>
                <a:srgbClr val="747480"/>
              </a:solidFill>
              <a:prstDash val="solid"/>
              <a:tailEnd type="triangle"/>
            </a:ln>
            <a:effectLst/>
          </p:spPr>
        </p:cxnSp>
        <p:cxnSp>
          <p:nvCxnSpPr>
            <p:cNvPr id="41" name="Straight Arrow Connector 309">
              <a:extLst>
                <a:ext uri="{FF2B5EF4-FFF2-40B4-BE49-F238E27FC236}">
                  <a16:creationId xmlns:a16="http://schemas.microsoft.com/office/drawing/2014/main" id="{F84D5AA0-62A0-F8FD-8244-9A2983A26784}"/>
                </a:ext>
              </a:extLst>
            </p:cNvPr>
            <p:cNvCxnSpPr>
              <a:cxnSpLocks/>
              <a:stCxn id="26" idx="3"/>
              <a:endCxn id="31" idx="1"/>
            </p:cNvCxnSpPr>
            <p:nvPr/>
          </p:nvCxnSpPr>
          <p:spPr>
            <a:xfrm>
              <a:off x="4568993" y="5549621"/>
              <a:ext cx="671403" cy="0"/>
            </a:xfrm>
            <a:prstGeom prst="straightConnector1">
              <a:avLst/>
            </a:prstGeom>
            <a:noFill/>
            <a:ln w="9525" cap="flat" cmpd="sng" algn="ctr">
              <a:solidFill>
                <a:srgbClr val="747480"/>
              </a:solidFill>
              <a:prstDash val="solid"/>
              <a:tailEnd type="triangle"/>
            </a:ln>
            <a:effectLst/>
          </p:spPr>
        </p:cxnSp>
        <p:cxnSp>
          <p:nvCxnSpPr>
            <p:cNvPr id="42" name="Straight Arrow Connector 312">
              <a:extLst>
                <a:ext uri="{FF2B5EF4-FFF2-40B4-BE49-F238E27FC236}">
                  <a16:creationId xmlns:a16="http://schemas.microsoft.com/office/drawing/2014/main" id="{BF8CCDD1-EAED-C091-AA63-BA41ACF09B22}"/>
                </a:ext>
              </a:extLst>
            </p:cNvPr>
            <p:cNvCxnSpPr>
              <a:cxnSpLocks/>
              <a:stCxn id="31" idx="3"/>
              <a:endCxn id="32" idx="1"/>
            </p:cNvCxnSpPr>
            <p:nvPr/>
          </p:nvCxnSpPr>
          <p:spPr>
            <a:xfrm>
              <a:off x="6577703" y="5549621"/>
              <a:ext cx="387827" cy="0"/>
            </a:xfrm>
            <a:prstGeom prst="straightConnector1">
              <a:avLst/>
            </a:prstGeom>
            <a:noFill/>
            <a:ln w="9525" cap="flat" cmpd="sng" algn="ctr">
              <a:solidFill>
                <a:srgbClr val="747480"/>
              </a:solidFill>
              <a:prstDash val="solid"/>
              <a:tailEnd type="triangle"/>
            </a:ln>
            <a:effectLst/>
          </p:spPr>
        </p:cxnSp>
        <p:cxnSp>
          <p:nvCxnSpPr>
            <p:cNvPr id="43" name="Straight Arrow Connector 315">
              <a:extLst>
                <a:ext uri="{FF2B5EF4-FFF2-40B4-BE49-F238E27FC236}">
                  <a16:creationId xmlns:a16="http://schemas.microsoft.com/office/drawing/2014/main" id="{25D7ED0F-034A-4C22-9A9A-106EEB82D355}"/>
                </a:ext>
              </a:extLst>
            </p:cNvPr>
            <p:cNvCxnSpPr>
              <a:cxnSpLocks/>
              <a:stCxn id="32" idx="3"/>
              <a:endCxn id="25" idx="1"/>
            </p:cNvCxnSpPr>
            <p:nvPr/>
          </p:nvCxnSpPr>
          <p:spPr>
            <a:xfrm>
              <a:off x="8302836" y="5549621"/>
              <a:ext cx="453050" cy="0"/>
            </a:xfrm>
            <a:prstGeom prst="straightConnector1">
              <a:avLst/>
            </a:prstGeom>
            <a:noFill/>
            <a:ln w="9525" cap="flat" cmpd="sng" algn="ctr">
              <a:solidFill>
                <a:srgbClr val="747480"/>
              </a:solidFill>
              <a:prstDash val="solid"/>
              <a:tailEnd type="triangle"/>
            </a:ln>
            <a:effectLst/>
          </p:spPr>
        </p:cxnSp>
        <p:cxnSp>
          <p:nvCxnSpPr>
            <p:cNvPr id="44" name="Straight Arrow Connector 318">
              <a:extLst>
                <a:ext uri="{FF2B5EF4-FFF2-40B4-BE49-F238E27FC236}">
                  <a16:creationId xmlns:a16="http://schemas.microsoft.com/office/drawing/2014/main" id="{C48E61FD-E839-3246-D0F2-8C4E169377E4}"/>
                </a:ext>
              </a:extLst>
            </p:cNvPr>
            <p:cNvCxnSpPr>
              <a:cxnSpLocks/>
              <a:stCxn id="25" idx="2"/>
              <a:endCxn id="27" idx="0"/>
            </p:cNvCxnSpPr>
            <p:nvPr/>
          </p:nvCxnSpPr>
          <p:spPr>
            <a:xfrm flipH="1">
              <a:off x="9419333" y="5808752"/>
              <a:ext cx="5206" cy="203516"/>
            </a:xfrm>
            <a:prstGeom prst="straightConnector1">
              <a:avLst/>
            </a:prstGeom>
            <a:noFill/>
            <a:ln w="9525" cap="flat" cmpd="sng" algn="ctr">
              <a:solidFill>
                <a:srgbClr val="747480"/>
              </a:solidFill>
              <a:prstDash val="solid"/>
              <a:tailEnd type="triangle"/>
            </a:ln>
            <a:effectLst/>
          </p:spPr>
        </p:cxnSp>
        <p:cxnSp>
          <p:nvCxnSpPr>
            <p:cNvPr id="45" name="Straight Arrow Connector 84">
              <a:extLst>
                <a:ext uri="{FF2B5EF4-FFF2-40B4-BE49-F238E27FC236}">
                  <a16:creationId xmlns:a16="http://schemas.microsoft.com/office/drawing/2014/main" id="{6DFB2547-30F1-791F-6E60-8FB651B80F40}"/>
                </a:ext>
              </a:extLst>
            </p:cNvPr>
            <p:cNvCxnSpPr>
              <a:cxnSpLocks/>
              <a:stCxn id="27" idx="2"/>
              <a:endCxn id="28" idx="0"/>
            </p:cNvCxnSpPr>
            <p:nvPr/>
          </p:nvCxnSpPr>
          <p:spPr>
            <a:xfrm flipH="1">
              <a:off x="9415862" y="6530534"/>
              <a:ext cx="3471" cy="203516"/>
            </a:xfrm>
            <a:prstGeom prst="straightConnector1">
              <a:avLst/>
            </a:prstGeom>
            <a:noFill/>
            <a:ln w="9525" cap="flat" cmpd="sng" algn="ctr">
              <a:solidFill>
                <a:srgbClr val="747480"/>
              </a:solidFill>
              <a:prstDash val="solid"/>
              <a:tailEnd type="triangle"/>
            </a:ln>
            <a:effectLst/>
          </p:spPr>
        </p:cxnSp>
        <p:cxnSp>
          <p:nvCxnSpPr>
            <p:cNvPr id="46" name="Straight Arrow Connector 94">
              <a:extLst>
                <a:ext uri="{FF2B5EF4-FFF2-40B4-BE49-F238E27FC236}">
                  <a16:creationId xmlns:a16="http://schemas.microsoft.com/office/drawing/2014/main" id="{7F4B17ED-2A6C-CD3D-FC26-A19C377848C9}"/>
                </a:ext>
              </a:extLst>
            </p:cNvPr>
            <p:cNvCxnSpPr>
              <a:cxnSpLocks/>
              <a:stCxn id="28" idx="2"/>
              <a:endCxn id="30" idx="0"/>
            </p:cNvCxnSpPr>
            <p:nvPr/>
          </p:nvCxnSpPr>
          <p:spPr>
            <a:xfrm>
              <a:off x="9415862" y="7252315"/>
              <a:ext cx="0" cy="203515"/>
            </a:xfrm>
            <a:prstGeom prst="straightConnector1">
              <a:avLst/>
            </a:prstGeom>
            <a:noFill/>
            <a:ln w="9525" cap="flat" cmpd="sng" algn="ctr">
              <a:solidFill>
                <a:srgbClr val="747480"/>
              </a:solidFill>
              <a:prstDash val="solid"/>
              <a:tailEnd type="triangle"/>
            </a:ln>
            <a:effectLst/>
          </p:spPr>
        </p:cxnSp>
        <p:cxnSp>
          <p:nvCxnSpPr>
            <p:cNvPr id="47" name="Connector: Elbow 102">
              <a:extLst>
                <a:ext uri="{FF2B5EF4-FFF2-40B4-BE49-F238E27FC236}">
                  <a16:creationId xmlns:a16="http://schemas.microsoft.com/office/drawing/2014/main" id="{9BCC4A42-E88E-4CCF-D685-5BD849396204}"/>
                </a:ext>
              </a:extLst>
            </p:cNvPr>
            <p:cNvCxnSpPr>
              <a:cxnSpLocks/>
              <a:stCxn id="30" idx="3"/>
              <a:endCxn id="18" idx="1"/>
            </p:cNvCxnSpPr>
            <p:nvPr/>
          </p:nvCxnSpPr>
          <p:spPr>
            <a:xfrm flipV="1">
              <a:off x="10084515" y="3791189"/>
              <a:ext cx="662725" cy="3923774"/>
            </a:xfrm>
            <a:prstGeom prst="bentConnector3">
              <a:avLst/>
            </a:prstGeom>
            <a:noFill/>
            <a:ln w="9525" cap="flat" cmpd="sng" algn="ctr">
              <a:solidFill>
                <a:srgbClr val="747480"/>
              </a:solidFill>
              <a:prstDash val="solid"/>
              <a:tailEnd type="triangle"/>
            </a:ln>
            <a:effectLst/>
          </p:spPr>
        </p:cxnSp>
        <p:cxnSp>
          <p:nvCxnSpPr>
            <p:cNvPr id="48" name="Connector: Elbow 115">
              <a:extLst>
                <a:ext uri="{FF2B5EF4-FFF2-40B4-BE49-F238E27FC236}">
                  <a16:creationId xmlns:a16="http://schemas.microsoft.com/office/drawing/2014/main" id="{381B44A9-30D3-3199-48AC-FC356281D0AB}"/>
                </a:ext>
              </a:extLst>
            </p:cNvPr>
            <p:cNvCxnSpPr>
              <a:cxnSpLocks/>
              <a:stCxn id="30" idx="3"/>
              <a:endCxn id="29" idx="1"/>
            </p:cNvCxnSpPr>
            <p:nvPr/>
          </p:nvCxnSpPr>
          <p:spPr>
            <a:xfrm flipV="1">
              <a:off x="10084515" y="4656139"/>
              <a:ext cx="662725" cy="3058824"/>
            </a:xfrm>
            <a:prstGeom prst="bentConnector3">
              <a:avLst>
                <a:gd name="adj1" fmla="val 50000"/>
              </a:avLst>
            </a:prstGeom>
            <a:noFill/>
            <a:ln w="9525" cap="flat" cmpd="sng" algn="ctr">
              <a:solidFill>
                <a:srgbClr val="747480"/>
              </a:solidFill>
              <a:prstDash val="solid"/>
              <a:tailEnd type="triangle"/>
            </a:ln>
            <a:effectLst/>
          </p:spPr>
        </p:cxnSp>
        <p:cxnSp>
          <p:nvCxnSpPr>
            <p:cNvPr id="49" name="Connector: Elbow 118">
              <a:extLst>
                <a:ext uri="{FF2B5EF4-FFF2-40B4-BE49-F238E27FC236}">
                  <a16:creationId xmlns:a16="http://schemas.microsoft.com/office/drawing/2014/main" id="{63EFBD16-FCBA-F3B7-871D-C21FD700D411}"/>
                </a:ext>
              </a:extLst>
            </p:cNvPr>
            <p:cNvCxnSpPr>
              <a:cxnSpLocks/>
              <a:stCxn id="34" idx="3"/>
              <a:endCxn id="29" idx="1"/>
            </p:cNvCxnSpPr>
            <p:nvPr/>
          </p:nvCxnSpPr>
          <p:spPr>
            <a:xfrm>
              <a:off x="10093192" y="3791189"/>
              <a:ext cx="654049" cy="864950"/>
            </a:xfrm>
            <a:prstGeom prst="bentConnector3">
              <a:avLst>
                <a:gd name="adj1" fmla="val 50000"/>
              </a:avLst>
            </a:prstGeom>
            <a:noFill/>
            <a:ln w="9525" cap="flat" cmpd="sng" algn="ctr">
              <a:solidFill>
                <a:srgbClr val="747480"/>
              </a:solidFill>
              <a:prstDash val="solid"/>
              <a:tailEnd type="triangle"/>
            </a:ln>
            <a:effectLst/>
          </p:spPr>
        </p:cxnSp>
        <p:sp>
          <p:nvSpPr>
            <p:cNvPr id="50" name="Rectangle 102">
              <a:extLst>
                <a:ext uri="{FF2B5EF4-FFF2-40B4-BE49-F238E27FC236}">
                  <a16:creationId xmlns:a16="http://schemas.microsoft.com/office/drawing/2014/main" id="{3EC24FEB-9896-2D9E-A54C-6F39D35E6115}"/>
                </a:ext>
              </a:extLst>
            </p:cNvPr>
            <p:cNvSpPr/>
            <p:nvPr/>
          </p:nvSpPr>
          <p:spPr>
            <a:xfrm>
              <a:off x="6965530" y="6158173"/>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p>
          </p:txBody>
        </p:sp>
        <p:cxnSp>
          <p:nvCxnSpPr>
            <p:cNvPr id="51" name="Connector: Elbow 128">
              <a:extLst>
                <a:ext uri="{FF2B5EF4-FFF2-40B4-BE49-F238E27FC236}">
                  <a16:creationId xmlns:a16="http://schemas.microsoft.com/office/drawing/2014/main" id="{86D92ED3-BE59-5848-17E1-CB0BF102A61F}"/>
                </a:ext>
              </a:extLst>
            </p:cNvPr>
            <p:cNvCxnSpPr>
              <a:cxnSpLocks/>
              <a:stCxn id="31" idx="3"/>
              <a:endCxn id="50" idx="1"/>
            </p:cNvCxnSpPr>
            <p:nvPr/>
          </p:nvCxnSpPr>
          <p:spPr>
            <a:xfrm>
              <a:off x="6577703" y="5549620"/>
              <a:ext cx="387827" cy="867686"/>
            </a:xfrm>
            <a:prstGeom prst="bentConnector3">
              <a:avLst/>
            </a:prstGeom>
            <a:noFill/>
            <a:ln w="9525" cap="flat" cmpd="sng" algn="ctr">
              <a:solidFill>
                <a:srgbClr val="747480"/>
              </a:solidFill>
              <a:prstDash val="solid"/>
              <a:tailEnd type="triangle"/>
            </a:ln>
            <a:effectLst/>
          </p:spPr>
        </p:cxnSp>
        <p:cxnSp>
          <p:nvCxnSpPr>
            <p:cNvPr id="52" name="Connector: Elbow 131">
              <a:extLst>
                <a:ext uri="{FF2B5EF4-FFF2-40B4-BE49-F238E27FC236}">
                  <a16:creationId xmlns:a16="http://schemas.microsoft.com/office/drawing/2014/main" id="{63D50C37-6CF6-21AE-509A-D5C30D7ABFAC}"/>
                </a:ext>
              </a:extLst>
            </p:cNvPr>
            <p:cNvCxnSpPr>
              <a:cxnSpLocks/>
              <a:stCxn id="50" idx="3"/>
              <a:endCxn id="25" idx="1"/>
            </p:cNvCxnSpPr>
            <p:nvPr/>
          </p:nvCxnSpPr>
          <p:spPr>
            <a:xfrm flipV="1">
              <a:off x="8302836" y="5549620"/>
              <a:ext cx="453050" cy="867686"/>
            </a:xfrm>
            <a:prstGeom prst="bentConnector3">
              <a:avLst>
                <a:gd name="adj1" fmla="val 50000"/>
              </a:avLst>
            </a:prstGeom>
            <a:noFill/>
            <a:ln w="9525" cap="flat" cmpd="sng" algn="ctr">
              <a:solidFill>
                <a:srgbClr val="747480"/>
              </a:solidFill>
              <a:prstDash val="solid"/>
              <a:tailEnd type="triangle"/>
            </a:ln>
            <a:effectLst/>
          </p:spPr>
        </p:cxnSp>
        <p:sp>
          <p:nvSpPr>
            <p:cNvPr id="53" name="Rectangle 102">
              <a:extLst>
                <a:ext uri="{FF2B5EF4-FFF2-40B4-BE49-F238E27FC236}">
                  <a16:creationId xmlns:a16="http://schemas.microsoft.com/office/drawing/2014/main" id="{A974BB0C-F5B5-DDE8-3B13-19901EAA3A3F}"/>
                </a:ext>
              </a:extLst>
            </p:cNvPr>
            <p:cNvSpPr/>
            <p:nvPr/>
          </p:nvSpPr>
          <p:spPr>
            <a:xfrm>
              <a:off x="6965530" y="4402315"/>
              <a:ext cx="1337306"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p>
          </p:txBody>
        </p:sp>
        <p:cxnSp>
          <p:nvCxnSpPr>
            <p:cNvPr id="54" name="Connector: Elbow 141">
              <a:extLst>
                <a:ext uri="{FF2B5EF4-FFF2-40B4-BE49-F238E27FC236}">
                  <a16:creationId xmlns:a16="http://schemas.microsoft.com/office/drawing/2014/main" id="{2210A902-C720-7099-6611-C24619B2F187}"/>
                </a:ext>
              </a:extLst>
            </p:cNvPr>
            <p:cNvCxnSpPr>
              <a:cxnSpLocks/>
              <a:stCxn id="23" idx="3"/>
              <a:endCxn id="53" idx="1"/>
            </p:cNvCxnSpPr>
            <p:nvPr/>
          </p:nvCxnSpPr>
          <p:spPr>
            <a:xfrm>
              <a:off x="6577703" y="3792220"/>
              <a:ext cx="387827" cy="869228"/>
            </a:xfrm>
            <a:prstGeom prst="bentConnector3">
              <a:avLst>
                <a:gd name="adj1" fmla="val 50000"/>
              </a:avLst>
            </a:prstGeom>
            <a:noFill/>
            <a:ln w="9525" cap="flat" cmpd="sng" algn="ctr">
              <a:solidFill>
                <a:srgbClr val="747480"/>
              </a:solidFill>
              <a:prstDash val="solid"/>
              <a:tailEnd type="triangle"/>
            </a:ln>
            <a:effectLst/>
          </p:spPr>
        </p:cxnSp>
        <p:cxnSp>
          <p:nvCxnSpPr>
            <p:cNvPr id="55" name="Connector: Elbow 145">
              <a:extLst>
                <a:ext uri="{FF2B5EF4-FFF2-40B4-BE49-F238E27FC236}">
                  <a16:creationId xmlns:a16="http://schemas.microsoft.com/office/drawing/2014/main" id="{AB0294F3-191E-E549-64A2-2EB1CC4D147A}"/>
                </a:ext>
              </a:extLst>
            </p:cNvPr>
            <p:cNvCxnSpPr>
              <a:cxnSpLocks/>
              <a:stCxn id="53" idx="3"/>
              <a:endCxn id="34" idx="1"/>
            </p:cNvCxnSpPr>
            <p:nvPr/>
          </p:nvCxnSpPr>
          <p:spPr>
            <a:xfrm flipV="1">
              <a:off x="8302836" y="3791189"/>
              <a:ext cx="453050" cy="870260"/>
            </a:xfrm>
            <a:prstGeom prst="bentConnector3">
              <a:avLst>
                <a:gd name="adj1" fmla="val 50000"/>
              </a:avLst>
            </a:prstGeom>
            <a:noFill/>
            <a:ln w="9525" cap="flat" cmpd="sng" algn="ctr">
              <a:solidFill>
                <a:srgbClr val="747480"/>
              </a:solidFill>
              <a:prstDash val="solid"/>
              <a:tailEnd type="triangle"/>
            </a:ln>
            <a:effectLst/>
          </p:spPr>
        </p:cxn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まず最初に、目指すゴール（インパクト）として、「住み慣れた地域に安心して住み続けられる」、「地域住民の</a:t>
            </a:r>
            <a:r>
              <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QOL</a:t>
            </a: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向上」を設定。</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その次に、本事業で取り組む「交通空白地へのオンデマンドバスの導入」から目指すゴールに至るまでのプロセス（アウトカム）を可視化。</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781375" y="5599772"/>
            <a:ext cx="1404588" cy="936104"/>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894067" y="5718787"/>
            <a:ext cx="1257303"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9" name="Speech Bubble: Oval 20">
            <a:extLst>
              <a:ext uri="{FF2B5EF4-FFF2-40B4-BE49-F238E27FC236}">
                <a16:creationId xmlns:a16="http://schemas.microsoft.com/office/drawing/2014/main" id="{B4E9CA41-E67B-319A-13FA-BA9C59E01C7B}"/>
              </a:ext>
            </a:extLst>
          </p:cNvPr>
          <p:cNvSpPr/>
          <p:nvPr/>
        </p:nvSpPr>
        <p:spPr>
          <a:xfrm>
            <a:off x="7635934" y="4243277"/>
            <a:ext cx="1291492" cy="799740"/>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0" name="Rectangle 100">
            <a:extLst>
              <a:ext uri="{FF2B5EF4-FFF2-40B4-BE49-F238E27FC236}">
                <a16:creationId xmlns:a16="http://schemas.microsoft.com/office/drawing/2014/main" id="{6EDB663A-17BD-EB7E-66BF-FE244B90F8DB}"/>
              </a:ext>
            </a:extLst>
          </p:cNvPr>
          <p:cNvSpPr/>
          <p:nvPr/>
        </p:nvSpPr>
        <p:spPr>
          <a:xfrm>
            <a:off x="7743555" y="4296076"/>
            <a:ext cx="1147470" cy="69954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3319492" y="5766951"/>
            <a:ext cx="1378639" cy="903098"/>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3445938" y="5855637"/>
            <a:ext cx="1165567" cy="725726"/>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774060" y="5766952"/>
            <a:ext cx="1315218" cy="903098"/>
          </a:xfrm>
          <a:prstGeom prst="wedgeEllipseCallout">
            <a:avLst>
              <a:gd name="adj1" fmla="val 34239"/>
              <a:gd name="adj2" fmla="val -70346"/>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831383" y="5895790"/>
            <a:ext cx="1468807" cy="71522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解決したいか？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spTree>
    <p:extLst>
      <p:ext uri="{BB962C8B-B14F-4D97-AF65-F5344CB8AC3E}">
        <p14:creationId xmlns:p14="http://schemas.microsoft.com/office/powerpoint/2010/main" val="366017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記載例①</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88</a:t>
            </a:r>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4" name="Straight Connector 38">
            <a:extLst>
              <a:ext uri="{FF2B5EF4-FFF2-40B4-BE49-F238E27FC236}">
                <a16:creationId xmlns:a16="http://schemas.microsoft.com/office/drawing/2014/main" id="{4905CF09-EC02-9208-31ED-4AC6DF2CA318}"/>
              </a:ext>
            </a:extLst>
          </p:cNvPr>
          <p:cNvCxnSpPr>
            <a:cxnSpLocks/>
          </p:cNvCxnSpPr>
          <p:nvPr/>
        </p:nvCxnSpPr>
        <p:spPr>
          <a:xfrm>
            <a:off x="32866" y="3501008"/>
            <a:ext cx="8879129" cy="0"/>
          </a:xfrm>
          <a:prstGeom prst="line">
            <a:avLst/>
          </a:prstGeom>
          <a:noFill/>
          <a:ln w="6350" cap="flat" cmpd="sng" algn="ctr">
            <a:solidFill>
              <a:srgbClr val="747480"/>
            </a:solidFill>
            <a:prstDash val="dash"/>
            <a:tailEnd type="none"/>
          </a:ln>
          <a:effectLst/>
        </p:spPr>
      </p:cxn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cxnSp>
        <p:nvCxnSpPr>
          <p:cNvPr id="3266" name="Straight Connector 63">
            <a:extLst>
              <a:ext uri="{FF2B5EF4-FFF2-40B4-BE49-F238E27FC236}">
                <a16:creationId xmlns:a16="http://schemas.microsoft.com/office/drawing/2014/main" id="{5E241BFA-DF2D-1FE4-AE0F-71850E43C0DE}"/>
              </a:ext>
            </a:extLst>
          </p:cNvPr>
          <p:cNvCxnSpPr>
            <a:cxnSpLocks/>
          </p:cNvCxnSpPr>
          <p:nvPr/>
        </p:nvCxnSpPr>
        <p:spPr>
          <a:xfrm>
            <a:off x="32866" y="5797968"/>
            <a:ext cx="8879129" cy="0"/>
          </a:xfrm>
          <a:prstGeom prst="line">
            <a:avLst/>
          </a:prstGeom>
          <a:noFill/>
          <a:ln w="6350" cap="flat" cmpd="sng" algn="ctr">
            <a:solidFill>
              <a:srgbClr val="747480"/>
            </a:solidFill>
            <a:prstDash val="dash"/>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70" name="Rectangle 102">
            <a:extLst>
              <a:ext uri="{FF2B5EF4-FFF2-40B4-BE49-F238E27FC236}">
                <a16:creationId xmlns:a16="http://schemas.microsoft.com/office/drawing/2014/main" id="{DC5D840C-A37E-31AA-DF58-0426F9779C94}"/>
              </a:ext>
            </a:extLst>
          </p:cNvPr>
          <p:cNvSpPr/>
          <p:nvPr/>
        </p:nvSpPr>
        <p:spPr>
          <a:xfrm>
            <a:off x="206859" y="1841880"/>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マイカーを持たない住民がオンデマンドバスを利用</a:t>
            </a:r>
          </a:p>
        </p:txBody>
      </p:sp>
      <p:sp>
        <p:nvSpPr>
          <p:cNvPr id="3271" name="Rectangle 102">
            <a:extLst>
              <a:ext uri="{FF2B5EF4-FFF2-40B4-BE49-F238E27FC236}">
                <a16:creationId xmlns:a16="http://schemas.microsoft.com/office/drawing/2014/main" id="{2333FB0A-F304-BEFA-8E14-A3F21A6C54F1}"/>
              </a:ext>
            </a:extLst>
          </p:cNvPr>
          <p:cNvSpPr/>
          <p:nvPr/>
        </p:nvSpPr>
        <p:spPr>
          <a:xfrm>
            <a:off x="206859" y="2662415"/>
            <a:ext cx="1624131" cy="766585"/>
          </a:xfrm>
          <a:prstGeom prst="rect">
            <a:avLst/>
          </a:prstGeom>
          <a:solidFill>
            <a:srgbClr val="FFFACC"/>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マイカーを持つ住民も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オンデマンドバスを利用</a:t>
            </a:r>
          </a:p>
        </p:txBody>
      </p:sp>
      <p:sp>
        <p:nvSpPr>
          <p:cNvPr id="3272" name="Rectangle 102">
            <a:extLst>
              <a:ext uri="{FF2B5EF4-FFF2-40B4-BE49-F238E27FC236}">
                <a16:creationId xmlns:a16="http://schemas.microsoft.com/office/drawing/2014/main" id="{B3A92658-398B-DE2D-EDDF-93723C906D96}"/>
              </a:ext>
            </a:extLst>
          </p:cNvPr>
          <p:cNvSpPr/>
          <p:nvPr/>
        </p:nvSpPr>
        <p:spPr>
          <a:xfrm>
            <a:off x="206859" y="5876314"/>
            <a:ext cx="1624131" cy="865055"/>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安心して免許返納できる</a:t>
            </a:r>
          </a:p>
        </p:txBody>
      </p:sp>
      <p:sp>
        <p:nvSpPr>
          <p:cNvPr id="3273" name="Rectangle 102">
            <a:extLst>
              <a:ext uri="{FF2B5EF4-FFF2-40B4-BE49-F238E27FC236}">
                <a16:creationId xmlns:a16="http://schemas.microsoft.com/office/drawing/2014/main" id="{5AEDFD79-F09D-A782-5D99-587D44F03162}"/>
              </a:ext>
            </a:extLst>
          </p:cNvPr>
          <p:cNvSpPr/>
          <p:nvPr/>
        </p:nvSpPr>
        <p:spPr>
          <a:xfrm>
            <a:off x="206859" y="4695451"/>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274" name="Rectangle 102">
            <a:extLst>
              <a:ext uri="{FF2B5EF4-FFF2-40B4-BE49-F238E27FC236}">
                <a16:creationId xmlns:a16="http://schemas.microsoft.com/office/drawing/2014/main" id="{3D21DB11-3C4E-8B8C-1448-A0D7911F5634}"/>
              </a:ext>
            </a:extLst>
          </p:cNvPr>
          <p:cNvSpPr/>
          <p:nvPr/>
        </p:nvSpPr>
        <p:spPr>
          <a:xfrm>
            <a:off x="206859" y="5244489"/>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外出できる場所が増える</a:t>
            </a:r>
          </a:p>
        </p:txBody>
      </p:sp>
      <p:sp>
        <p:nvSpPr>
          <p:cNvPr id="3275" name="Rectangle 102">
            <a:extLst>
              <a:ext uri="{FF2B5EF4-FFF2-40B4-BE49-F238E27FC236}">
                <a16:creationId xmlns:a16="http://schemas.microsoft.com/office/drawing/2014/main" id="{C1FA965D-B209-F36D-9883-B37F72B3AF1D}"/>
              </a:ext>
            </a:extLst>
          </p:cNvPr>
          <p:cNvSpPr/>
          <p:nvPr/>
        </p:nvSpPr>
        <p:spPr>
          <a:xfrm>
            <a:off x="206859" y="4141784"/>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外出する回数が増える</a:t>
            </a:r>
          </a:p>
        </p:txBody>
      </p:sp>
      <p:sp>
        <p:nvSpPr>
          <p:cNvPr id="3276" name="Rectangle 102">
            <a:extLst>
              <a:ext uri="{FF2B5EF4-FFF2-40B4-BE49-F238E27FC236}">
                <a16:creationId xmlns:a16="http://schemas.microsoft.com/office/drawing/2014/main" id="{C3ACA6F2-A3DB-9B17-06B2-041F9556400A}"/>
              </a:ext>
            </a:extLst>
          </p:cNvPr>
          <p:cNvSpPr/>
          <p:nvPr/>
        </p:nvSpPr>
        <p:spPr>
          <a:xfrm>
            <a:off x="206859" y="3588117"/>
            <a:ext cx="1624131" cy="477030"/>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マイカーがなくても</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外出する回数が増える</a:t>
            </a:r>
          </a:p>
        </p:txBody>
      </p:sp>
      <p:sp>
        <p:nvSpPr>
          <p:cNvPr id="3277" name="Rectangle 102">
            <a:extLst>
              <a:ext uri="{FF2B5EF4-FFF2-40B4-BE49-F238E27FC236}">
                <a16:creationId xmlns:a16="http://schemas.microsoft.com/office/drawing/2014/main" id="{B56F3C43-F8E8-3B0E-B34C-6BBC4BE897A0}"/>
              </a:ext>
            </a:extLst>
          </p:cNvPr>
          <p:cNvSpPr/>
          <p:nvPr/>
        </p:nvSpPr>
        <p:spPr>
          <a:xfrm>
            <a:off x="2310964" y="1841755"/>
            <a:ext cx="1894669"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期間中のオンデマンドバスの利用回数（マイカー保有</a:t>
            </a:r>
            <a:r>
              <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非保有）</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期間中のアプリ登録者数</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78" name="Rectangle 102">
            <a:extLst>
              <a:ext uri="{FF2B5EF4-FFF2-40B4-BE49-F238E27FC236}">
                <a16:creationId xmlns:a16="http://schemas.microsoft.com/office/drawing/2014/main" id="{D98215A3-E0BD-3930-3560-BB336D10B74F}"/>
              </a:ext>
            </a:extLst>
          </p:cNvPr>
          <p:cNvSpPr/>
          <p:nvPr/>
        </p:nvSpPr>
        <p:spPr>
          <a:xfrm>
            <a:off x="4655979" y="1841880"/>
            <a:ext cx="1624131" cy="1594248"/>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データベース整理</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利用回数の分析</a:t>
            </a:r>
          </a:p>
        </p:txBody>
      </p:sp>
      <p:sp>
        <p:nvSpPr>
          <p:cNvPr id="3279" name="Rectangle 102">
            <a:extLst>
              <a:ext uri="{FF2B5EF4-FFF2-40B4-BE49-F238E27FC236}">
                <a16:creationId xmlns:a16="http://schemas.microsoft.com/office/drawing/2014/main" id="{B0484AF3-3CAC-7B82-01DF-947C802C87AF}"/>
              </a:ext>
            </a:extLst>
          </p:cNvPr>
          <p:cNvSpPr/>
          <p:nvPr/>
        </p:nvSpPr>
        <p:spPr>
          <a:xfrm>
            <a:off x="2310964" y="3584268"/>
            <a:ext cx="1894669" cy="2137252"/>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期間中のマイカー以外での外出場所の増加数</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マイカー以外での外出回数の増加数</a:t>
            </a:r>
          </a:p>
        </p:txBody>
      </p:sp>
      <p:sp>
        <p:nvSpPr>
          <p:cNvPr id="3280" name="Rectangle 102">
            <a:extLst>
              <a:ext uri="{FF2B5EF4-FFF2-40B4-BE49-F238E27FC236}">
                <a16:creationId xmlns:a16="http://schemas.microsoft.com/office/drawing/2014/main" id="{13EDAE10-9E72-DE45-2A8B-F31338C08C66}"/>
              </a:ext>
            </a:extLst>
          </p:cNvPr>
          <p:cNvSpPr/>
          <p:nvPr/>
        </p:nvSpPr>
        <p:spPr>
          <a:xfrm>
            <a:off x="2310964" y="5876315"/>
            <a:ext cx="1894669"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地域での免許返納者数</a:t>
            </a:r>
          </a:p>
        </p:txBody>
      </p:sp>
      <p:sp>
        <p:nvSpPr>
          <p:cNvPr id="3281" name="Rectangle 102">
            <a:extLst>
              <a:ext uri="{FF2B5EF4-FFF2-40B4-BE49-F238E27FC236}">
                <a16:creationId xmlns:a16="http://schemas.microsoft.com/office/drawing/2014/main" id="{8CA62281-DAE0-6E5C-A714-B0FA9D7768D0}"/>
              </a:ext>
            </a:extLst>
          </p:cNvPr>
          <p:cNvSpPr/>
          <p:nvPr/>
        </p:nvSpPr>
        <p:spPr>
          <a:xfrm>
            <a:off x="4655979" y="3600042"/>
            <a:ext cx="1624131" cy="2121477"/>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利用者アンケート調査</a:t>
            </a:r>
          </a:p>
        </p:txBody>
      </p:sp>
      <p:sp>
        <p:nvSpPr>
          <p:cNvPr id="3282" name="Rectangle 102">
            <a:extLst>
              <a:ext uri="{FF2B5EF4-FFF2-40B4-BE49-F238E27FC236}">
                <a16:creationId xmlns:a16="http://schemas.microsoft.com/office/drawing/2014/main" id="{E28F99B6-0A74-CAA1-EAC8-FEB3B09B9117}"/>
              </a:ext>
            </a:extLst>
          </p:cNvPr>
          <p:cNvSpPr/>
          <p:nvPr/>
        </p:nvSpPr>
        <p:spPr>
          <a:xfrm>
            <a:off x="4655979" y="5876315"/>
            <a:ext cx="1624131"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所轄警察署への照会</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240030" marR="0" lvl="0" indent="-240030" defTabSz="128016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利用者アンケート調査</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06859" y="1710725"/>
            <a:ext cx="1624131"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86" name="Isosceles Triangle 76">
            <a:extLst>
              <a:ext uri="{FF2B5EF4-FFF2-40B4-BE49-F238E27FC236}">
                <a16:creationId xmlns:a16="http://schemas.microsoft.com/office/drawing/2014/main" id="{08C092DF-2573-E223-5F06-749FD623EB29}"/>
              </a:ext>
            </a:extLst>
          </p:cNvPr>
          <p:cNvSpPr/>
          <p:nvPr/>
        </p:nvSpPr>
        <p:spPr>
          <a:xfrm rot="5400000">
            <a:off x="1887506" y="2563443"/>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7" name="Isosceles Triangle 85">
            <a:extLst>
              <a:ext uri="{FF2B5EF4-FFF2-40B4-BE49-F238E27FC236}">
                <a16:creationId xmlns:a16="http://schemas.microsoft.com/office/drawing/2014/main" id="{5C1835CE-2120-97C0-2E56-2F39A1A42B42}"/>
              </a:ext>
            </a:extLst>
          </p:cNvPr>
          <p:cNvSpPr/>
          <p:nvPr/>
        </p:nvSpPr>
        <p:spPr>
          <a:xfrm rot="5400000">
            <a:off x="1887506" y="4579667"/>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8" name="Isosceles Triangle 92">
            <a:extLst>
              <a:ext uri="{FF2B5EF4-FFF2-40B4-BE49-F238E27FC236}">
                <a16:creationId xmlns:a16="http://schemas.microsoft.com/office/drawing/2014/main" id="{195B8ABE-A709-321A-048F-65B35ABE87FF}"/>
              </a:ext>
            </a:extLst>
          </p:cNvPr>
          <p:cNvSpPr/>
          <p:nvPr/>
        </p:nvSpPr>
        <p:spPr>
          <a:xfrm rot="5400000">
            <a:off x="1887506" y="6222829"/>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89" name="Isosceles Triangle 99">
            <a:extLst>
              <a:ext uri="{FF2B5EF4-FFF2-40B4-BE49-F238E27FC236}">
                <a16:creationId xmlns:a16="http://schemas.microsoft.com/office/drawing/2014/main" id="{7DDDFDE5-633F-540E-F03A-ABB26C3FF953}"/>
              </a:ext>
            </a:extLst>
          </p:cNvPr>
          <p:cNvSpPr/>
          <p:nvPr/>
        </p:nvSpPr>
        <p:spPr>
          <a:xfrm rot="5400000">
            <a:off x="4223815" y="2563442"/>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0" name="Isosceles Triangle 102">
            <a:extLst>
              <a:ext uri="{FF2B5EF4-FFF2-40B4-BE49-F238E27FC236}">
                <a16:creationId xmlns:a16="http://schemas.microsoft.com/office/drawing/2014/main" id="{949980FA-D85B-CD2B-C2C2-67A653AAEA61}"/>
              </a:ext>
            </a:extLst>
          </p:cNvPr>
          <p:cNvSpPr/>
          <p:nvPr/>
        </p:nvSpPr>
        <p:spPr>
          <a:xfrm rot="5400000">
            <a:off x="4223815" y="4579666"/>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1" name="Isosceles Triangle 103">
            <a:extLst>
              <a:ext uri="{FF2B5EF4-FFF2-40B4-BE49-F238E27FC236}">
                <a16:creationId xmlns:a16="http://schemas.microsoft.com/office/drawing/2014/main" id="{D742FCAA-A1B7-7110-8225-129ECAB890BB}"/>
              </a:ext>
            </a:extLst>
          </p:cNvPr>
          <p:cNvSpPr/>
          <p:nvPr/>
        </p:nvSpPr>
        <p:spPr>
          <a:xfrm rot="5400000">
            <a:off x="4223815" y="622282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2" name="Rectangle 102">
            <a:extLst>
              <a:ext uri="{FF2B5EF4-FFF2-40B4-BE49-F238E27FC236}">
                <a16:creationId xmlns:a16="http://schemas.microsoft.com/office/drawing/2014/main" id="{A310AA57-E0E8-5964-FD34-71F07185E55C}"/>
              </a:ext>
            </a:extLst>
          </p:cNvPr>
          <p:cNvSpPr/>
          <p:nvPr/>
        </p:nvSpPr>
        <p:spPr>
          <a:xfrm>
            <a:off x="6721641" y="5876315"/>
            <a:ext cx="2242847" cy="865053"/>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実際の免許返納理由について、利用者アンケートにおいても確認</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3294" name="Isosceles Triangle 117">
            <a:extLst>
              <a:ext uri="{FF2B5EF4-FFF2-40B4-BE49-F238E27FC236}">
                <a16:creationId xmlns:a16="http://schemas.microsoft.com/office/drawing/2014/main" id="{FAD33566-6381-DA5B-8BE6-30863F24D422}"/>
              </a:ext>
            </a:extLst>
          </p:cNvPr>
          <p:cNvSpPr/>
          <p:nvPr/>
        </p:nvSpPr>
        <p:spPr>
          <a:xfrm rot="5400000">
            <a:off x="6306028" y="2563444"/>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5" name="Isosceles Triangle 118">
            <a:extLst>
              <a:ext uri="{FF2B5EF4-FFF2-40B4-BE49-F238E27FC236}">
                <a16:creationId xmlns:a16="http://schemas.microsoft.com/office/drawing/2014/main" id="{C54E30DD-45D1-0091-ED5C-345B75B89668}"/>
              </a:ext>
            </a:extLst>
          </p:cNvPr>
          <p:cNvSpPr/>
          <p:nvPr/>
        </p:nvSpPr>
        <p:spPr>
          <a:xfrm rot="5400000">
            <a:off x="6306028" y="4579668"/>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6" name="Isosceles Triangle 119">
            <a:extLst>
              <a:ext uri="{FF2B5EF4-FFF2-40B4-BE49-F238E27FC236}">
                <a16:creationId xmlns:a16="http://schemas.microsoft.com/office/drawing/2014/main" id="{70438E48-80E4-CE36-A338-E451E6E1BCEA}"/>
              </a:ext>
            </a:extLst>
          </p:cNvPr>
          <p:cNvSpPr/>
          <p:nvPr/>
        </p:nvSpPr>
        <p:spPr>
          <a:xfrm rot="5400000">
            <a:off x="6306028" y="6222829"/>
            <a:ext cx="411727" cy="152664"/>
          </a:xfrm>
          <a:prstGeom prst="triangle">
            <a:avLst/>
          </a:prstGeom>
          <a:solidFill>
            <a:srgbClr val="C4C4CD"/>
          </a:solidFill>
          <a:ln w="9525" cap="flat" cmpd="sng" algn="ctr">
            <a:noFill/>
            <a:prstDash val="solid"/>
          </a:ln>
          <a:effectLst/>
        </p:spPr>
        <p:txBody>
          <a:bodyPr rot="0" spcFirstLastPara="0" vertOverflow="overflow" horzOverflow="overflow" vert="horz" wrap="square" lIns="151200" tIns="100800" rIns="151200" bIns="1008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297" name="Rectangle 102">
            <a:extLst>
              <a:ext uri="{FF2B5EF4-FFF2-40B4-BE49-F238E27FC236}">
                <a16:creationId xmlns:a16="http://schemas.microsoft.com/office/drawing/2014/main" id="{B4E8A7C8-3DD1-7AE6-EA3B-28AD4E0703A7}"/>
              </a:ext>
            </a:extLst>
          </p:cNvPr>
          <p:cNvSpPr/>
          <p:nvPr/>
        </p:nvSpPr>
        <p:spPr>
          <a:xfrm>
            <a:off x="6721641" y="3600043"/>
            <a:ext cx="2242847" cy="2121475"/>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期間終了後にアンケート実施予定（目標サンプル数：○件）</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98" name="Rectangle 102">
            <a:extLst>
              <a:ext uri="{FF2B5EF4-FFF2-40B4-BE49-F238E27FC236}">
                <a16:creationId xmlns:a16="http://schemas.microsoft.com/office/drawing/2014/main" id="{26FC2B6B-23BE-F4E6-95D4-08F751974957}"/>
              </a:ext>
            </a:extLst>
          </p:cNvPr>
          <p:cNvSpPr/>
          <p:nvPr/>
        </p:nvSpPr>
        <p:spPr>
          <a:xfrm>
            <a:off x="6721641" y="1841106"/>
            <a:ext cx="2242847" cy="1594249"/>
          </a:xfrm>
          <a:prstGeom prst="rect">
            <a:avLst/>
          </a:prstGeom>
          <a:noFill/>
          <a:ln w="9525" cap="flat" cmpd="sng" algn="ctr">
            <a:solidFill>
              <a:schemeClr val="tx1"/>
            </a:solidFill>
            <a:prstDash val="solid"/>
          </a:ln>
          <a:effectLst/>
        </p:spPr>
        <p:txBody>
          <a:bodyPr lIns="50400" tIns="50400" rIns="50400" bIns="50400"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本事業において、データベース整理</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及び分析システム構築予定</a:t>
            </a:r>
            <a:endParaRPr kumimoji="0" lang="en-US" altLang="ja-JP"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56040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12020" y="2658226"/>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記載例②</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89</a:t>
            </a:r>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285756" indent="-285756">
              <a:buFont typeface="Wingdings" panose="05000000000000000000" pitchFamily="2" charset="2"/>
              <a:buChar char="l"/>
            </a:pPr>
            <a:r>
              <a:rPr lang="ja-JP" altLang="en-US" sz="1200" kern="0" dirty="0">
                <a:solidFill>
                  <a:schemeClr val="tx2"/>
                </a:solidFill>
                <a:latin typeface="Meiryo UI" panose="020B0604030504040204" pitchFamily="50" charset="-128"/>
                <a:ea typeface="Meiryo UI" panose="020B0604030504040204" pitchFamily="50" charset="-128"/>
                <a:cs typeface="Arial" charset="0"/>
              </a:rPr>
              <a:t>　まず最初に、目指すゴール（インパクト）として、「地域交通の持続可能性が向上する」を設定。</a:t>
            </a:r>
            <a:endParaRPr lang="en-US" altLang="ja-JP" sz="1200" kern="0" dirty="0">
              <a:solidFill>
                <a:schemeClr val="tx2"/>
              </a:solidFill>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a:t>
            </a:r>
            <a:r>
              <a:rPr lang="ja-JP" altLang="en-US" sz="1200" kern="0" dirty="0">
                <a:solidFill>
                  <a:schemeClr val="tx2"/>
                </a:solidFill>
                <a:latin typeface="Meiryo UI" panose="020B0604030504040204" pitchFamily="50" charset="-128"/>
                <a:ea typeface="Meiryo UI" panose="020B0604030504040204" pitchFamily="50" charset="-128"/>
                <a:cs typeface="Arial" charset="0"/>
              </a:rPr>
              <a:t>「地域交通に関するデータ連携基盤整備」</a:t>
            </a:r>
            <a:r>
              <a:rPr kumimoji="0" lang="ja-JP" altLang="en-US"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から目指すゴールに至るまでのプロセス（アウトカム）を可視化。</a:t>
            </a:r>
            <a:endParaRPr kumimoji="0" lang="en-US" altLang="ja-JP" sz="12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526364" y="5949279"/>
            <a:ext cx="1447829" cy="806009"/>
          </a:xfrm>
          <a:prstGeom prst="wedgeEllipseCallout">
            <a:avLst>
              <a:gd name="adj1" fmla="val 7703"/>
              <a:gd name="adj2" fmla="val -85108"/>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627767" y="5987729"/>
            <a:ext cx="1176856"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9" name="Speech Bubble: Oval 20">
            <a:extLst>
              <a:ext uri="{FF2B5EF4-FFF2-40B4-BE49-F238E27FC236}">
                <a16:creationId xmlns:a16="http://schemas.microsoft.com/office/drawing/2014/main" id="{B4E9CA41-E67B-319A-13FA-BA9C59E01C7B}"/>
              </a:ext>
            </a:extLst>
          </p:cNvPr>
          <p:cNvSpPr/>
          <p:nvPr/>
        </p:nvSpPr>
        <p:spPr>
          <a:xfrm>
            <a:off x="7654890" y="4681618"/>
            <a:ext cx="1364447" cy="1023258"/>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0" name="Rectangle 100">
            <a:extLst>
              <a:ext uri="{FF2B5EF4-FFF2-40B4-BE49-F238E27FC236}">
                <a16:creationId xmlns:a16="http://schemas.microsoft.com/office/drawing/2014/main" id="{6EDB663A-17BD-EB7E-66BF-FE244B90F8DB}"/>
              </a:ext>
            </a:extLst>
          </p:cNvPr>
          <p:cNvSpPr/>
          <p:nvPr/>
        </p:nvSpPr>
        <p:spPr>
          <a:xfrm>
            <a:off x="7743915" y="4616505"/>
            <a:ext cx="1143617" cy="113390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3216691" y="6105965"/>
            <a:ext cx="1362907" cy="760902"/>
          </a:xfrm>
          <a:prstGeom prst="wedgeEllipseCallout">
            <a:avLst>
              <a:gd name="adj1" fmla="val 21699"/>
              <a:gd name="adj2" fmla="val -60575"/>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3347969" y="6107770"/>
            <a:ext cx="1231629" cy="71629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828446" y="6117615"/>
            <a:ext cx="1362907" cy="726949"/>
          </a:xfrm>
          <a:prstGeom prst="wedgeEllipseCallout">
            <a:avLst>
              <a:gd name="adj1" fmla="val 34239"/>
              <a:gd name="adj2" fmla="val -70346"/>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919847" y="6205956"/>
            <a:ext cx="1362907" cy="47755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解決したいか？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sp>
        <p:nvSpPr>
          <p:cNvPr id="3611" name="Rectangle 102">
            <a:extLst>
              <a:ext uri="{FF2B5EF4-FFF2-40B4-BE49-F238E27FC236}">
                <a16:creationId xmlns:a16="http://schemas.microsoft.com/office/drawing/2014/main" id="{2048D3F4-E9BC-9245-086B-E5DADCEE6E89}"/>
              </a:ext>
            </a:extLst>
          </p:cNvPr>
          <p:cNvSpPr/>
          <p:nvPr/>
        </p:nvSpPr>
        <p:spPr>
          <a:xfrm>
            <a:off x="388362" y="283884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地域交通に関するデータ連携基盤整備</a:t>
            </a:r>
          </a:p>
        </p:txBody>
      </p:sp>
      <p:sp>
        <p:nvSpPr>
          <p:cNvPr id="3612" name="Rectangle 102">
            <a:extLst>
              <a:ext uri="{FF2B5EF4-FFF2-40B4-BE49-F238E27FC236}">
                <a16:creationId xmlns:a16="http://schemas.microsoft.com/office/drawing/2014/main" id="{F17564CD-2897-A27F-DAAA-8CD5F3CB7AC3}"/>
              </a:ext>
            </a:extLst>
          </p:cNvPr>
          <p:cNvSpPr/>
          <p:nvPr/>
        </p:nvSpPr>
        <p:spPr>
          <a:xfrm>
            <a:off x="6384807" y="3453739"/>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交通サービスの利用者が増える</a:t>
            </a:r>
          </a:p>
        </p:txBody>
      </p:sp>
      <p:sp>
        <p:nvSpPr>
          <p:cNvPr id="3617" name="Rectangle 102">
            <a:extLst>
              <a:ext uri="{FF2B5EF4-FFF2-40B4-BE49-F238E27FC236}">
                <a16:creationId xmlns:a16="http://schemas.microsoft.com/office/drawing/2014/main" id="{94A6BBEF-8A1D-B542-29E3-4F6492AD2569}"/>
              </a:ext>
            </a:extLst>
          </p:cNvPr>
          <p:cNvSpPr/>
          <p:nvPr/>
        </p:nvSpPr>
        <p:spPr>
          <a:xfrm>
            <a:off x="1603781" y="4153016"/>
            <a:ext cx="969958" cy="564780"/>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地域交通の運行データを一元化する</a:t>
            </a:r>
          </a:p>
        </p:txBody>
      </p:sp>
      <p:sp>
        <p:nvSpPr>
          <p:cNvPr id="3618" name="Rectangle 102">
            <a:extLst>
              <a:ext uri="{FF2B5EF4-FFF2-40B4-BE49-F238E27FC236}">
                <a16:creationId xmlns:a16="http://schemas.microsoft.com/office/drawing/2014/main" id="{9F7C08FB-3CEC-8710-3CF8-7D14DC7609A0}"/>
              </a:ext>
            </a:extLst>
          </p:cNvPr>
          <p:cNvSpPr/>
          <p:nvPr/>
        </p:nvSpPr>
        <p:spPr>
          <a:xfrm>
            <a:off x="1603781" y="2838843"/>
            <a:ext cx="969958" cy="564780"/>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地域交通の利用データを一元化する</a:t>
            </a:r>
          </a:p>
        </p:txBody>
      </p:sp>
      <p:sp>
        <p:nvSpPr>
          <p:cNvPr id="3619" name="Rectangle 102">
            <a:extLst>
              <a:ext uri="{FF2B5EF4-FFF2-40B4-BE49-F238E27FC236}">
                <a16:creationId xmlns:a16="http://schemas.microsoft.com/office/drawing/2014/main" id="{EFFBFFF7-FD04-B02E-12D4-CDE351BBBBFB}"/>
              </a:ext>
            </a:extLst>
          </p:cNvPr>
          <p:cNvSpPr/>
          <p:nvPr/>
        </p:nvSpPr>
        <p:spPr>
          <a:xfrm>
            <a:off x="7745894" y="2820886"/>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交通事業者の事業性が向上する</a:t>
            </a:r>
          </a:p>
        </p:txBody>
      </p:sp>
      <p:cxnSp>
        <p:nvCxnSpPr>
          <p:cNvPr id="3620" name="Straight Arrow Connector 294">
            <a:extLst>
              <a:ext uri="{FF2B5EF4-FFF2-40B4-BE49-F238E27FC236}">
                <a16:creationId xmlns:a16="http://schemas.microsoft.com/office/drawing/2014/main" id="{1915103D-F40B-97CE-E7C3-7D919D0E9635}"/>
              </a:ext>
            </a:extLst>
          </p:cNvPr>
          <p:cNvCxnSpPr>
            <a:cxnSpLocks/>
            <a:stCxn id="3617" idx="3"/>
            <a:endCxn id="3629" idx="1"/>
          </p:cNvCxnSpPr>
          <p:nvPr/>
        </p:nvCxnSpPr>
        <p:spPr>
          <a:xfrm flipV="1">
            <a:off x="2573739" y="4435405"/>
            <a:ext cx="208604" cy="1"/>
          </a:xfrm>
          <a:prstGeom prst="straightConnector1">
            <a:avLst/>
          </a:prstGeom>
          <a:noFill/>
          <a:ln w="9525" cap="flat" cmpd="sng" algn="ctr">
            <a:solidFill>
              <a:srgbClr val="747480"/>
            </a:solidFill>
            <a:prstDash val="solid"/>
            <a:tailEnd type="triangle"/>
          </a:ln>
          <a:effectLst/>
        </p:spPr>
      </p:cxnSp>
      <p:cxnSp>
        <p:nvCxnSpPr>
          <p:cNvPr id="3621" name="Straight Arrow Connector 309">
            <a:extLst>
              <a:ext uri="{FF2B5EF4-FFF2-40B4-BE49-F238E27FC236}">
                <a16:creationId xmlns:a16="http://schemas.microsoft.com/office/drawing/2014/main" id="{9E07107A-42F2-34A6-7F53-DE0780B2844A}"/>
              </a:ext>
            </a:extLst>
          </p:cNvPr>
          <p:cNvCxnSpPr>
            <a:cxnSpLocks/>
            <a:stCxn id="3618" idx="3"/>
            <a:endCxn id="3623" idx="1"/>
          </p:cNvCxnSpPr>
          <p:nvPr/>
        </p:nvCxnSpPr>
        <p:spPr>
          <a:xfrm>
            <a:off x="2573739" y="3121233"/>
            <a:ext cx="185388" cy="0"/>
          </a:xfrm>
          <a:prstGeom prst="straightConnector1">
            <a:avLst/>
          </a:prstGeom>
          <a:noFill/>
          <a:ln w="9525" cap="flat" cmpd="sng" algn="ctr">
            <a:solidFill>
              <a:srgbClr val="747480"/>
            </a:solidFill>
            <a:prstDash val="solid"/>
            <a:tailEnd type="triangle"/>
          </a:ln>
          <a:effectLst/>
        </p:spPr>
      </p:cxnSp>
      <p:sp>
        <p:nvSpPr>
          <p:cNvPr id="3622" name="Rectangle 102">
            <a:extLst>
              <a:ext uri="{FF2B5EF4-FFF2-40B4-BE49-F238E27FC236}">
                <a16:creationId xmlns:a16="http://schemas.microsoft.com/office/drawing/2014/main" id="{D54D4AD1-7CB5-5DC9-2C15-FDDAC169D5E3}"/>
              </a:ext>
            </a:extLst>
          </p:cNvPr>
          <p:cNvSpPr/>
          <p:nvPr/>
        </p:nvSpPr>
        <p:spPr>
          <a:xfrm>
            <a:off x="3994294" y="3462599"/>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移動の実態に沿った最適なサービス水準を検討できる</a:t>
            </a:r>
          </a:p>
        </p:txBody>
      </p:sp>
      <p:sp>
        <p:nvSpPr>
          <p:cNvPr id="3623" name="Rectangle 102">
            <a:extLst>
              <a:ext uri="{FF2B5EF4-FFF2-40B4-BE49-F238E27FC236}">
                <a16:creationId xmlns:a16="http://schemas.microsoft.com/office/drawing/2014/main" id="{FA5E8EF6-E243-CCE1-1663-943342FDA112}"/>
              </a:ext>
            </a:extLst>
          </p:cNvPr>
          <p:cNvSpPr/>
          <p:nvPr/>
        </p:nvSpPr>
        <p:spPr>
          <a:xfrm>
            <a:off x="2759127" y="283884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移動の実態が可視化される</a:t>
            </a:r>
          </a:p>
        </p:txBody>
      </p:sp>
      <p:sp>
        <p:nvSpPr>
          <p:cNvPr id="3624" name="Rectangle 102">
            <a:extLst>
              <a:ext uri="{FF2B5EF4-FFF2-40B4-BE49-F238E27FC236}">
                <a16:creationId xmlns:a16="http://schemas.microsoft.com/office/drawing/2014/main" id="{C4CD28A1-05FA-1AA4-D4F6-F4683B0DB5F0}"/>
              </a:ext>
            </a:extLst>
          </p:cNvPr>
          <p:cNvSpPr/>
          <p:nvPr/>
        </p:nvSpPr>
        <p:spPr>
          <a:xfrm>
            <a:off x="2768473" y="5447791"/>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運転士繰りや車両繰りが可視化される</a:t>
            </a:r>
          </a:p>
        </p:txBody>
      </p:sp>
      <p:sp>
        <p:nvSpPr>
          <p:cNvPr id="3625" name="Rectangle 102">
            <a:extLst>
              <a:ext uri="{FF2B5EF4-FFF2-40B4-BE49-F238E27FC236}">
                <a16:creationId xmlns:a16="http://schemas.microsoft.com/office/drawing/2014/main" id="{B0FAC9F6-4062-6980-7049-983559F38B04}"/>
              </a:ext>
            </a:extLst>
          </p:cNvPr>
          <p:cNvSpPr/>
          <p:nvPr/>
        </p:nvSpPr>
        <p:spPr>
          <a:xfrm>
            <a:off x="3989766" y="5447791"/>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移動の実態に沿ったリソース管理を検討できる</a:t>
            </a:r>
          </a:p>
        </p:txBody>
      </p:sp>
      <p:sp>
        <p:nvSpPr>
          <p:cNvPr id="3626" name="Rectangle 102">
            <a:extLst>
              <a:ext uri="{FF2B5EF4-FFF2-40B4-BE49-F238E27FC236}">
                <a16:creationId xmlns:a16="http://schemas.microsoft.com/office/drawing/2014/main" id="{22664E75-E602-B413-F1E8-B3102E114905}"/>
              </a:ext>
            </a:extLst>
          </p:cNvPr>
          <p:cNvSpPr/>
          <p:nvPr/>
        </p:nvSpPr>
        <p:spPr>
          <a:xfrm>
            <a:off x="3993835" y="2830622"/>
            <a:ext cx="969958" cy="564780"/>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交通以外とのデータと組み合わせて、新しいサービスができる</a:t>
            </a:r>
          </a:p>
        </p:txBody>
      </p:sp>
      <p:sp>
        <p:nvSpPr>
          <p:cNvPr id="3627" name="Rectangle 102">
            <a:extLst>
              <a:ext uri="{FF2B5EF4-FFF2-40B4-BE49-F238E27FC236}">
                <a16:creationId xmlns:a16="http://schemas.microsoft.com/office/drawing/2014/main" id="{C114A3A8-262D-05C5-979B-723061C4A425}"/>
              </a:ext>
            </a:extLst>
          </p:cNvPr>
          <p:cNvSpPr/>
          <p:nvPr/>
        </p:nvSpPr>
        <p:spPr>
          <a:xfrm>
            <a:off x="2772852" y="4802620"/>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リアルタイム運行状況が可視化される</a:t>
            </a:r>
          </a:p>
        </p:txBody>
      </p:sp>
      <p:sp>
        <p:nvSpPr>
          <p:cNvPr id="3628" name="Rectangle 102">
            <a:extLst>
              <a:ext uri="{FF2B5EF4-FFF2-40B4-BE49-F238E27FC236}">
                <a16:creationId xmlns:a16="http://schemas.microsoft.com/office/drawing/2014/main" id="{A8B17364-6D2F-976D-FBEF-35BA9EAF26F3}"/>
              </a:ext>
            </a:extLst>
          </p:cNvPr>
          <p:cNvSpPr/>
          <p:nvPr/>
        </p:nvSpPr>
        <p:spPr>
          <a:xfrm>
            <a:off x="5143340" y="4141872"/>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利用者が欲しい情報をいつでも取得できる</a:t>
            </a:r>
          </a:p>
        </p:txBody>
      </p:sp>
      <p:sp>
        <p:nvSpPr>
          <p:cNvPr id="3629" name="Rectangle 102">
            <a:extLst>
              <a:ext uri="{FF2B5EF4-FFF2-40B4-BE49-F238E27FC236}">
                <a16:creationId xmlns:a16="http://schemas.microsoft.com/office/drawing/2014/main" id="{B1477DDE-5FC3-7422-8F11-E97834DD2015}"/>
              </a:ext>
            </a:extLst>
          </p:cNvPr>
          <p:cNvSpPr/>
          <p:nvPr/>
        </p:nvSpPr>
        <p:spPr>
          <a:xfrm>
            <a:off x="2782343" y="4153015"/>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ダイヤ・路線の情報が可視化される</a:t>
            </a:r>
          </a:p>
        </p:txBody>
      </p:sp>
      <p:cxnSp>
        <p:nvCxnSpPr>
          <p:cNvPr id="3630" name="Straight Arrow Connector 307">
            <a:extLst>
              <a:ext uri="{FF2B5EF4-FFF2-40B4-BE49-F238E27FC236}">
                <a16:creationId xmlns:a16="http://schemas.microsoft.com/office/drawing/2014/main" id="{20791374-0FAD-48DB-FEEE-5E35373C90A4}"/>
              </a:ext>
            </a:extLst>
          </p:cNvPr>
          <p:cNvCxnSpPr>
            <a:cxnSpLocks/>
            <a:stCxn id="3629" idx="3"/>
            <a:endCxn id="3628" idx="1"/>
          </p:cNvCxnSpPr>
          <p:nvPr/>
        </p:nvCxnSpPr>
        <p:spPr>
          <a:xfrm flipV="1">
            <a:off x="3752301" y="4424262"/>
            <a:ext cx="1391039" cy="11143"/>
          </a:xfrm>
          <a:prstGeom prst="straightConnector1">
            <a:avLst/>
          </a:prstGeom>
          <a:noFill/>
          <a:ln w="9525" cap="flat" cmpd="sng" algn="ctr">
            <a:solidFill>
              <a:srgbClr val="747480"/>
            </a:solidFill>
            <a:prstDash val="solid"/>
            <a:tailEnd type="triangle"/>
          </a:ln>
          <a:effectLst/>
        </p:spPr>
      </p:cxnSp>
      <p:cxnSp>
        <p:nvCxnSpPr>
          <p:cNvPr id="3631" name="Connector: Elbow 311">
            <a:extLst>
              <a:ext uri="{FF2B5EF4-FFF2-40B4-BE49-F238E27FC236}">
                <a16:creationId xmlns:a16="http://schemas.microsoft.com/office/drawing/2014/main" id="{69956DF4-98C1-E73C-6071-EDB6AEB19DF8}"/>
              </a:ext>
            </a:extLst>
          </p:cNvPr>
          <p:cNvCxnSpPr>
            <a:cxnSpLocks/>
            <a:stCxn id="3617" idx="3"/>
            <a:endCxn id="3627" idx="1"/>
          </p:cNvCxnSpPr>
          <p:nvPr/>
        </p:nvCxnSpPr>
        <p:spPr>
          <a:xfrm>
            <a:off x="2573739" y="4435406"/>
            <a:ext cx="199113" cy="649604"/>
          </a:xfrm>
          <a:prstGeom prst="bentConnector3">
            <a:avLst/>
          </a:prstGeom>
          <a:noFill/>
          <a:ln w="9525" cap="flat" cmpd="sng" algn="ctr">
            <a:solidFill>
              <a:srgbClr val="747480"/>
            </a:solidFill>
            <a:prstDash val="solid"/>
            <a:tailEnd type="triangle"/>
          </a:ln>
          <a:effectLst/>
        </p:spPr>
      </p:cxnSp>
      <p:cxnSp>
        <p:nvCxnSpPr>
          <p:cNvPr id="3632" name="Connector: Elbow 64">
            <a:extLst>
              <a:ext uri="{FF2B5EF4-FFF2-40B4-BE49-F238E27FC236}">
                <a16:creationId xmlns:a16="http://schemas.microsoft.com/office/drawing/2014/main" id="{8B5A9A69-A3A6-B72F-335C-17436201BCE4}"/>
              </a:ext>
            </a:extLst>
          </p:cNvPr>
          <p:cNvCxnSpPr>
            <a:cxnSpLocks/>
            <a:stCxn id="3627" idx="3"/>
            <a:endCxn id="3628" idx="1"/>
          </p:cNvCxnSpPr>
          <p:nvPr/>
        </p:nvCxnSpPr>
        <p:spPr>
          <a:xfrm flipV="1">
            <a:off x="3742810" y="4424262"/>
            <a:ext cx="1400530" cy="660748"/>
          </a:xfrm>
          <a:prstGeom prst="bentConnector3">
            <a:avLst/>
          </a:prstGeom>
          <a:noFill/>
          <a:ln w="9525" cap="flat" cmpd="sng" algn="ctr">
            <a:solidFill>
              <a:srgbClr val="747480"/>
            </a:solidFill>
            <a:prstDash val="solid"/>
            <a:tailEnd type="triangle"/>
          </a:ln>
          <a:effectLst/>
        </p:spPr>
      </p:cxnSp>
      <p:cxnSp>
        <p:nvCxnSpPr>
          <p:cNvPr id="3633" name="Connector: Elbow 85">
            <a:extLst>
              <a:ext uri="{FF2B5EF4-FFF2-40B4-BE49-F238E27FC236}">
                <a16:creationId xmlns:a16="http://schemas.microsoft.com/office/drawing/2014/main" id="{20916EB4-7470-2920-C271-A14AA1DB5340}"/>
              </a:ext>
            </a:extLst>
          </p:cNvPr>
          <p:cNvCxnSpPr>
            <a:cxnSpLocks/>
            <a:stCxn id="3617" idx="3"/>
            <a:endCxn id="3624" idx="1"/>
          </p:cNvCxnSpPr>
          <p:nvPr/>
        </p:nvCxnSpPr>
        <p:spPr>
          <a:xfrm>
            <a:off x="2573739" y="4435406"/>
            <a:ext cx="194734" cy="1294775"/>
          </a:xfrm>
          <a:prstGeom prst="bentConnector3">
            <a:avLst>
              <a:gd name="adj1" fmla="val 50000"/>
            </a:avLst>
          </a:prstGeom>
          <a:noFill/>
          <a:ln w="9525" cap="flat" cmpd="sng" algn="ctr">
            <a:solidFill>
              <a:srgbClr val="747480"/>
            </a:solidFill>
            <a:prstDash val="solid"/>
            <a:tailEnd type="triangle"/>
          </a:ln>
          <a:effectLst/>
        </p:spPr>
      </p:cxnSp>
      <p:cxnSp>
        <p:nvCxnSpPr>
          <p:cNvPr id="3634" name="Straight Arrow Connector 92">
            <a:extLst>
              <a:ext uri="{FF2B5EF4-FFF2-40B4-BE49-F238E27FC236}">
                <a16:creationId xmlns:a16="http://schemas.microsoft.com/office/drawing/2014/main" id="{F71A5E37-F828-FD7F-51B3-003A91B59E5F}"/>
              </a:ext>
            </a:extLst>
          </p:cNvPr>
          <p:cNvCxnSpPr>
            <a:cxnSpLocks/>
            <a:stCxn id="3624" idx="3"/>
            <a:endCxn id="3625" idx="1"/>
          </p:cNvCxnSpPr>
          <p:nvPr/>
        </p:nvCxnSpPr>
        <p:spPr>
          <a:xfrm>
            <a:off x="3738431" y="5730181"/>
            <a:ext cx="251335" cy="0"/>
          </a:xfrm>
          <a:prstGeom prst="straightConnector1">
            <a:avLst/>
          </a:prstGeom>
          <a:noFill/>
          <a:ln w="9525" cap="flat" cmpd="sng" algn="ctr">
            <a:solidFill>
              <a:srgbClr val="747480"/>
            </a:solidFill>
            <a:prstDash val="solid"/>
            <a:tailEnd type="triangle"/>
          </a:ln>
          <a:effectLst/>
        </p:spPr>
      </p:cxnSp>
      <p:cxnSp>
        <p:nvCxnSpPr>
          <p:cNvPr id="3635" name="Straight Arrow Connector 105">
            <a:extLst>
              <a:ext uri="{FF2B5EF4-FFF2-40B4-BE49-F238E27FC236}">
                <a16:creationId xmlns:a16="http://schemas.microsoft.com/office/drawing/2014/main" id="{256EB22B-23E2-B330-7076-C1F0897D49CA}"/>
              </a:ext>
            </a:extLst>
          </p:cNvPr>
          <p:cNvCxnSpPr>
            <a:cxnSpLocks/>
            <a:stCxn id="3611" idx="3"/>
            <a:endCxn id="3618" idx="1"/>
          </p:cNvCxnSpPr>
          <p:nvPr/>
        </p:nvCxnSpPr>
        <p:spPr>
          <a:xfrm>
            <a:off x="1358320" y="3121233"/>
            <a:ext cx="245461" cy="0"/>
          </a:xfrm>
          <a:prstGeom prst="straightConnector1">
            <a:avLst/>
          </a:prstGeom>
          <a:noFill/>
          <a:ln w="9525" cap="flat" cmpd="sng" algn="ctr">
            <a:solidFill>
              <a:srgbClr val="747480"/>
            </a:solidFill>
            <a:prstDash val="solid"/>
            <a:tailEnd type="triangle"/>
          </a:ln>
          <a:effectLst/>
        </p:spPr>
      </p:cxnSp>
      <p:cxnSp>
        <p:nvCxnSpPr>
          <p:cNvPr id="3636" name="Connector: Elbow 108">
            <a:extLst>
              <a:ext uri="{FF2B5EF4-FFF2-40B4-BE49-F238E27FC236}">
                <a16:creationId xmlns:a16="http://schemas.microsoft.com/office/drawing/2014/main" id="{EC3973BB-DD9A-5AC2-33D2-564366A48D09}"/>
              </a:ext>
            </a:extLst>
          </p:cNvPr>
          <p:cNvCxnSpPr>
            <a:cxnSpLocks/>
            <a:stCxn id="3611" idx="3"/>
            <a:endCxn id="3617" idx="1"/>
          </p:cNvCxnSpPr>
          <p:nvPr/>
        </p:nvCxnSpPr>
        <p:spPr>
          <a:xfrm>
            <a:off x="1358320" y="3121233"/>
            <a:ext cx="245461" cy="1314173"/>
          </a:xfrm>
          <a:prstGeom prst="bentConnector3">
            <a:avLst>
              <a:gd name="adj1" fmla="val 50000"/>
            </a:avLst>
          </a:prstGeom>
          <a:noFill/>
          <a:ln w="9525" cap="flat" cmpd="sng" algn="ctr">
            <a:solidFill>
              <a:srgbClr val="747480"/>
            </a:solidFill>
            <a:prstDash val="solid"/>
            <a:tailEnd type="triangle"/>
          </a:ln>
          <a:effectLst/>
        </p:spPr>
      </p:cxnSp>
      <p:sp>
        <p:nvSpPr>
          <p:cNvPr id="3637" name="Rectangle 102">
            <a:extLst>
              <a:ext uri="{FF2B5EF4-FFF2-40B4-BE49-F238E27FC236}">
                <a16:creationId xmlns:a16="http://schemas.microsoft.com/office/drawing/2014/main" id="{E3A85A84-1A2D-7241-5E4A-FC8255A12C83}"/>
              </a:ext>
            </a:extLst>
          </p:cNvPr>
          <p:cNvSpPr/>
          <p:nvPr/>
        </p:nvSpPr>
        <p:spPr>
          <a:xfrm>
            <a:off x="5135279" y="3456845"/>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エビデンスに基づきサービス水準が改善される</a:t>
            </a:r>
          </a:p>
        </p:txBody>
      </p:sp>
      <p:cxnSp>
        <p:nvCxnSpPr>
          <p:cNvPr id="3638" name="Connector: Elbow 121">
            <a:extLst>
              <a:ext uri="{FF2B5EF4-FFF2-40B4-BE49-F238E27FC236}">
                <a16:creationId xmlns:a16="http://schemas.microsoft.com/office/drawing/2014/main" id="{CC9859F1-3EED-623B-5A73-810083D6A85C}"/>
              </a:ext>
            </a:extLst>
          </p:cNvPr>
          <p:cNvCxnSpPr>
            <a:cxnSpLocks/>
            <a:stCxn id="3612" idx="3"/>
            <a:endCxn id="3619" idx="1"/>
          </p:cNvCxnSpPr>
          <p:nvPr/>
        </p:nvCxnSpPr>
        <p:spPr>
          <a:xfrm flipV="1">
            <a:off x="7354765" y="3103276"/>
            <a:ext cx="391129" cy="632853"/>
          </a:xfrm>
          <a:prstGeom prst="bentConnector3">
            <a:avLst>
              <a:gd name="adj1" fmla="val 50000"/>
            </a:avLst>
          </a:prstGeom>
          <a:noFill/>
          <a:ln w="9525" cap="flat" cmpd="sng" algn="ctr">
            <a:solidFill>
              <a:srgbClr val="747480"/>
            </a:solidFill>
            <a:prstDash val="solid"/>
            <a:tailEnd type="triangle"/>
          </a:ln>
          <a:effectLst/>
        </p:spPr>
      </p:cxnSp>
      <p:cxnSp>
        <p:nvCxnSpPr>
          <p:cNvPr id="3639" name="Straight Arrow Connector 143">
            <a:extLst>
              <a:ext uri="{FF2B5EF4-FFF2-40B4-BE49-F238E27FC236}">
                <a16:creationId xmlns:a16="http://schemas.microsoft.com/office/drawing/2014/main" id="{9F625F51-1F3D-DD34-F7F8-F86722BE6BA3}"/>
              </a:ext>
            </a:extLst>
          </p:cNvPr>
          <p:cNvCxnSpPr>
            <a:cxnSpLocks/>
            <a:stCxn id="3637" idx="3"/>
            <a:endCxn id="3612" idx="1"/>
          </p:cNvCxnSpPr>
          <p:nvPr/>
        </p:nvCxnSpPr>
        <p:spPr>
          <a:xfrm flipV="1">
            <a:off x="6105237" y="3736129"/>
            <a:ext cx="279570" cy="3106"/>
          </a:xfrm>
          <a:prstGeom prst="straightConnector1">
            <a:avLst/>
          </a:prstGeom>
          <a:noFill/>
          <a:ln w="9525" cap="flat" cmpd="sng" algn="ctr">
            <a:solidFill>
              <a:srgbClr val="747480"/>
            </a:solidFill>
            <a:prstDash val="solid"/>
            <a:tailEnd type="triangle"/>
          </a:ln>
          <a:effectLst/>
        </p:spPr>
      </p:cxnSp>
      <p:cxnSp>
        <p:nvCxnSpPr>
          <p:cNvPr id="3640" name="Connector: Elbow 155">
            <a:extLst>
              <a:ext uri="{FF2B5EF4-FFF2-40B4-BE49-F238E27FC236}">
                <a16:creationId xmlns:a16="http://schemas.microsoft.com/office/drawing/2014/main" id="{6F9FF993-B6FB-7F4A-10EA-55C78DE83886}"/>
              </a:ext>
            </a:extLst>
          </p:cNvPr>
          <p:cNvCxnSpPr>
            <a:cxnSpLocks/>
            <a:stCxn id="3628" idx="3"/>
            <a:endCxn id="3612" idx="1"/>
          </p:cNvCxnSpPr>
          <p:nvPr/>
        </p:nvCxnSpPr>
        <p:spPr>
          <a:xfrm flipV="1">
            <a:off x="6113298" y="3736129"/>
            <a:ext cx="271509" cy="688133"/>
          </a:xfrm>
          <a:prstGeom prst="bentConnector3">
            <a:avLst/>
          </a:prstGeom>
          <a:noFill/>
          <a:ln w="9525" cap="flat" cmpd="sng" algn="ctr">
            <a:solidFill>
              <a:srgbClr val="747480"/>
            </a:solidFill>
            <a:prstDash val="solid"/>
            <a:tailEnd type="triangle"/>
          </a:ln>
          <a:effectLst/>
        </p:spPr>
      </p:cxnSp>
      <p:cxnSp>
        <p:nvCxnSpPr>
          <p:cNvPr id="3641" name="Connector: Elbow 158">
            <a:extLst>
              <a:ext uri="{FF2B5EF4-FFF2-40B4-BE49-F238E27FC236}">
                <a16:creationId xmlns:a16="http://schemas.microsoft.com/office/drawing/2014/main" id="{B78423BA-317D-4CC0-3C79-D26C6FD89B62}"/>
              </a:ext>
            </a:extLst>
          </p:cNvPr>
          <p:cNvCxnSpPr>
            <a:cxnSpLocks/>
            <a:stCxn id="3642" idx="3"/>
            <a:endCxn id="3619" idx="1"/>
          </p:cNvCxnSpPr>
          <p:nvPr/>
        </p:nvCxnSpPr>
        <p:spPr>
          <a:xfrm flipV="1">
            <a:off x="7366676" y="3103276"/>
            <a:ext cx="379218" cy="2627037"/>
          </a:xfrm>
          <a:prstGeom prst="bentConnector3">
            <a:avLst>
              <a:gd name="adj1" fmla="val 50000"/>
            </a:avLst>
          </a:prstGeom>
          <a:noFill/>
          <a:ln w="9525" cap="flat" cmpd="sng" algn="ctr">
            <a:solidFill>
              <a:srgbClr val="747480"/>
            </a:solidFill>
            <a:prstDash val="solid"/>
            <a:tailEnd type="triangle"/>
          </a:ln>
          <a:effectLst/>
        </p:spPr>
      </p:cxnSp>
      <p:sp>
        <p:nvSpPr>
          <p:cNvPr id="3642" name="Rectangle 102">
            <a:extLst>
              <a:ext uri="{FF2B5EF4-FFF2-40B4-BE49-F238E27FC236}">
                <a16:creationId xmlns:a16="http://schemas.microsoft.com/office/drawing/2014/main" id="{6C02A2D5-B02E-D1B2-019F-E7FB90212D69}"/>
              </a:ext>
            </a:extLst>
          </p:cNvPr>
          <p:cNvSpPr/>
          <p:nvPr/>
        </p:nvSpPr>
        <p:spPr>
          <a:xfrm>
            <a:off x="6396718" y="5447923"/>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限られた人材や資産を効率的・効果的に活用できる</a:t>
            </a:r>
          </a:p>
        </p:txBody>
      </p:sp>
      <p:cxnSp>
        <p:nvCxnSpPr>
          <p:cNvPr id="3643" name="Straight Arrow Connector 183">
            <a:extLst>
              <a:ext uri="{FF2B5EF4-FFF2-40B4-BE49-F238E27FC236}">
                <a16:creationId xmlns:a16="http://schemas.microsoft.com/office/drawing/2014/main" id="{4996668A-4D2F-ED7E-FE82-D2BB2802BA59}"/>
              </a:ext>
            </a:extLst>
          </p:cNvPr>
          <p:cNvCxnSpPr>
            <a:cxnSpLocks/>
            <a:stCxn id="3625" idx="3"/>
            <a:endCxn id="3651" idx="1"/>
          </p:cNvCxnSpPr>
          <p:nvPr/>
        </p:nvCxnSpPr>
        <p:spPr>
          <a:xfrm flipV="1">
            <a:off x="4959724" y="5728517"/>
            <a:ext cx="239108" cy="1664"/>
          </a:xfrm>
          <a:prstGeom prst="straightConnector1">
            <a:avLst/>
          </a:prstGeom>
          <a:noFill/>
          <a:ln w="9525" cap="flat" cmpd="sng" algn="ctr">
            <a:solidFill>
              <a:srgbClr val="747480"/>
            </a:solidFill>
            <a:prstDash val="solid"/>
            <a:tailEnd type="triangle"/>
          </a:ln>
          <a:effectLst/>
        </p:spPr>
      </p:cxnSp>
      <p:sp>
        <p:nvSpPr>
          <p:cNvPr id="3646" name="Rectangle 102">
            <a:extLst>
              <a:ext uri="{FF2B5EF4-FFF2-40B4-BE49-F238E27FC236}">
                <a16:creationId xmlns:a16="http://schemas.microsoft.com/office/drawing/2014/main" id="{BD484D9B-D671-D576-8AAD-8DC75925CBEE}"/>
              </a:ext>
            </a:extLst>
          </p:cNvPr>
          <p:cNvSpPr/>
          <p:nvPr/>
        </p:nvSpPr>
        <p:spPr>
          <a:xfrm>
            <a:off x="6383889" y="2820069"/>
            <a:ext cx="969958" cy="564780"/>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交通事業者が提供できるサービスが広がる</a:t>
            </a:r>
          </a:p>
        </p:txBody>
      </p:sp>
      <p:cxnSp>
        <p:nvCxnSpPr>
          <p:cNvPr id="3647" name="Straight Arrow Connector 356">
            <a:extLst>
              <a:ext uri="{FF2B5EF4-FFF2-40B4-BE49-F238E27FC236}">
                <a16:creationId xmlns:a16="http://schemas.microsoft.com/office/drawing/2014/main" id="{50272C1F-2FBE-009B-F877-00A590703CB3}"/>
              </a:ext>
            </a:extLst>
          </p:cNvPr>
          <p:cNvCxnSpPr>
            <a:cxnSpLocks/>
            <a:stCxn id="3622" idx="3"/>
            <a:endCxn id="3637" idx="1"/>
          </p:cNvCxnSpPr>
          <p:nvPr/>
        </p:nvCxnSpPr>
        <p:spPr>
          <a:xfrm flipV="1">
            <a:off x="4964252" y="3739235"/>
            <a:ext cx="171027" cy="5754"/>
          </a:xfrm>
          <a:prstGeom prst="straightConnector1">
            <a:avLst/>
          </a:prstGeom>
          <a:noFill/>
          <a:ln w="9525" cap="flat" cmpd="sng" algn="ctr">
            <a:solidFill>
              <a:srgbClr val="747480"/>
            </a:solidFill>
            <a:prstDash val="solid"/>
            <a:tailEnd type="triangle"/>
          </a:ln>
          <a:effectLst/>
        </p:spPr>
      </p:cxnSp>
      <p:cxnSp>
        <p:nvCxnSpPr>
          <p:cNvPr id="3648" name="Connector: Elbow 370">
            <a:extLst>
              <a:ext uri="{FF2B5EF4-FFF2-40B4-BE49-F238E27FC236}">
                <a16:creationId xmlns:a16="http://schemas.microsoft.com/office/drawing/2014/main" id="{B36F6065-8C87-F598-3312-FA9DB5A48CE5}"/>
              </a:ext>
            </a:extLst>
          </p:cNvPr>
          <p:cNvCxnSpPr>
            <a:cxnSpLocks/>
            <a:stCxn id="3623" idx="3"/>
            <a:endCxn id="3622" idx="1"/>
          </p:cNvCxnSpPr>
          <p:nvPr/>
        </p:nvCxnSpPr>
        <p:spPr>
          <a:xfrm>
            <a:off x="3729085" y="3121233"/>
            <a:ext cx="265209" cy="623756"/>
          </a:xfrm>
          <a:prstGeom prst="bentConnector3">
            <a:avLst>
              <a:gd name="adj1" fmla="val 50000"/>
            </a:avLst>
          </a:prstGeom>
          <a:noFill/>
          <a:ln w="9525" cap="flat" cmpd="sng" algn="ctr">
            <a:solidFill>
              <a:srgbClr val="747480"/>
            </a:solidFill>
            <a:prstDash val="solid"/>
            <a:tailEnd type="triangle"/>
          </a:ln>
          <a:effectLst/>
        </p:spPr>
      </p:cxnSp>
      <p:cxnSp>
        <p:nvCxnSpPr>
          <p:cNvPr id="3649" name="Straight Arrow Connector 379">
            <a:extLst>
              <a:ext uri="{FF2B5EF4-FFF2-40B4-BE49-F238E27FC236}">
                <a16:creationId xmlns:a16="http://schemas.microsoft.com/office/drawing/2014/main" id="{1993D56F-C46E-ED84-7825-33F91DDB2F14}"/>
              </a:ext>
            </a:extLst>
          </p:cNvPr>
          <p:cNvCxnSpPr>
            <a:cxnSpLocks/>
            <a:stCxn id="3623" idx="3"/>
            <a:endCxn id="3626" idx="1"/>
          </p:cNvCxnSpPr>
          <p:nvPr/>
        </p:nvCxnSpPr>
        <p:spPr>
          <a:xfrm flipV="1">
            <a:off x="3729085" y="3113012"/>
            <a:ext cx="264750" cy="8221"/>
          </a:xfrm>
          <a:prstGeom prst="straightConnector1">
            <a:avLst/>
          </a:prstGeom>
          <a:noFill/>
          <a:ln w="9525" cap="flat" cmpd="sng" algn="ctr">
            <a:solidFill>
              <a:srgbClr val="747480"/>
            </a:solidFill>
            <a:prstDash val="solid"/>
            <a:tailEnd type="triangle"/>
          </a:ln>
          <a:effectLst/>
        </p:spPr>
      </p:cxnSp>
      <p:cxnSp>
        <p:nvCxnSpPr>
          <p:cNvPr id="3650" name="Straight Arrow Connector 380">
            <a:extLst>
              <a:ext uri="{FF2B5EF4-FFF2-40B4-BE49-F238E27FC236}">
                <a16:creationId xmlns:a16="http://schemas.microsoft.com/office/drawing/2014/main" id="{29BE1504-EBF0-6005-DD51-4FDA2487F575}"/>
              </a:ext>
            </a:extLst>
          </p:cNvPr>
          <p:cNvCxnSpPr>
            <a:cxnSpLocks/>
            <a:stCxn id="3646" idx="3"/>
            <a:endCxn id="3619" idx="1"/>
          </p:cNvCxnSpPr>
          <p:nvPr/>
        </p:nvCxnSpPr>
        <p:spPr>
          <a:xfrm>
            <a:off x="7353847" y="3102459"/>
            <a:ext cx="392047" cy="817"/>
          </a:xfrm>
          <a:prstGeom prst="straightConnector1">
            <a:avLst/>
          </a:prstGeom>
          <a:noFill/>
          <a:ln w="9525" cap="flat" cmpd="sng" algn="ctr">
            <a:solidFill>
              <a:srgbClr val="747480"/>
            </a:solidFill>
            <a:prstDash val="solid"/>
            <a:tailEnd type="triangle"/>
          </a:ln>
          <a:effectLst/>
        </p:spPr>
      </p:cxnSp>
      <p:sp>
        <p:nvSpPr>
          <p:cNvPr id="3651" name="Rectangle 102">
            <a:extLst>
              <a:ext uri="{FF2B5EF4-FFF2-40B4-BE49-F238E27FC236}">
                <a16:creationId xmlns:a16="http://schemas.microsoft.com/office/drawing/2014/main" id="{3FD5DFED-0245-76CC-8E13-3306AED03037}"/>
              </a:ext>
            </a:extLst>
          </p:cNvPr>
          <p:cNvSpPr/>
          <p:nvPr/>
        </p:nvSpPr>
        <p:spPr>
          <a:xfrm>
            <a:off x="5198832" y="5446127"/>
            <a:ext cx="969958" cy="56478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エビデンスに基づきリソースの効率活用が議論される</a:t>
            </a:r>
          </a:p>
        </p:txBody>
      </p:sp>
      <p:cxnSp>
        <p:nvCxnSpPr>
          <p:cNvPr id="3652" name="Straight Arrow Connector 441">
            <a:extLst>
              <a:ext uri="{FF2B5EF4-FFF2-40B4-BE49-F238E27FC236}">
                <a16:creationId xmlns:a16="http://schemas.microsoft.com/office/drawing/2014/main" id="{BCB877D5-B648-EEBB-6BC2-B01E7AC21DA0}"/>
              </a:ext>
            </a:extLst>
          </p:cNvPr>
          <p:cNvCxnSpPr>
            <a:cxnSpLocks/>
            <a:stCxn id="3651" idx="3"/>
            <a:endCxn id="3642" idx="1"/>
          </p:cNvCxnSpPr>
          <p:nvPr/>
        </p:nvCxnSpPr>
        <p:spPr>
          <a:xfrm>
            <a:off x="6168790" y="5728517"/>
            <a:ext cx="227928" cy="1796"/>
          </a:xfrm>
          <a:prstGeom prst="straightConnector1">
            <a:avLst/>
          </a:prstGeom>
          <a:noFill/>
          <a:ln w="9525" cap="flat" cmpd="sng" algn="ctr">
            <a:solidFill>
              <a:srgbClr val="747480"/>
            </a:solidFill>
            <a:prstDash val="solid"/>
            <a:tailEnd type="triangle"/>
          </a:ln>
          <a:effectLst/>
        </p:spPr>
      </p:cxnSp>
      <p:cxnSp>
        <p:nvCxnSpPr>
          <p:cNvPr id="3653" name="Straight Arrow Connector 448">
            <a:extLst>
              <a:ext uri="{FF2B5EF4-FFF2-40B4-BE49-F238E27FC236}">
                <a16:creationId xmlns:a16="http://schemas.microsoft.com/office/drawing/2014/main" id="{CC5F9489-4557-2262-0F49-A363C7AFAEEF}"/>
              </a:ext>
            </a:extLst>
          </p:cNvPr>
          <p:cNvCxnSpPr>
            <a:cxnSpLocks/>
            <a:stCxn id="3626" idx="3"/>
            <a:endCxn id="3646" idx="1"/>
          </p:cNvCxnSpPr>
          <p:nvPr/>
        </p:nvCxnSpPr>
        <p:spPr>
          <a:xfrm flipV="1">
            <a:off x="4963793" y="3102459"/>
            <a:ext cx="1420096" cy="10553"/>
          </a:xfrm>
          <a:prstGeom prst="straightConnector1">
            <a:avLst/>
          </a:prstGeom>
          <a:noFill/>
          <a:ln w="9525" cap="flat" cmpd="sng" algn="ctr">
            <a:solidFill>
              <a:srgbClr val="747480"/>
            </a:solidFill>
            <a:prstDash val="solid"/>
            <a:tailEnd type="triangle"/>
          </a:ln>
          <a:effectLst/>
        </p:spPr>
      </p:cxnSp>
      <p:grpSp>
        <p:nvGrpSpPr>
          <p:cNvPr id="3656" name="Group 43">
            <a:extLst>
              <a:ext uri="{FF2B5EF4-FFF2-40B4-BE49-F238E27FC236}">
                <a16:creationId xmlns:a16="http://schemas.microsoft.com/office/drawing/2014/main" id="{4530404C-A26D-5487-FD61-92EE8EC60AF3}"/>
              </a:ext>
            </a:extLst>
          </p:cNvPr>
          <p:cNvGrpSpPr/>
          <p:nvPr/>
        </p:nvGrpSpPr>
        <p:grpSpPr>
          <a:xfrm>
            <a:off x="411965" y="2256025"/>
            <a:ext cx="8332264" cy="333310"/>
            <a:chOff x="1231654" y="2938150"/>
            <a:chExt cx="10852894" cy="377076"/>
          </a:xfrm>
        </p:grpSpPr>
        <p:sp>
          <p:nvSpPr>
            <p:cNvPr id="3657" name="Rectangle 293">
              <a:extLst>
                <a:ext uri="{FF2B5EF4-FFF2-40B4-BE49-F238E27FC236}">
                  <a16:creationId xmlns:a16="http://schemas.microsoft.com/office/drawing/2014/main" id="{CE0A59EF-D9FB-9CC8-71B9-AD491A31C988}"/>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8" name="Rectangle 60">
              <a:extLst>
                <a:ext uri="{FF2B5EF4-FFF2-40B4-BE49-F238E27FC236}">
                  <a16:creationId xmlns:a16="http://schemas.microsoft.com/office/drawing/2014/main" id="{B5D9A431-6AAB-C439-ED97-D15E70F02A82}"/>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9" name="Rectangle 66">
              <a:extLst>
                <a:ext uri="{FF2B5EF4-FFF2-40B4-BE49-F238E27FC236}">
                  <a16:creationId xmlns:a16="http://schemas.microsoft.com/office/drawing/2014/main" id="{86344617-9C92-8348-1113-04FF68AE30EA}"/>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61" name="Rectangle 100">
              <a:extLst>
                <a:ext uri="{FF2B5EF4-FFF2-40B4-BE49-F238E27FC236}">
                  <a16:creationId xmlns:a16="http://schemas.microsoft.com/office/drawing/2014/main" id="{94FFE377-4002-380B-B277-7147744C4D0E}"/>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cxnSp>
          <p:nvCxnSpPr>
            <p:cNvPr id="3663" name="Straight Connector 8">
              <a:extLst>
                <a:ext uri="{FF2B5EF4-FFF2-40B4-BE49-F238E27FC236}">
                  <a16:creationId xmlns:a16="http://schemas.microsoft.com/office/drawing/2014/main" id="{A4DA34E9-19D6-A657-55C0-F836F34A51E9}"/>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3664" name="Straight Connector 9">
              <a:extLst>
                <a:ext uri="{FF2B5EF4-FFF2-40B4-BE49-F238E27FC236}">
                  <a16:creationId xmlns:a16="http://schemas.microsoft.com/office/drawing/2014/main" id="{7AF9966B-D7CF-B9C7-4CAE-A496F4E5E891}"/>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3665" name="Straight Connector 13">
              <a:extLst>
                <a:ext uri="{FF2B5EF4-FFF2-40B4-BE49-F238E27FC236}">
                  <a16:creationId xmlns:a16="http://schemas.microsoft.com/office/drawing/2014/main" id="{0816DE9A-73C1-45D6-207F-AB7559A9DEA2}"/>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3666" name="Straight Connector 16">
              <a:extLst>
                <a:ext uri="{FF2B5EF4-FFF2-40B4-BE49-F238E27FC236}">
                  <a16:creationId xmlns:a16="http://schemas.microsoft.com/office/drawing/2014/main" id="{18FF66F7-ED8A-57F4-5DD7-678FFE8FBD46}"/>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grpSp>
      <p:sp>
        <p:nvSpPr>
          <p:cNvPr id="3772" name="Rectangle 102">
            <a:extLst>
              <a:ext uri="{FF2B5EF4-FFF2-40B4-BE49-F238E27FC236}">
                <a16:creationId xmlns:a16="http://schemas.microsoft.com/office/drawing/2014/main" id="{09352582-35D4-1DD9-2496-30F93CC92817}"/>
              </a:ext>
            </a:extLst>
          </p:cNvPr>
          <p:cNvSpPr/>
          <p:nvPr/>
        </p:nvSpPr>
        <p:spPr>
          <a:xfrm>
            <a:off x="7742071" y="3791610"/>
            <a:ext cx="969958" cy="607617"/>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p>
        </p:txBody>
      </p:sp>
      <p:cxnSp>
        <p:nvCxnSpPr>
          <p:cNvPr id="3773" name="Straight Arrow Connector 458">
            <a:extLst>
              <a:ext uri="{FF2B5EF4-FFF2-40B4-BE49-F238E27FC236}">
                <a16:creationId xmlns:a16="http://schemas.microsoft.com/office/drawing/2014/main" id="{5588C83D-2CDE-8508-853D-1D76F07390D5}"/>
              </a:ext>
            </a:extLst>
          </p:cNvPr>
          <p:cNvCxnSpPr>
            <a:cxnSpLocks/>
            <a:stCxn id="3619" idx="2"/>
            <a:endCxn id="3772" idx="0"/>
          </p:cNvCxnSpPr>
          <p:nvPr/>
        </p:nvCxnSpPr>
        <p:spPr>
          <a:xfrm flipH="1">
            <a:off x="8227050" y="3385666"/>
            <a:ext cx="3823" cy="405944"/>
          </a:xfrm>
          <a:prstGeom prst="straightConnector1">
            <a:avLst/>
          </a:prstGeom>
          <a:noFill/>
          <a:ln w="9525" cap="flat" cmpd="sng" algn="ctr">
            <a:solidFill>
              <a:srgbClr val="747480"/>
            </a:solidFill>
            <a:prstDash val="solid"/>
            <a:tailEnd type="triangle"/>
          </a:ln>
          <a:effectLst/>
        </p:spPr>
      </p:cxnSp>
    </p:spTree>
    <p:extLst>
      <p:ext uri="{BB962C8B-B14F-4D97-AF65-F5344CB8AC3E}">
        <p14:creationId xmlns:p14="http://schemas.microsoft.com/office/powerpoint/2010/main" val="1599200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記載例②</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90</a:t>
            </a:r>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92116" y="1710725"/>
            <a:ext cx="1372494"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cxnSp>
        <p:nvCxnSpPr>
          <p:cNvPr id="3147" name="Straight Connector 38">
            <a:extLst>
              <a:ext uri="{FF2B5EF4-FFF2-40B4-BE49-F238E27FC236}">
                <a16:creationId xmlns:a16="http://schemas.microsoft.com/office/drawing/2014/main" id="{20CDEFBA-EDB8-D6C5-1530-B576022CC1DF}"/>
              </a:ext>
            </a:extLst>
          </p:cNvPr>
          <p:cNvCxnSpPr>
            <a:cxnSpLocks/>
          </p:cNvCxnSpPr>
          <p:nvPr/>
        </p:nvCxnSpPr>
        <p:spPr>
          <a:xfrm flipV="1">
            <a:off x="260008" y="3109999"/>
            <a:ext cx="8772433" cy="12859"/>
          </a:xfrm>
          <a:prstGeom prst="line">
            <a:avLst/>
          </a:prstGeom>
          <a:noFill/>
          <a:ln w="6350" cap="flat" cmpd="sng" algn="ctr">
            <a:solidFill>
              <a:srgbClr val="747480"/>
            </a:solidFill>
            <a:prstDash val="dash"/>
            <a:tailEnd type="none"/>
          </a:ln>
          <a:effectLst/>
        </p:spPr>
      </p:cxnSp>
      <p:cxnSp>
        <p:nvCxnSpPr>
          <p:cNvPr id="3148" name="Straight Connector 63">
            <a:extLst>
              <a:ext uri="{FF2B5EF4-FFF2-40B4-BE49-F238E27FC236}">
                <a16:creationId xmlns:a16="http://schemas.microsoft.com/office/drawing/2014/main" id="{77FA5EDF-F216-DBCF-F828-58FE53E816C8}"/>
              </a:ext>
            </a:extLst>
          </p:cNvPr>
          <p:cNvCxnSpPr>
            <a:cxnSpLocks/>
          </p:cNvCxnSpPr>
          <p:nvPr/>
        </p:nvCxnSpPr>
        <p:spPr>
          <a:xfrm>
            <a:off x="245506" y="5746944"/>
            <a:ext cx="8839516" cy="0"/>
          </a:xfrm>
          <a:prstGeom prst="line">
            <a:avLst/>
          </a:prstGeom>
          <a:noFill/>
          <a:ln w="6350" cap="flat" cmpd="sng" algn="ctr">
            <a:solidFill>
              <a:srgbClr val="747480"/>
            </a:solidFill>
            <a:prstDash val="dash"/>
            <a:tailEnd type="none"/>
          </a:ln>
          <a:effectLst/>
        </p:spPr>
      </p:cxnSp>
      <p:sp>
        <p:nvSpPr>
          <p:cNvPr id="3149" name="Rectangle 102">
            <a:extLst>
              <a:ext uri="{FF2B5EF4-FFF2-40B4-BE49-F238E27FC236}">
                <a16:creationId xmlns:a16="http://schemas.microsoft.com/office/drawing/2014/main" id="{DE2E2B2F-6591-9E19-D34F-2A44C1997F07}"/>
              </a:ext>
            </a:extLst>
          </p:cNvPr>
          <p:cNvSpPr/>
          <p:nvPr/>
        </p:nvSpPr>
        <p:spPr>
          <a:xfrm>
            <a:off x="239131" y="1831357"/>
            <a:ext cx="1589958" cy="568463"/>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地域交通の利用データを一元化する</a:t>
            </a:r>
          </a:p>
        </p:txBody>
      </p:sp>
      <p:sp>
        <p:nvSpPr>
          <p:cNvPr id="3150" name="Rectangle 102">
            <a:extLst>
              <a:ext uri="{FF2B5EF4-FFF2-40B4-BE49-F238E27FC236}">
                <a16:creationId xmlns:a16="http://schemas.microsoft.com/office/drawing/2014/main" id="{0296F037-6FF1-0A68-7048-05047C9C1369}"/>
              </a:ext>
            </a:extLst>
          </p:cNvPr>
          <p:cNvSpPr/>
          <p:nvPr/>
        </p:nvSpPr>
        <p:spPr>
          <a:xfrm>
            <a:off x="239131" y="2463855"/>
            <a:ext cx="1589958" cy="568463"/>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地域交通の運行データを一元化する</a:t>
            </a:r>
          </a:p>
        </p:txBody>
      </p:sp>
      <p:sp>
        <p:nvSpPr>
          <p:cNvPr id="3151" name="Rectangle 102">
            <a:extLst>
              <a:ext uri="{FF2B5EF4-FFF2-40B4-BE49-F238E27FC236}">
                <a16:creationId xmlns:a16="http://schemas.microsoft.com/office/drawing/2014/main" id="{224B8680-0691-38E8-5F99-71072CC3C1AF}"/>
              </a:ext>
            </a:extLst>
          </p:cNvPr>
          <p:cNvSpPr/>
          <p:nvPr/>
        </p:nvSpPr>
        <p:spPr>
          <a:xfrm>
            <a:off x="231750" y="5812774"/>
            <a:ext cx="1589958" cy="956364"/>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交通以外とのデータと組み合わせて、新しいサービスができる</a:t>
            </a:r>
          </a:p>
        </p:txBody>
      </p:sp>
      <p:sp>
        <p:nvSpPr>
          <p:cNvPr id="3152" name="Rectangle 102">
            <a:extLst>
              <a:ext uri="{FF2B5EF4-FFF2-40B4-BE49-F238E27FC236}">
                <a16:creationId xmlns:a16="http://schemas.microsoft.com/office/drawing/2014/main" id="{90A5DDE0-E8E2-1516-E198-DC031A5CB91A}"/>
              </a:ext>
            </a:extLst>
          </p:cNvPr>
          <p:cNvSpPr/>
          <p:nvPr/>
        </p:nvSpPr>
        <p:spPr>
          <a:xfrm>
            <a:off x="245506" y="4621703"/>
            <a:ext cx="1589958" cy="1024230"/>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交通サービスの利用者が増える</a:t>
            </a:r>
          </a:p>
        </p:txBody>
      </p:sp>
      <p:sp>
        <p:nvSpPr>
          <p:cNvPr id="3153" name="Rectangle 102">
            <a:extLst>
              <a:ext uri="{FF2B5EF4-FFF2-40B4-BE49-F238E27FC236}">
                <a16:creationId xmlns:a16="http://schemas.microsoft.com/office/drawing/2014/main" id="{EDE191FC-F562-336B-6EDE-E1BFE88D1D49}"/>
              </a:ext>
            </a:extLst>
          </p:cNvPr>
          <p:cNvSpPr/>
          <p:nvPr/>
        </p:nvSpPr>
        <p:spPr>
          <a:xfrm>
            <a:off x="257326" y="3836585"/>
            <a:ext cx="1589958" cy="560092"/>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a:t>
            </a:r>
            <a:r>
              <a:rPr kumimoji="0" lang="ja-JP" altLang="en-US" sz="114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リソースの効率活用が議</a:t>
            </a: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論される</a:t>
            </a:r>
          </a:p>
        </p:txBody>
      </p:sp>
      <p:sp>
        <p:nvSpPr>
          <p:cNvPr id="3154" name="Rectangle 102">
            <a:extLst>
              <a:ext uri="{FF2B5EF4-FFF2-40B4-BE49-F238E27FC236}">
                <a16:creationId xmlns:a16="http://schemas.microsoft.com/office/drawing/2014/main" id="{B4C360D8-32DF-69C2-6725-3D75C726A5FB}"/>
              </a:ext>
            </a:extLst>
          </p:cNvPr>
          <p:cNvSpPr/>
          <p:nvPr/>
        </p:nvSpPr>
        <p:spPr>
          <a:xfrm>
            <a:off x="260623" y="3193701"/>
            <a:ext cx="1589958" cy="592948"/>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エビデンスに基づきサービス水準等が改善される</a:t>
            </a:r>
          </a:p>
        </p:txBody>
      </p:sp>
      <p:sp>
        <p:nvSpPr>
          <p:cNvPr id="3155" name="Rectangle 102">
            <a:extLst>
              <a:ext uri="{FF2B5EF4-FFF2-40B4-BE49-F238E27FC236}">
                <a16:creationId xmlns:a16="http://schemas.microsoft.com/office/drawing/2014/main" id="{0712C788-E12A-CD20-6699-7FF999BE231B}"/>
              </a:ext>
            </a:extLst>
          </p:cNvPr>
          <p:cNvSpPr/>
          <p:nvPr/>
        </p:nvSpPr>
        <p:spPr>
          <a:xfrm>
            <a:off x="2263362" y="1817120"/>
            <a:ext cx="2035188" cy="1192265"/>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データ連携基盤に一元化した</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914290" rtl="0" eaLnBrk="1" fontAlgn="auto" latinLnBrk="0" hangingPunct="1">
              <a:lnSpc>
                <a:spcPct val="100000"/>
              </a:lnSpc>
              <a:spcBef>
                <a:spcPts val="0"/>
              </a:spcBef>
              <a:spcAft>
                <a:spcPts val="0"/>
              </a:spcAft>
              <a:buClrTx/>
              <a:buSzTx/>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利用データの情報量</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データ連携基盤に一元化した</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R="0" lvl="0" algn="l" defTabSz="914290" rtl="0" eaLnBrk="1" fontAlgn="auto" latinLnBrk="0" hangingPunct="1">
              <a:lnSpc>
                <a:spcPct val="100000"/>
              </a:lnSpc>
              <a:spcBef>
                <a:spcPts val="0"/>
              </a:spcBef>
              <a:spcAft>
                <a:spcPts val="0"/>
              </a:spcAft>
              <a:buClrTx/>
              <a:buSzTx/>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運行データの情報量</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56" name="Rectangle 102">
            <a:extLst>
              <a:ext uri="{FF2B5EF4-FFF2-40B4-BE49-F238E27FC236}">
                <a16:creationId xmlns:a16="http://schemas.microsoft.com/office/drawing/2014/main" id="{779656B1-DC4B-2FAF-E453-E829F2E1807C}"/>
              </a:ext>
            </a:extLst>
          </p:cNvPr>
          <p:cNvSpPr/>
          <p:nvPr/>
        </p:nvSpPr>
        <p:spPr>
          <a:xfrm>
            <a:off x="4639927" y="1819153"/>
            <a:ext cx="1729780" cy="1197880"/>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整備したデータ連携基盤の仕様確認</a:t>
            </a:r>
          </a:p>
        </p:txBody>
      </p:sp>
      <p:sp>
        <p:nvSpPr>
          <p:cNvPr id="3157" name="Rectangle 102">
            <a:extLst>
              <a:ext uri="{FF2B5EF4-FFF2-40B4-BE49-F238E27FC236}">
                <a16:creationId xmlns:a16="http://schemas.microsoft.com/office/drawing/2014/main" id="{D226DBA8-47D3-2910-16C6-E2F64948929F}"/>
              </a:ext>
            </a:extLst>
          </p:cNvPr>
          <p:cNvSpPr/>
          <p:nvPr/>
        </p:nvSpPr>
        <p:spPr>
          <a:xfrm>
            <a:off x="2263362" y="3220099"/>
            <a:ext cx="2050108" cy="1182568"/>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データを活用した、サービス水準等の見直しの議論の回数</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データを活用した、運転士や車両等のリソース活用等に関する議論の回数</a:t>
            </a:r>
          </a:p>
        </p:txBody>
      </p:sp>
      <p:sp>
        <p:nvSpPr>
          <p:cNvPr id="3158" name="Rectangle 102">
            <a:extLst>
              <a:ext uri="{FF2B5EF4-FFF2-40B4-BE49-F238E27FC236}">
                <a16:creationId xmlns:a16="http://schemas.microsoft.com/office/drawing/2014/main" id="{D87ED832-4EF5-DFEF-0BC5-D621A2076B1D}"/>
              </a:ext>
            </a:extLst>
          </p:cNvPr>
          <p:cNvSpPr/>
          <p:nvPr/>
        </p:nvSpPr>
        <p:spPr>
          <a:xfrm>
            <a:off x="2263362" y="5825067"/>
            <a:ext cx="2035187" cy="956364"/>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議論の結果生み出された、新しいサービスに関するアイディア数</a:t>
            </a:r>
          </a:p>
        </p:txBody>
      </p:sp>
      <p:sp>
        <p:nvSpPr>
          <p:cNvPr id="3159" name="Rectangle 102">
            <a:extLst>
              <a:ext uri="{FF2B5EF4-FFF2-40B4-BE49-F238E27FC236}">
                <a16:creationId xmlns:a16="http://schemas.microsoft.com/office/drawing/2014/main" id="{6C753CF1-05F7-0910-712C-24C1CBAF16CE}"/>
              </a:ext>
            </a:extLst>
          </p:cNvPr>
          <p:cNvSpPr/>
          <p:nvPr/>
        </p:nvSpPr>
        <p:spPr>
          <a:xfrm>
            <a:off x="4639927" y="3218872"/>
            <a:ext cx="1729780" cy="1184571"/>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地域公共交通活性化協議会等の議事録による確認</a:t>
            </a:r>
          </a:p>
        </p:txBody>
      </p:sp>
      <p:sp>
        <p:nvSpPr>
          <p:cNvPr id="3160" name="Rectangle 102">
            <a:extLst>
              <a:ext uri="{FF2B5EF4-FFF2-40B4-BE49-F238E27FC236}">
                <a16:creationId xmlns:a16="http://schemas.microsoft.com/office/drawing/2014/main" id="{B5DC710F-6AF4-ABA7-8FE6-47DB136D3A82}"/>
              </a:ext>
            </a:extLst>
          </p:cNvPr>
          <p:cNvSpPr/>
          <p:nvPr/>
        </p:nvSpPr>
        <p:spPr>
          <a:xfrm>
            <a:off x="4655979" y="5828253"/>
            <a:ext cx="1737542" cy="953177"/>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地域公共交通活性化協議会等の議事録による確認</a:t>
            </a:r>
          </a:p>
        </p:txBody>
      </p:sp>
      <p:sp>
        <p:nvSpPr>
          <p:cNvPr id="3161" name="Isosceles Triangle 76">
            <a:extLst>
              <a:ext uri="{FF2B5EF4-FFF2-40B4-BE49-F238E27FC236}">
                <a16:creationId xmlns:a16="http://schemas.microsoft.com/office/drawing/2014/main" id="{445C637B-2336-E046-66B4-F2FA3ABE2D96}"/>
              </a:ext>
            </a:extLst>
          </p:cNvPr>
          <p:cNvSpPr/>
          <p:nvPr/>
        </p:nvSpPr>
        <p:spPr>
          <a:xfrm rot="5400000">
            <a:off x="1834402" y="2344386"/>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solidFill>
                <a:srgbClr val="2E2E38"/>
              </a:solidFill>
              <a:effectLst/>
              <a:uLnTx/>
              <a:uFillTx/>
              <a:latin typeface="EYInterstate" panose="02000503020000020004" pitchFamily="2" charset="0"/>
              <a:ea typeface="ＭＳ Ｐゴシック"/>
              <a:cs typeface="+mn-cs"/>
            </a:endParaRPr>
          </a:p>
        </p:txBody>
      </p:sp>
      <p:sp>
        <p:nvSpPr>
          <p:cNvPr id="3162" name="Isosceles Triangle 85">
            <a:extLst>
              <a:ext uri="{FF2B5EF4-FFF2-40B4-BE49-F238E27FC236}">
                <a16:creationId xmlns:a16="http://schemas.microsoft.com/office/drawing/2014/main" id="{E45592D1-85AF-9402-BECE-B7F205F4F3AE}"/>
              </a:ext>
            </a:extLst>
          </p:cNvPr>
          <p:cNvSpPr/>
          <p:nvPr/>
        </p:nvSpPr>
        <p:spPr>
          <a:xfrm rot="5400000">
            <a:off x="1834401" y="385043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3" name="Isosceles Triangle 92">
            <a:extLst>
              <a:ext uri="{FF2B5EF4-FFF2-40B4-BE49-F238E27FC236}">
                <a16:creationId xmlns:a16="http://schemas.microsoft.com/office/drawing/2014/main" id="{31F71668-D8D7-58CC-261E-1A3AD9FB3FCF}"/>
              </a:ext>
            </a:extLst>
          </p:cNvPr>
          <p:cNvSpPr/>
          <p:nvPr/>
        </p:nvSpPr>
        <p:spPr>
          <a:xfrm rot="5400000">
            <a:off x="1837521" y="6227390"/>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4" name="Isosceles Triangle 99">
            <a:extLst>
              <a:ext uri="{FF2B5EF4-FFF2-40B4-BE49-F238E27FC236}">
                <a16:creationId xmlns:a16="http://schemas.microsoft.com/office/drawing/2014/main" id="{54EF4900-FAE0-45F0-8533-2F43D23AA84E}"/>
              </a:ext>
            </a:extLst>
          </p:cNvPr>
          <p:cNvSpPr/>
          <p:nvPr/>
        </p:nvSpPr>
        <p:spPr>
          <a:xfrm rot="5400000">
            <a:off x="4238759" y="2287072"/>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5" name="Isosceles Triangle 102">
            <a:extLst>
              <a:ext uri="{FF2B5EF4-FFF2-40B4-BE49-F238E27FC236}">
                <a16:creationId xmlns:a16="http://schemas.microsoft.com/office/drawing/2014/main" id="{01B90EB0-ED38-C3E7-3F79-6F8ED63BFDC3}"/>
              </a:ext>
            </a:extLst>
          </p:cNvPr>
          <p:cNvSpPr/>
          <p:nvPr/>
        </p:nvSpPr>
        <p:spPr>
          <a:xfrm rot="5400000">
            <a:off x="4256467" y="384116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6" name="Isosceles Triangle 103">
            <a:extLst>
              <a:ext uri="{FF2B5EF4-FFF2-40B4-BE49-F238E27FC236}">
                <a16:creationId xmlns:a16="http://schemas.microsoft.com/office/drawing/2014/main" id="{59CF20A3-8F5F-A7DB-AD2E-851C2D3D616D}"/>
              </a:ext>
            </a:extLst>
          </p:cNvPr>
          <p:cNvSpPr/>
          <p:nvPr/>
        </p:nvSpPr>
        <p:spPr>
          <a:xfrm rot="5400000">
            <a:off x="4254770" y="6216985"/>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7" name="Isosceles Triangle 117">
            <a:extLst>
              <a:ext uri="{FF2B5EF4-FFF2-40B4-BE49-F238E27FC236}">
                <a16:creationId xmlns:a16="http://schemas.microsoft.com/office/drawing/2014/main" id="{B6EBAFA4-278E-6BB0-6EC2-EFAA3292C928}"/>
              </a:ext>
            </a:extLst>
          </p:cNvPr>
          <p:cNvSpPr/>
          <p:nvPr/>
        </p:nvSpPr>
        <p:spPr>
          <a:xfrm rot="5400000">
            <a:off x="6358274" y="2292806"/>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8" name="Isosceles Triangle 118">
            <a:extLst>
              <a:ext uri="{FF2B5EF4-FFF2-40B4-BE49-F238E27FC236}">
                <a16:creationId xmlns:a16="http://schemas.microsoft.com/office/drawing/2014/main" id="{67BEAAA4-329C-1698-4699-4C5F60A59C60}"/>
              </a:ext>
            </a:extLst>
          </p:cNvPr>
          <p:cNvSpPr/>
          <p:nvPr/>
        </p:nvSpPr>
        <p:spPr>
          <a:xfrm rot="5400000">
            <a:off x="6358275" y="384116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69" name="Isosceles Triangle 119">
            <a:extLst>
              <a:ext uri="{FF2B5EF4-FFF2-40B4-BE49-F238E27FC236}">
                <a16:creationId xmlns:a16="http://schemas.microsoft.com/office/drawing/2014/main" id="{3364A69B-3E76-A6C5-DF4C-51FB393226EA}"/>
              </a:ext>
            </a:extLst>
          </p:cNvPr>
          <p:cNvSpPr/>
          <p:nvPr/>
        </p:nvSpPr>
        <p:spPr>
          <a:xfrm rot="5400000">
            <a:off x="6358275" y="6227389"/>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cxnSp>
        <p:nvCxnSpPr>
          <p:cNvPr id="3170" name="Straight Connector 6">
            <a:extLst>
              <a:ext uri="{FF2B5EF4-FFF2-40B4-BE49-F238E27FC236}">
                <a16:creationId xmlns:a16="http://schemas.microsoft.com/office/drawing/2014/main" id="{D3BD46D8-00DC-E9A8-E23F-D259C06E9CDA}"/>
              </a:ext>
            </a:extLst>
          </p:cNvPr>
          <p:cNvCxnSpPr>
            <a:cxnSpLocks/>
          </p:cNvCxnSpPr>
          <p:nvPr/>
        </p:nvCxnSpPr>
        <p:spPr>
          <a:xfrm>
            <a:off x="260008" y="4501934"/>
            <a:ext cx="8793090" cy="0"/>
          </a:xfrm>
          <a:prstGeom prst="line">
            <a:avLst/>
          </a:prstGeom>
          <a:noFill/>
          <a:ln w="6350" cap="flat" cmpd="sng" algn="ctr">
            <a:solidFill>
              <a:srgbClr val="747480"/>
            </a:solidFill>
            <a:prstDash val="dash"/>
            <a:tailEnd type="none"/>
          </a:ln>
          <a:effectLst/>
        </p:spPr>
      </p:cxnSp>
      <p:sp>
        <p:nvSpPr>
          <p:cNvPr id="3171" name="Rectangle 102">
            <a:extLst>
              <a:ext uri="{FF2B5EF4-FFF2-40B4-BE49-F238E27FC236}">
                <a16:creationId xmlns:a16="http://schemas.microsoft.com/office/drawing/2014/main" id="{03CE2328-A5BD-8010-CF45-E613F2815FD5}"/>
              </a:ext>
            </a:extLst>
          </p:cNvPr>
          <p:cNvSpPr/>
          <p:nvPr/>
        </p:nvSpPr>
        <p:spPr>
          <a:xfrm>
            <a:off x="2263361" y="4597548"/>
            <a:ext cx="2035187" cy="106808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交通サービスの利用者数</a:t>
            </a:r>
          </a:p>
        </p:txBody>
      </p:sp>
      <p:sp>
        <p:nvSpPr>
          <p:cNvPr id="3172" name="Rectangle 102">
            <a:extLst>
              <a:ext uri="{FF2B5EF4-FFF2-40B4-BE49-F238E27FC236}">
                <a16:creationId xmlns:a16="http://schemas.microsoft.com/office/drawing/2014/main" id="{AAE52BEF-C254-23F2-7ACC-5B7ADB918CFA}"/>
              </a:ext>
            </a:extLst>
          </p:cNvPr>
          <p:cNvSpPr/>
          <p:nvPr/>
        </p:nvSpPr>
        <p:spPr>
          <a:xfrm>
            <a:off x="4655979" y="4597548"/>
            <a:ext cx="1744541" cy="106808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IC</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カードデータ等による利用者数データの取得</a:t>
            </a:r>
          </a:p>
        </p:txBody>
      </p:sp>
      <p:sp>
        <p:nvSpPr>
          <p:cNvPr id="3173" name="Rectangle 102">
            <a:extLst>
              <a:ext uri="{FF2B5EF4-FFF2-40B4-BE49-F238E27FC236}">
                <a16:creationId xmlns:a16="http://schemas.microsoft.com/office/drawing/2014/main" id="{A81385E3-E341-1578-FFFD-F3DE05811519}"/>
              </a:ext>
            </a:extLst>
          </p:cNvPr>
          <p:cNvSpPr/>
          <p:nvPr/>
        </p:nvSpPr>
        <p:spPr>
          <a:xfrm>
            <a:off x="6752053" y="5825067"/>
            <a:ext cx="2320167" cy="956362"/>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実際に導入されるまでは長期間を要するため、短期的にはデータを活用した議論がどれだけ活発に行われているかを、量・質の両面から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4" name="Rectangle 102">
            <a:extLst>
              <a:ext uri="{FF2B5EF4-FFF2-40B4-BE49-F238E27FC236}">
                <a16:creationId xmlns:a16="http://schemas.microsoft.com/office/drawing/2014/main" id="{2C20B8BC-B0D8-7FC8-8CD7-3B6E1C49A899}"/>
              </a:ext>
            </a:extLst>
          </p:cNvPr>
          <p:cNvSpPr/>
          <p:nvPr/>
        </p:nvSpPr>
        <p:spPr>
          <a:xfrm>
            <a:off x="6721642" y="1811505"/>
            <a:ext cx="2310800" cy="1197881"/>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地域の課題解決にはどのようなデータが必要かという議論のもと、適切なデータが一元化されたかどうかを</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5" name="Rectangle 102">
            <a:extLst>
              <a:ext uri="{FF2B5EF4-FFF2-40B4-BE49-F238E27FC236}">
                <a16:creationId xmlns:a16="http://schemas.microsoft.com/office/drawing/2014/main" id="{266E7973-B029-B82C-EB4E-BFD1185B6C83}"/>
              </a:ext>
            </a:extLst>
          </p:cNvPr>
          <p:cNvSpPr/>
          <p:nvPr/>
        </p:nvSpPr>
        <p:spPr>
          <a:xfrm>
            <a:off x="6752053" y="4597549"/>
            <a:ext cx="2320167" cy="102842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効果の発現までは長期間を要するため、短期的にはデータを活用した議論がどれだけ活発に行われているかを、必要に応じてデータ連携基盤を活用した分析も実施しながら、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6" name="Rectangle 102">
            <a:extLst>
              <a:ext uri="{FF2B5EF4-FFF2-40B4-BE49-F238E27FC236}">
                <a16:creationId xmlns:a16="http://schemas.microsoft.com/office/drawing/2014/main" id="{0760762F-6F5A-D1CF-AB0A-8A0D415D16FF}"/>
              </a:ext>
            </a:extLst>
          </p:cNvPr>
          <p:cNvSpPr/>
          <p:nvPr/>
        </p:nvSpPr>
        <p:spPr>
          <a:xfrm>
            <a:off x="6735585" y="3215822"/>
            <a:ext cx="2325770" cy="1182008"/>
          </a:xfrm>
          <a:prstGeom prst="rect">
            <a:avLst/>
          </a:prstGeom>
          <a:noFill/>
          <a:ln w="9525" cap="flat" cmpd="sng" algn="ctr">
            <a:solidFill>
              <a:schemeClr val="tx1"/>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実際のサービス水準改善やリソース効率活用の実施までは長期間を要するため、短期的にはデータを活用した議論がどれだけ活発に行われているかを、量・質の両面から</a:t>
            </a:r>
            <a:r>
              <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177" name="Isosceles Triangle 17">
            <a:extLst>
              <a:ext uri="{FF2B5EF4-FFF2-40B4-BE49-F238E27FC236}">
                <a16:creationId xmlns:a16="http://schemas.microsoft.com/office/drawing/2014/main" id="{1FCAE4E3-485A-866B-EF0B-E23A40BEB0BA}"/>
              </a:ext>
            </a:extLst>
          </p:cNvPr>
          <p:cNvSpPr/>
          <p:nvPr/>
        </p:nvSpPr>
        <p:spPr>
          <a:xfrm rot="5400000">
            <a:off x="1834401" y="5073081"/>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solidFill>
                <a:srgbClr val="2E2E38"/>
              </a:solidFill>
              <a:effectLst/>
              <a:uLnTx/>
              <a:uFillTx/>
              <a:latin typeface="EYInterstate" panose="02000503020000020004" pitchFamily="2" charset="0"/>
              <a:ea typeface="ＭＳ Ｐゴシック"/>
              <a:cs typeface="+mn-cs"/>
            </a:endParaRPr>
          </a:p>
        </p:txBody>
      </p:sp>
      <p:sp>
        <p:nvSpPr>
          <p:cNvPr id="3178" name="Isosceles Triangle 18">
            <a:extLst>
              <a:ext uri="{FF2B5EF4-FFF2-40B4-BE49-F238E27FC236}">
                <a16:creationId xmlns:a16="http://schemas.microsoft.com/office/drawing/2014/main" id="{D393980A-9AC2-D40D-5993-4F4BF0606CF8}"/>
              </a:ext>
            </a:extLst>
          </p:cNvPr>
          <p:cNvSpPr/>
          <p:nvPr/>
        </p:nvSpPr>
        <p:spPr>
          <a:xfrm rot="5400000">
            <a:off x="4238758" y="5102603"/>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3179" name="Isosceles Triangle 21">
            <a:extLst>
              <a:ext uri="{FF2B5EF4-FFF2-40B4-BE49-F238E27FC236}">
                <a16:creationId xmlns:a16="http://schemas.microsoft.com/office/drawing/2014/main" id="{7634BF1A-2F10-9E86-4250-AF4AA2FB9ADE}"/>
              </a:ext>
            </a:extLst>
          </p:cNvPr>
          <p:cNvSpPr/>
          <p:nvPr/>
        </p:nvSpPr>
        <p:spPr>
          <a:xfrm rot="5400000">
            <a:off x="6358274" y="5102604"/>
            <a:ext cx="480261" cy="172526"/>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Tree>
    <p:extLst>
      <p:ext uri="{BB962C8B-B14F-4D97-AF65-F5344CB8AC3E}">
        <p14:creationId xmlns:p14="http://schemas.microsoft.com/office/powerpoint/2010/main" val="1412944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400" b="1" dirty="0">
                <a:solidFill>
                  <a:srgbClr val="FFFFFF"/>
                </a:solidFill>
                <a:latin typeface="ＭＳ Ｐゴシック"/>
                <a:ea typeface="ＭＳ Ｐゴシック"/>
              </a:rPr>
              <a:t>３</a:t>
            </a:r>
            <a:r>
              <a:rPr kumimoji="1" lang="ja-JP" altLang="en-US" sz="2400" b="1" i="0" u="none" strike="noStrike" kern="1200" cap="none" spc="0" normalizeH="0" baseline="0" noProof="0" dirty="0" err="1">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合同審査評価ポイントへの反映状況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234" name="テキスト ボックス 18"/>
          <p:cNvSpPr txBox="1"/>
          <p:nvPr/>
        </p:nvSpPr>
        <p:spPr>
          <a:xfrm>
            <a:off x="57870" y="600943"/>
            <a:ext cx="5234210" cy="338554"/>
          </a:xfrm>
          <a:prstGeom prst="rect">
            <a:avLst/>
          </a:prstGeom>
          <a:noFill/>
          <a:ln w="9525">
            <a:noFill/>
            <a:miter lim="800000"/>
            <a:headEnd/>
            <a:tailEnd/>
          </a:ln>
          <a:effectLst/>
        </p:spPr>
        <p:txBody>
          <a:bodyPr wrap="square">
            <a:spAutoFit/>
          </a:bodyPr>
          <a:lstStyle>
            <a:defPPr>
              <a:defRPr lang="ja-JP"/>
            </a:defPPr>
            <a:lvl1pPr marL="342900" lvl="0" indent="-342900" defTabSz="914400">
              <a:spcBef>
                <a:spcPct val="5000"/>
              </a:spcBef>
              <a:buFont typeface="Wingdings" panose="05000000000000000000" pitchFamily="2" charset="2"/>
              <a:buChar char="n"/>
              <a:defRPr sz="1600">
                <a:solidFill>
                  <a:srgbClr val="000000"/>
                </a:solidFill>
                <a:latin typeface="Tahoma" pitchFamily="34" charset="0"/>
              </a:defRPr>
            </a:lvl1p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合同審査評価ポイントへの反映状況　　</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fld id="{A1264516-8899-442B-8DBF-9D5455FF797E}" type="slidenum">
              <a:rPr kumimoji="1" lang="en-US" altLang="ja-JP" sz="1480" b="0" i="0" u="none" strike="noStrike" kern="1200" cap="none" spc="0" normalizeH="0" baseline="0" noProof="0" smtClean="0">
                <a:ln>
                  <a:noFill/>
                </a:ln>
                <a:solidFill>
                  <a:srgbClr val="000000"/>
                </a:solidFill>
                <a:effectLst/>
                <a:uLnTx/>
                <a:uFillTx/>
                <a:latin typeface="Arial"/>
                <a:ea typeface="ＭＳ Ｐゴシック"/>
                <a:cs typeface="+mn-cs"/>
              </a:rPr>
              <a:t>3</a:t>
            </a:fld>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251520" y="1075379"/>
            <a:ext cx="7320117" cy="723275"/>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事業毎の評価基準のほか、合同審査会では、以下のポイントを評価する。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該当する項目に〇をつけること</a:t>
            </a:r>
          </a:p>
        </p:txBody>
      </p:sp>
      <p:graphicFrame>
        <p:nvGraphicFramePr>
          <p:cNvPr id="14" name="表 12"/>
          <p:cNvGraphicFramePr>
            <a:graphicFrameLocks noGrp="1"/>
          </p:cNvGraphicFramePr>
          <p:nvPr>
            <p:extLst>
              <p:ext uri="{D42A27DB-BD31-4B8C-83A1-F6EECF244321}">
                <p14:modId xmlns:p14="http://schemas.microsoft.com/office/powerpoint/2010/main" val="3499865801"/>
              </p:ext>
            </p:extLst>
          </p:nvPr>
        </p:nvGraphicFramePr>
        <p:xfrm>
          <a:off x="463733" y="1965313"/>
          <a:ext cx="8389024" cy="1828800"/>
        </p:xfrm>
        <a:graphic>
          <a:graphicData uri="http://schemas.openxmlformats.org/drawingml/2006/table">
            <a:tbl>
              <a:tblPr firstRow="1" bandRow="1">
                <a:tableStyleId>{5940675A-B579-460E-94D1-54222C63F5DA}</a:tableStyleId>
              </a:tblPr>
              <a:tblGrid>
                <a:gridCol w="7906093">
                  <a:extLst>
                    <a:ext uri="{9D8B030D-6E8A-4147-A177-3AD203B41FA5}">
                      <a16:colId xmlns:a16="http://schemas.microsoft.com/office/drawing/2014/main" val="20000"/>
                    </a:ext>
                  </a:extLst>
                </a:gridCol>
                <a:gridCol w="482931">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①新規性、先進性があり、かつ、将来の横展開・本格普及にふさわしい案件</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②効果的な施策間連携がされている、又は連携予定の案件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③効果的な地域間連携がされている、又は連携予定の案件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63819935"/>
                  </a:ext>
                </a:extLst>
              </a:tr>
              <a:tr h="2736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④データ連携基盤（都市</a:t>
                      </a:r>
                      <a:r>
                        <a:rPr kumimoji="1" lang="en-US" altLang="ja-JP" sz="1200" dirty="0">
                          <a:solidFill>
                            <a:schemeClr val="tx1"/>
                          </a:solidFill>
                          <a:latin typeface="Meiryo UI" panose="020B0604030504040204" pitchFamily="50" charset="-128"/>
                          <a:ea typeface="Meiryo UI" panose="020B0604030504040204" pitchFamily="50" charset="-128"/>
                        </a:rPr>
                        <a:t>OS</a:t>
                      </a:r>
                      <a:r>
                        <a:rPr kumimoji="1" lang="ja-JP" altLang="en-US" sz="1200" dirty="0">
                          <a:solidFill>
                            <a:schemeClr val="tx1"/>
                          </a:solidFill>
                          <a:latin typeface="Meiryo UI" panose="020B0604030504040204" pitchFamily="50" charset="-128"/>
                          <a:ea typeface="Meiryo UI" panose="020B0604030504040204" pitchFamily="50" charset="-128"/>
                        </a:rPr>
                        <a:t>等）を構築している案件、又は構築予定の案件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⑤作成する</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を公開又は公開予定の案件</a:t>
                      </a:r>
                    </a:p>
                    <a:p>
                      <a:r>
                        <a:rPr kumimoji="1" lang="ja-JP" altLang="en-US" sz="1200" dirty="0">
                          <a:solidFill>
                            <a:schemeClr val="tx1"/>
                          </a:solidFill>
                          <a:latin typeface="Meiryo UI" panose="020B0604030504040204" pitchFamily="50" charset="-128"/>
                          <a:ea typeface="Meiryo UI" panose="020B0604030504040204" pitchFamily="50" charset="-128"/>
                        </a:rPr>
                        <a:t>（応募者が</a:t>
                      </a:r>
                      <a:r>
                        <a:rPr kumimoji="1" lang="en-US" altLang="ja-JP" sz="1200" dirty="0">
                          <a:solidFill>
                            <a:schemeClr val="tx1"/>
                          </a:solidFill>
                          <a:latin typeface="Meiryo UI" panose="020B0604030504040204" pitchFamily="50" charset="-128"/>
                          <a:ea typeface="Meiryo UI" panose="020B0604030504040204" pitchFamily="50" charset="-128"/>
                        </a:rPr>
                        <a:t>HP</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公開すると供に、スマートシティ官民連携</a:t>
                      </a:r>
                      <a:r>
                        <a:rPr kumimoji="1" lang="en-US" altLang="ja-JP" sz="1200" dirty="0">
                          <a:solidFill>
                            <a:schemeClr val="tx1"/>
                          </a:solidFill>
                          <a:latin typeface="Meiryo UI" panose="020B0604030504040204" pitchFamily="50" charset="-128"/>
                          <a:ea typeface="Meiryo UI" panose="020B0604030504040204" pitchFamily="50" charset="-128"/>
                        </a:rPr>
                        <a:t>PF</a:t>
                      </a:r>
                      <a:r>
                        <a:rPr kumimoji="1" lang="ja-JP" altLang="en-US" sz="1200" dirty="0">
                          <a:solidFill>
                            <a:schemeClr val="tx1"/>
                          </a:solidFill>
                          <a:latin typeface="Meiryo UI" panose="020B0604030504040204" pitchFamily="50" charset="-128"/>
                          <a:ea typeface="Meiryo UI" panose="020B0604030504040204" pitchFamily="50" charset="-128"/>
                        </a:rPr>
                        <a:t>サイト上にその</a:t>
                      </a:r>
                      <a:r>
                        <a:rPr kumimoji="1" lang="en-US" altLang="ja-JP" sz="1200" dirty="0">
                          <a:solidFill>
                            <a:schemeClr val="tx1"/>
                          </a:solidFill>
                          <a:latin typeface="Meiryo UI" panose="020B0604030504040204" pitchFamily="50" charset="-128"/>
                          <a:ea typeface="Meiryo UI" panose="020B0604030504040204" pitchFamily="50" charset="-128"/>
                        </a:rPr>
                        <a:t>URL</a:t>
                      </a:r>
                      <a:r>
                        <a:rPr kumimoji="1" lang="ja-JP" altLang="en-US" sz="1200" dirty="0">
                          <a:solidFill>
                            <a:schemeClr val="tx1"/>
                          </a:solidFill>
                          <a:latin typeface="Meiryo UI" panose="020B0604030504040204" pitchFamily="50" charset="-128"/>
                          <a:ea typeface="Meiryo UI" panose="020B0604030504040204" pitchFamily="50" charset="-128"/>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5" name="Rectangle 66"/>
          <p:cNvSpPr>
            <a:spLocks noChangeArrowheads="1"/>
          </p:cNvSpPr>
          <p:nvPr/>
        </p:nvSpPr>
        <p:spPr>
          <a:xfrm>
            <a:off x="96700" y="4149080"/>
            <a:ext cx="8939796" cy="259228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22"/>
          <p:cNvSpPr/>
          <p:nvPr/>
        </p:nvSpPr>
        <p:spPr>
          <a:xfrm>
            <a:off x="136954" y="4149080"/>
            <a:ext cx="8899542" cy="1600438"/>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④</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に該当する場合は、３</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lang="ja-JP" altLang="en-US" sz="1400" i="1" dirty="0">
                <a:solidFill>
                  <a:srgbClr val="FF0000"/>
                </a:solidFill>
              </a:rPr>
              <a:t>⑤</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17389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89">
            <a:extLst>
              <a:ext uri="{FF2B5EF4-FFF2-40B4-BE49-F238E27FC236}">
                <a16:creationId xmlns:a16="http://schemas.microsoft.com/office/drawing/2014/main" id="{DB124425-D125-7DE5-7C97-E81B7A4A746C}"/>
              </a:ext>
            </a:extLst>
          </p:cNvPr>
          <p:cNvSpPr/>
          <p:nvPr/>
        </p:nvSpPr>
        <p:spPr>
          <a:xfrm>
            <a:off x="244385" y="2683146"/>
            <a:ext cx="8628370" cy="4119141"/>
          </a:xfrm>
          <a:prstGeom prst="roundRect">
            <a:avLst>
              <a:gd name="adj" fmla="val 2603"/>
            </a:avLst>
          </a:prstGeom>
          <a:solidFill>
            <a:srgbClr val="FFFFFF">
              <a:lumMod val="95000"/>
            </a:srgbClr>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記載例③</a:t>
            </a: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91</a:t>
            </a:r>
            <a:endParaRPr kumimoji="1" lang="ja-JP" altLang="en-US" sz="1480" dirty="0">
              <a:solidFill>
                <a:schemeClr val="tx1"/>
              </a:solidFill>
            </a:endParaRPr>
          </a:p>
        </p:txBody>
      </p:sp>
      <p:grpSp>
        <p:nvGrpSpPr>
          <p:cNvPr id="4" name="Group 4">
            <a:extLst>
              <a:ext uri="{FF2B5EF4-FFF2-40B4-BE49-F238E27FC236}">
                <a16:creationId xmlns:a16="http://schemas.microsoft.com/office/drawing/2014/main" id="{35F46BCE-B4DF-9791-160B-2B6679CA5015}"/>
              </a:ext>
            </a:extLst>
          </p:cNvPr>
          <p:cNvGrpSpPr/>
          <p:nvPr/>
        </p:nvGrpSpPr>
        <p:grpSpPr>
          <a:xfrm>
            <a:off x="302888" y="4728325"/>
            <a:ext cx="1105221" cy="1985180"/>
            <a:chOff x="929460" y="5704654"/>
            <a:chExt cx="1873551" cy="2117475"/>
          </a:xfrm>
        </p:grpSpPr>
        <p:sp>
          <p:nvSpPr>
            <p:cNvPr id="5" name="Rectangle 102">
              <a:extLst>
                <a:ext uri="{FF2B5EF4-FFF2-40B4-BE49-F238E27FC236}">
                  <a16:creationId xmlns:a16="http://schemas.microsoft.com/office/drawing/2014/main" id="{C3C3CA43-3175-559E-67B9-55E73F7E482E}"/>
                </a:ext>
              </a:extLst>
            </p:cNvPr>
            <p:cNvSpPr/>
            <p:nvPr/>
          </p:nvSpPr>
          <p:spPr>
            <a:xfrm>
              <a:off x="1014072" y="5989763"/>
              <a:ext cx="1721661" cy="518264"/>
            </a:xfrm>
            <a:prstGeom prst="rect">
              <a:avLst/>
            </a:prstGeom>
            <a:solidFill>
              <a:srgbClr val="C3EAF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交通による寄与が大、</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かつ、</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測定可能性も高</a:t>
              </a:r>
            </a:p>
          </p:txBody>
        </p:sp>
        <p:sp>
          <p:nvSpPr>
            <p:cNvPr id="6" name="Rectangle 102">
              <a:extLst>
                <a:ext uri="{FF2B5EF4-FFF2-40B4-BE49-F238E27FC236}">
                  <a16:creationId xmlns:a16="http://schemas.microsoft.com/office/drawing/2014/main" id="{D1467B50-47AC-B238-C6C7-C13293149CB9}"/>
                </a:ext>
              </a:extLst>
            </p:cNvPr>
            <p:cNvSpPr/>
            <p:nvPr/>
          </p:nvSpPr>
          <p:spPr>
            <a:xfrm>
              <a:off x="1017911" y="6577831"/>
              <a:ext cx="1721661" cy="518264"/>
            </a:xfrm>
            <a:prstGeom prst="rect">
              <a:avLst/>
            </a:prstGeom>
            <a:solidFill>
              <a:srgbClr val="FFE0D9"/>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交通以外の外部要因の影響も大きいが、</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測定可能性は高</a:t>
              </a:r>
            </a:p>
          </p:txBody>
        </p:sp>
        <p:sp>
          <p:nvSpPr>
            <p:cNvPr id="8" name="Rectangle 48">
              <a:extLst>
                <a:ext uri="{FF2B5EF4-FFF2-40B4-BE49-F238E27FC236}">
                  <a16:creationId xmlns:a16="http://schemas.microsoft.com/office/drawing/2014/main" id="{C544246B-9C18-25EE-B471-86FB17927BC9}"/>
                </a:ext>
              </a:extLst>
            </p:cNvPr>
            <p:cNvSpPr/>
            <p:nvPr/>
          </p:nvSpPr>
          <p:spPr>
            <a:xfrm>
              <a:off x="1014074" y="5796668"/>
              <a:ext cx="1721662" cy="157488"/>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rPr>
                <a:t>凡例</a:t>
              </a:r>
              <a:endParaRPr kumimoji="0" lang="en-US" altLang="ja-JP" sz="1000" b="1" i="0" u="none" strike="noStrike" kern="0" cap="none" spc="0" normalizeH="0" baseline="0" noProof="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4FD8E9FC-8DB2-593C-E0AE-7A64B5B8257A}"/>
                </a:ext>
              </a:extLst>
            </p:cNvPr>
            <p:cNvSpPr/>
            <p:nvPr/>
          </p:nvSpPr>
          <p:spPr>
            <a:xfrm>
              <a:off x="929460" y="5704654"/>
              <a:ext cx="1873551" cy="2117475"/>
            </a:xfrm>
            <a:prstGeom prst="rect">
              <a:avLst/>
            </a:prstGeom>
            <a:noFill/>
            <a:ln w="9525" cap="flat" cmpd="sng" algn="ctr">
              <a:solidFill>
                <a:srgbClr val="747480"/>
              </a:solidFill>
              <a:prstDash val="dash"/>
            </a:ln>
            <a:effectLst/>
          </p:spPr>
          <p:txBody>
            <a:bodyPr rtlCol="0" anchor="t" anchorCtr="0"/>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srgbClr val="FFFFFF"/>
                </a:solidFill>
                <a:effectLst/>
                <a:uLnTx/>
                <a:uFillTx/>
                <a:latin typeface="EYInterstate"/>
                <a:ea typeface="ＭＳ Ｐゴシック"/>
                <a:cs typeface="+mn-cs"/>
              </a:endParaRPr>
            </a:p>
          </p:txBody>
        </p:sp>
        <p:sp>
          <p:nvSpPr>
            <p:cNvPr id="11" name="Rectangle 102">
              <a:extLst>
                <a:ext uri="{FF2B5EF4-FFF2-40B4-BE49-F238E27FC236}">
                  <a16:creationId xmlns:a16="http://schemas.microsoft.com/office/drawing/2014/main" id="{5260336C-D8C7-CE18-F091-338F593BEDBD}"/>
                </a:ext>
              </a:extLst>
            </p:cNvPr>
            <p:cNvSpPr/>
            <p:nvPr/>
          </p:nvSpPr>
          <p:spPr>
            <a:xfrm>
              <a:off x="1014072" y="7186528"/>
              <a:ext cx="1721661" cy="518264"/>
            </a:xfrm>
            <a:prstGeom prst="rect">
              <a:avLst/>
            </a:prstGeom>
            <a:solidFill>
              <a:srgbClr val="FFE600">
                <a:lumMod val="20000"/>
                <a:lumOff val="80000"/>
              </a:srgbClr>
            </a:solidFill>
            <a:ln w="9525" cap="flat" cmpd="sng" algn="ctr">
              <a:solidFill>
                <a:srgbClr val="2E2E38"/>
              </a:solid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取組みの直接的な結果として測定しやすい</a:t>
              </a:r>
            </a:p>
          </p:txBody>
        </p:sp>
      </p:grpSp>
      <p:sp>
        <p:nvSpPr>
          <p:cNvPr id="56" name="Rectangle 12">
            <a:extLst>
              <a:ext uri="{FF2B5EF4-FFF2-40B4-BE49-F238E27FC236}">
                <a16:creationId xmlns:a16="http://schemas.microsoft.com/office/drawing/2014/main" id="{903F3A08-5333-A83F-D711-F9788B753433}"/>
              </a:ext>
            </a:extLst>
          </p:cNvPr>
          <p:cNvSpPr/>
          <p:nvPr/>
        </p:nvSpPr>
        <p:spPr>
          <a:xfrm>
            <a:off x="107504" y="620688"/>
            <a:ext cx="8879233" cy="655226"/>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285756" marR="0" lvl="0" indent="-285756"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まず最初に、目指すゴール（インパクト）として</a:t>
            </a:r>
            <a:r>
              <a:rPr kumimoji="1" lang="ja-JP" altLang="en-US" sz="1143"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地域生活圏が面的に活性化する</a:t>
            </a:r>
            <a:r>
              <a:rPr kumimoji="1" lang="ja-JP" altLang="en-US" sz="1143" b="0"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a:t>
            </a:r>
            <a:r>
              <a:rPr kumimoji="1"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」を設定。</a:t>
            </a:r>
            <a:endParaRPr kumimoji="1" lang="en-US" altLang="ja-JP"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285756" marR="0" lvl="0" indent="-285756" algn="l" defTabSz="914400" rtl="0" eaLnBrk="0" fontAlgn="base" latinLnBrk="0" hangingPunct="0">
              <a:lnSpc>
                <a:spcPct val="100000"/>
              </a:lnSpc>
              <a:spcBef>
                <a:spcPct val="0"/>
              </a:spcBef>
              <a:spcAft>
                <a:spcPct val="0"/>
              </a:spcAft>
              <a:buClrTx/>
              <a:buSzTx/>
              <a:buFont typeface="Wingdings" panose="05000000000000000000" pitchFamily="2" charset="2"/>
              <a:buChar char="l"/>
              <a:tabLst/>
              <a:defRPr/>
            </a:pP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その次に、本事業で取り組む「</a:t>
            </a:r>
            <a:r>
              <a:rPr kumimoji="1"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広域プラットフォームの整備</a:t>
            </a:r>
            <a:r>
              <a:rPr kumimoji="1" lang="ja-JP" altLang="en-US"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」から目指すゴールに至るまでのプロセス（アウトカム）を可視化。</a:t>
            </a:r>
            <a:endParaRPr kumimoji="1" lang="en-US" altLang="ja-JP" sz="1143"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sp>
        <p:nvSpPr>
          <p:cNvPr id="57" name="Speech Bubble: Oval 15">
            <a:extLst>
              <a:ext uri="{FF2B5EF4-FFF2-40B4-BE49-F238E27FC236}">
                <a16:creationId xmlns:a16="http://schemas.microsoft.com/office/drawing/2014/main" id="{5CC60D4A-C7C1-2056-C716-C81BB6862467}"/>
              </a:ext>
            </a:extLst>
          </p:cNvPr>
          <p:cNvSpPr/>
          <p:nvPr/>
        </p:nvSpPr>
        <p:spPr>
          <a:xfrm>
            <a:off x="1482075" y="4920593"/>
            <a:ext cx="1398681" cy="934626"/>
          </a:xfrm>
          <a:prstGeom prst="wedgeEllipseCallout">
            <a:avLst>
              <a:gd name="adj1" fmla="val 12381"/>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58" name="Rectangle 100">
            <a:extLst>
              <a:ext uri="{FF2B5EF4-FFF2-40B4-BE49-F238E27FC236}">
                <a16:creationId xmlns:a16="http://schemas.microsoft.com/office/drawing/2014/main" id="{4BD9F896-A7E0-F06A-8C27-B934A5B292FC}"/>
              </a:ext>
            </a:extLst>
          </p:cNvPr>
          <p:cNvSpPr/>
          <p:nvPr/>
        </p:nvSpPr>
        <p:spPr>
          <a:xfrm>
            <a:off x="1614907" y="5006181"/>
            <a:ext cx="1246775"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何度も作り直してよい。最初から完全なロジックモデルはない。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nvGrpSpPr>
          <p:cNvPr id="61" name="Group 57">
            <a:extLst>
              <a:ext uri="{FF2B5EF4-FFF2-40B4-BE49-F238E27FC236}">
                <a16:creationId xmlns:a16="http://schemas.microsoft.com/office/drawing/2014/main" id="{F291AFA9-D796-9F19-B80D-7B665E21F597}"/>
              </a:ext>
            </a:extLst>
          </p:cNvPr>
          <p:cNvGrpSpPr/>
          <p:nvPr/>
        </p:nvGrpSpPr>
        <p:grpSpPr>
          <a:xfrm>
            <a:off x="1323343" y="1765859"/>
            <a:ext cx="1334211" cy="511147"/>
            <a:chOff x="9888657" y="3076762"/>
            <a:chExt cx="1464338" cy="607793"/>
          </a:xfrm>
        </p:grpSpPr>
        <p:sp>
          <p:nvSpPr>
            <p:cNvPr id="62" name="Speech Bubble: Oval 34">
              <a:extLst>
                <a:ext uri="{FF2B5EF4-FFF2-40B4-BE49-F238E27FC236}">
                  <a16:creationId xmlns:a16="http://schemas.microsoft.com/office/drawing/2014/main" id="{318A1449-3856-F9A0-CD97-6827A17606DB}"/>
                </a:ext>
              </a:extLst>
            </p:cNvPr>
            <p:cNvSpPr/>
            <p:nvPr/>
          </p:nvSpPr>
          <p:spPr>
            <a:xfrm>
              <a:off x="9938136" y="3076762"/>
              <a:ext cx="1360281" cy="579719"/>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63" name="Rectangle 100">
              <a:extLst>
                <a:ext uri="{FF2B5EF4-FFF2-40B4-BE49-F238E27FC236}">
                  <a16:creationId xmlns:a16="http://schemas.microsoft.com/office/drawing/2014/main" id="{6F2CC891-8BE0-384D-96FF-0AE0A295849E}"/>
                </a:ext>
              </a:extLst>
            </p:cNvPr>
            <p:cNvSpPr/>
            <p:nvPr/>
          </p:nvSpPr>
          <p:spPr>
            <a:xfrm>
              <a:off x="9888657" y="3076763"/>
              <a:ext cx="1464338" cy="607792"/>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1】</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取組みありきの議論にならないよう、まず最初に目的を決める。</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grpSp>
      <p:grpSp>
        <p:nvGrpSpPr>
          <p:cNvPr id="3136" name="Group 56">
            <a:extLst>
              <a:ext uri="{FF2B5EF4-FFF2-40B4-BE49-F238E27FC236}">
                <a16:creationId xmlns:a16="http://schemas.microsoft.com/office/drawing/2014/main" id="{63011509-D0D8-1D52-0BD5-1F097D84BE03}"/>
              </a:ext>
            </a:extLst>
          </p:cNvPr>
          <p:cNvGrpSpPr/>
          <p:nvPr/>
        </p:nvGrpSpPr>
        <p:grpSpPr>
          <a:xfrm>
            <a:off x="3052150" y="1769479"/>
            <a:ext cx="1362889" cy="487538"/>
            <a:chOff x="6326889" y="3075463"/>
            <a:chExt cx="1775183" cy="579722"/>
          </a:xfrm>
        </p:grpSpPr>
        <p:sp>
          <p:nvSpPr>
            <p:cNvPr id="3137" name="Rectangle 100">
              <a:extLst>
                <a:ext uri="{FF2B5EF4-FFF2-40B4-BE49-F238E27FC236}">
                  <a16:creationId xmlns:a16="http://schemas.microsoft.com/office/drawing/2014/main" id="{CFE4C2BD-5D69-7827-0569-40878BC1509E}"/>
                </a:ext>
              </a:extLst>
            </p:cNvPr>
            <p:cNvSpPr/>
            <p:nvPr/>
          </p:nvSpPr>
          <p:spPr>
            <a:xfrm>
              <a:off x="6326891" y="3111617"/>
              <a:ext cx="1775181"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2】</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一旦、用語の意味は気にせず、目指すゴールへのプロセス、ステップを可視化。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38" name="Speech Bubble: Oval 41">
              <a:extLst>
                <a:ext uri="{FF2B5EF4-FFF2-40B4-BE49-F238E27FC236}">
                  <a16:creationId xmlns:a16="http://schemas.microsoft.com/office/drawing/2014/main" id="{9603F5AD-59B6-C9C9-7C28-8E095007191D}"/>
                </a:ext>
              </a:extLst>
            </p:cNvPr>
            <p:cNvSpPr/>
            <p:nvPr/>
          </p:nvSpPr>
          <p:spPr>
            <a:xfrm>
              <a:off x="6326889" y="3075463"/>
              <a:ext cx="1737829" cy="579722"/>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39" name="Speech Bubble: Oval 47">
            <a:extLst>
              <a:ext uri="{FF2B5EF4-FFF2-40B4-BE49-F238E27FC236}">
                <a16:creationId xmlns:a16="http://schemas.microsoft.com/office/drawing/2014/main" id="{739CB56B-905F-874C-7240-6EF73BE97CAD}"/>
              </a:ext>
            </a:extLst>
          </p:cNvPr>
          <p:cNvSpPr/>
          <p:nvPr/>
        </p:nvSpPr>
        <p:spPr>
          <a:xfrm>
            <a:off x="2202510" y="5924723"/>
            <a:ext cx="1356492" cy="871667"/>
          </a:xfrm>
          <a:prstGeom prst="wedgeEllipseCallout">
            <a:avLst>
              <a:gd name="adj1" fmla="val 27985"/>
              <a:gd name="adj2" fmla="val -64337"/>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nvGrpSpPr>
          <p:cNvPr id="3140" name="Group 55">
            <a:extLst>
              <a:ext uri="{FF2B5EF4-FFF2-40B4-BE49-F238E27FC236}">
                <a16:creationId xmlns:a16="http://schemas.microsoft.com/office/drawing/2014/main" id="{C3909804-1026-4711-AF7A-9C4C5EB0C7D9}"/>
              </a:ext>
            </a:extLst>
          </p:cNvPr>
          <p:cNvGrpSpPr/>
          <p:nvPr/>
        </p:nvGrpSpPr>
        <p:grpSpPr>
          <a:xfrm>
            <a:off x="7072290" y="1730193"/>
            <a:ext cx="1263468" cy="522635"/>
            <a:chOff x="2721619" y="3077691"/>
            <a:chExt cx="1645685" cy="621454"/>
          </a:xfrm>
        </p:grpSpPr>
        <p:sp>
          <p:nvSpPr>
            <p:cNvPr id="3141" name="Rectangle 100">
              <a:extLst>
                <a:ext uri="{FF2B5EF4-FFF2-40B4-BE49-F238E27FC236}">
                  <a16:creationId xmlns:a16="http://schemas.microsoft.com/office/drawing/2014/main" id="{4C2FCF24-4106-E176-EDAA-87DC52C74F2B}"/>
                </a:ext>
              </a:extLst>
            </p:cNvPr>
            <p:cNvSpPr/>
            <p:nvPr/>
          </p:nvSpPr>
          <p:spPr>
            <a:xfrm>
              <a:off x="2747890" y="3133729"/>
              <a:ext cx="1619414" cy="509377"/>
            </a:xfrm>
            <a:prstGeom prst="wedgeRoundRectCallou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sz="800" b="1"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【STEP 3】</a:t>
              </a: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目指すゴールからの逆算で考え、取組みの内容やターゲットも細分化。</a:t>
              </a:r>
              <a:endParaRPr kumimoji="0" lang="en-US" altLang="ja-JP" sz="7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2" name="Speech Bubble: Oval 48">
              <a:extLst>
                <a:ext uri="{FF2B5EF4-FFF2-40B4-BE49-F238E27FC236}">
                  <a16:creationId xmlns:a16="http://schemas.microsoft.com/office/drawing/2014/main" id="{5C33782F-197F-A84E-D1FB-4AA07FEEA14D}"/>
                </a:ext>
              </a:extLst>
            </p:cNvPr>
            <p:cNvSpPr/>
            <p:nvPr/>
          </p:nvSpPr>
          <p:spPr>
            <a:xfrm>
              <a:off x="2721619" y="3077691"/>
              <a:ext cx="1614338" cy="621454"/>
            </a:xfrm>
            <a:prstGeom prst="wedgeRoundRectCallout">
              <a:avLst/>
            </a:prstGeom>
            <a:noFill/>
            <a:ln w="6350" cap="flat" cmpd="sng" algn="ctr">
              <a:solidFill>
                <a:srgbClr val="747480"/>
              </a:solid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8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grpSp>
      <p:sp>
        <p:nvSpPr>
          <p:cNvPr id="3143" name="Rectangle 100">
            <a:extLst>
              <a:ext uri="{FF2B5EF4-FFF2-40B4-BE49-F238E27FC236}">
                <a16:creationId xmlns:a16="http://schemas.microsoft.com/office/drawing/2014/main" id="{6963D05D-8F1D-5241-BAF0-73B0CE53B952}"/>
              </a:ext>
            </a:extLst>
          </p:cNvPr>
          <p:cNvSpPr/>
          <p:nvPr/>
        </p:nvSpPr>
        <p:spPr>
          <a:xfrm>
            <a:off x="2301503" y="6037555"/>
            <a:ext cx="1175554" cy="698074"/>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今回作成するロジックモデルを、</a:t>
            </a:r>
            <a:r>
              <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PDCA</a:t>
            </a: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を経て改善していく。</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4" name="Speech Bubble: Oval 50">
            <a:extLst>
              <a:ext uri="{FF2B5EF4-FFF2-40B4-BE49-F238E27FC236}">
                <a16:creationId xmlns:a16="http://schemas.microsoft.com/office/drawing/2014/main" id="{0AECB182-F7EA-C1BA-2158-70FE80E53C45}"/>
              </a:ext>
            </a:extLst>
          </p:cNvPr>
          <p:cNvSpPr/>
          <p:nvPr/>
        </p:nvSpPr>
        <p:spPr>
          <a:xfrm>
            <a:off x="4619567" y="6055536"/>
            <a:ext cx="1656819" cy="712734"/>
          </a:xfrm>
          <a:prstGeom prst="wedgeEllipseCallout">
            <a:avLst>
              <a:gd name="adj1" fmla="val 12819"/>
              <a:gd name="adj2" fmla="val -73884"/>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10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145" name="Rectangle 100">
            <a:extLst>
              <a:ext uri="{FF2B5EF4-FFF2-40B4-BE49-F238E27FC236}">
                <a16:creationId xmlns:a16="http://schemas.microsoft.com/office/drawing/2014/main" id="{45DE6652-C5AA-7136-FAD0-A61ABAA170D5}"/>
              </a:ext>
            </a:extLst>
          </p:cNvPr>
          <p:cNvSpPr/>
          <p:nvPr/>
        </p:nvSpPr>
        <p:spPr>
          <a:xfrm>
            <a:off x="4870576" y="6175717"/>
            <a:ext cx="1154799" cy="477552"/>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誰の、どんな問題を解決したいか？どんな行動を変えたいか？</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146" name="矢印: 右 87">
            <a:extLst>
              <a:ext uri="{FF2B5EF4-FFF2-40B4-BE49-F238E27FC236}">
                <a16:creationId xmlns:a16="http://schemas.microsoft.com/office/drawing/2014/main" id="{9C6A7E32-8612-BE1A-1DDD-7BFE3F15D532}"/>
              </a:ext>
            </a:extLst>
          </p:cNvPr>
          <p:cNvSpPr/>
          <p:nvPr/>
        </p:nvSpPr>
        <p:spPr>
          <a:xfrm>
            <a:off x="706545" y="1287831"/>
            <a:ext cx="7560768" cy="244567"/>
          </a:xfrm>
          <a:prstGeom prst="rightArrow">
            <a:avLst/>
          </a:prstGeom>
          <a:gradFill flip="none" rotWithShape="1">
            <a:gsLst>
              <a:gs pos="17000">
                <a:srgbClr val="FFF6A4"/>
              </a:gs>
              <a:gs pos="0">
                <a:srgbClr val="FFFFFF">
                  <a:alpha val="69000"/>
                </a:srgbClr>
              </a:gs>
              <a:gs pos="100000">
                <a:srgbClr val="FFE600"/>
              </a:gs>
            </a:gsLst>
            <a:lin ang="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因果関係は、左から右だが、</a:t>
            </a:r>
          </a:p>
        </p:txBody>
      </p:sp>
      <p:sp>
        <p:nvSpPr>
          <p:cNvPr id="3147" name="矢印: 左 89">
            <a:extLst>
              <a:ext uri="{FF2B5EF4-FFF2-40B4-BE49-F238E27FC236}">
                <a16:creationId xmlns:a16="http://schemas.microsoft.com/office/drawing/2014/main" id="{42718BAF-4FA0-A9C1-9DC8-18B353333A41}"/>
              </a:ext>
            </a:extLst>
          </p:cNvPr>
          <p:cNvSpPr/>
          <p:nvPr/>
        </p:nvSpPr>
        <p:spPr>
          <a:xfrm>
            <a:off x="706545" y="1484784"/>
            <a:ext cx="7560768" cy="244567"/>
          </a:xfrm>
          <a:prstGeom prst="leftArrow">
            <a:avLst/>
          </a:prstGeom>
          <a:gradFill flip="none" rotWithShape="1">
            <a:gsLst>
              <a:gs pos="17000">
                <a:srgbClr val="FFF7AC"/>
              </a:gs>
              <a:gs pos="0">
                <a:srgbClr val="FFFFFF">
                  <a:alpha val="69000"/>
                </a:srgbClr>
              </a:gs>
              <a:gs pos="100000">
                <a:srgbClr val="FFE600"/>
              </a:gs>
            </a:gsLst>
            <a:lin ang="10800000" scaled="1"/>
            <a:tileRect/>
          </a:grad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検討時には逆順（右から左）で検討する</a:t>
            </a:r>
          </a:p>
        </p:txBody>
      </p:sp>
      <p:grpSp>
        <p:nvGrpSpPr>
          <p:cNvPr id="3656" name="Group 43">
            <a:extLst>
              <a:ext uri="{FF2B5EF4-FFF2-40B4-BE49-F238E27FC236}">
                <a16:creationId xmlns:a16="http://schemas.microsoft.com/office/drawing/2014/main" id="{4530404C-A26D-5487-FD61-92EE8EC60AF3}"/>
              </a:ext>
            </a:extLst>
          </p:cNvPr>
          <p:cNvGrpSpPr/>
          <p:nvPr/>
        </p:nvGrpSpPr>
        <p:grpSpPr>
          <a:xfrm>
            <a:off x="411965" y="2256025"/>
            <a:ext cx="8332264" cy="333310"/>
            <a:chOff x="1231654" y="2938150"/>
            <a:chExt cx="10852894" cy="377076"/>
          </a:xfrm>
        </p:grpSpPr>
        <p:sp>
          <p:nvSpPr>
            <p:cNvPr id="3657" name="Rectangle 293">
              <a:extLst>
                <a:ext uri="{FF2B5EF4-FFF2-40B4-BE49-F238E27FC236}">
                  <a16:creationId xmlns:a16="http://schemas.microsoft.com/office/drawing/2014/main" id="{CE0A59EF-D9FB-9CC8-71B9-AD491A31C988}"/>
                </a:ext>
              </a:extLst>
            </p:cNvPr>
            <p:cNvSpPr/>
            <p:nvPr/>
          </p:nvSpPr>
          <p:spPr>
            <a:xfrm>
              <a:off x="10747242"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目指すゴール</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インパクト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8" name="Rectangle 60">
              <a:extLst>
                <a:ext uri="{FF2B5EF4-FFF2-40B4-BE49-F238E27FC236}">
                  <a16:creationId xmlns:a16="http://schemas.microsoft.com/office/drawing/2014/main" id="{B5D9A431-6AAB-C439-ED97-D15E70F02A82}"/>
                </a:ext>
              </a:extLst>
            </p:cNvPr>
            <p:cNvSpPr/>
            <p:nvPr/>
          </p:nvSpPr>
          <p:spPr>
            <a:xfrm>
              <a:off x="5231720" y="2938150"/>
              <a:ext cx="4852795"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取組み結果から目指すゴールまでのプロセス、行動変容のイメージ</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アウトカム</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59" name="Rectangle 66">
              <a:extLst>
                <a:ext uri="{FF2B5EF4-FFF2-40B4-BE49-F238E27FC236}">
                  <a16:creationId xmlns:a16="http://schemas.microsoft.com/office/drawing/2014/main" id="{86344617-9C92-8348-1113-04FF68AE30EA}"/>
                </a:ext>
              </a:extLst>
            </p:cNvPr>
            <p:cNvSpPr/>
            <p:nvPr/>
          </p:nvSpPr>
          <p:spPr>
            <a:xfrm>
              <a:off x="3231687"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取組み結果</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アウトプット</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sp>
          <p:nvSpPr>
            <p:cNvPr id="3661" name="Rectangle 100">
              <a:extLst>
                <a:ext uri="{FF2B5EF4-FFF2-40B4-BE49-F238E27FC236}">
                  <a16:creationId xmlns:a16="http://schemas.microsoft.com/office/drawing/2014/main" id="{94FFE377-4002-380B-B277-7147744C4D0E}"/>
                </a:ext>
              </a:extLst>
            </p:cNvPr>
            <p:cNvSpPr/>
            <p:nvPr/>
          </p:nvSpPr>
          <p:spPr>
            <a:xfrm>
              <a:off x="1231654" y="2938150"/>
              <a:ext cx="1337306" cy="377076"/>
            </a:xfrm>
            <a:prstGeom prst="rect">
              <a:avLst/>
            </a:prstGeom>
            <a:noFill/>
            <a:ln w="9525" cap="flat" cmpd="sng" algn="ctr">
              <a:noFill/>
              <a:prstDash val="solid"/>
            </a:ln>
            <a:effectLst/>
          </p:spPr>
          <p:txBody>
            <a:bodyPr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取組み内容</a:t>
              </a:r>
              <a:endParaRPr kumimoji="0" lang="en-US" altLang="ja-JP" sz="10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r>
                <a:rPr kumimoji="0" lang="ja-JP" altLang="en-US"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アクティビティ</a:t>
              </a:r>
              <a:r>
                <a:rPr kumimoji="0" lang="en-US" altLang="ja-JP" sz="10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p>
          </p:txBody>
        </p:sp>
        <p:cxnSp>
          <p:nvCxnSpPr>
            <p:cNvPr id="3663" name="Straight Connector 8">
              <a:extLst>
                <a:ext uri="{FF2B5EF4-FFF2-40B4-BE49-F238E27FC236}">
                  <a16:creationId xmlns:a16="http://schemas.microsoft.com/office/drawing/2014/main" id="{A4DA34E9-19D6-A657-55C0-F836F34A51E9}"/>
                </a:ext>
              </a:extLst>
            </p:cNvPr>
            <p:cNvCxnSpPr>
              <a:cxnSpLocks/>
            </p:cNvCxnSpPr>
            <p:nvPr/>
          </p:nvCxnSpPr>
          <p:spPr>
            <a:xfrm>
              <a:off x="1231654" y="3315225"/>
              <a:ext cx="1337306" cy="0"/>
            </a:xfrm>
            <a:prstGeom prst="line">
              <a:avLst/>
            </a:prstGeom>
            <a:noFill/>
            <a:ln w="28575" cap="flat" cmpd="sng" algn="ctr">
              <a:solidFill>
                <a:srgbClr val="747480"/>
              </a:solidFill>
              <a:prstDash val="solid"/>
              <a:tailEnd type="none"/>
            </a:ln>
            <a:effectLst/>
          </p:spPr>
        </p:cxnSp>
        <p:cxnSp>
          <p:nvCxnSpPr>
            <p:cNvPr id="3664" name="Straight Connector 9">
              <a:extLst>
                <a:ext uri="{FF2B5EF4-FFF2-40B4-BE49-F238E27FC236}">
                  <a16:creationId xmlns:a16="http://schemas.microsoft.com/office/drawing/2014/main" id="{7AF9966B-D7CF-B9C7-4CAE-A496F4E5E891}"/>
                </a:ext>
              </a:extLst>
            </p:cNvPr>
            <p:cNvCxnSpPr>
              <a:cxnSpLocks/>
            </p:cNvCxnSpPr>
            <p:nvPr/>
          </p:nvCxnSpPr>
          <p:spPr>
            <a:xfrm>
              <a:off x="5231720" y="3315225"/>
              <a:ext cx="4852795" cy="0"/>
            </a:xfrm>
            <a:prstGeom prst="line">
              <a:avLst/>
            </a:prstGeom>
            <a:noFill/>
            <a:ln w="28575" cap="flat" cmpd="sng" algn="ctr">
              <a:solidFill>
                <a:srgbClr val="747480"/>
              </a:solidFill>
              <a:prstDash val="solid"/>
              <a:tailEnd type="none"/>
            </a:ln>
            <a:effectLst/>
          </p:spPr>
        </p:cxnSp>
        <p:cxnSp>
          <p:nvCxnSpPr>
            <p:cNvPr id="3665" name="Straight Connector 13">
              <a:extLst>
                <a:ext uri="{FF2B5EF4-FFF2-40B4-BE49-F238E27FC236}">
                  <a16:creationId xmlns:a16="http://schemas.microsoft.com/office/drawing/2014/main" id="{0816DE9A-73C1-45D6-207F-AB7559A9DEA2}"/>
                </a:ext>
              </a:extLst>
            </p:cNvPr>
            <p:cNvCxnSpPr>
              <a:cxnSpLocks/>
            </p:cNvCxnSpPr>
            <p:nvPr/>
          </p:nvCxnSpPr>
          <p:spPr>
            <a:xfrm>
              <a:off x="3231687" y="3315225"/>
              <a:ext cx="1337306" cy="0"/>
            </a:xfrm>
            <a:prstGeom prst="line">
              <a:avLst/>
            </a:prstGeom>
            <a:noFill/>
            <a:ln w="28575" cap="flat" cmpd="sng" algn="ctr">
              <a:solidFill>
                <a:srgbClr val="747480"/>
              </a:solidFill>
              <a:prstDash val="solid"/>
              <a:tailEnd type="none"/>
            </a:ln>
            <a:effectLst/>
          </p:spPr>
        </p:cxnSp>
        <p:cxnSp>
          <p:nvCxnSpPr>
            <p:cNvPr id="3666" name="Straight Connector 16">
              <a:extLst>
                <a:ext uri="{FF2B5EF4-FFF2-40B4-BE49-F238E27FC236}">
                  <a16:creationId xmlns:a16="http://schemas.microsoft.com/office/drawing/2014/main" id="{18FF66F7-ED8A-57F4-5DD7-678FFE8FBD46}"/>
                </a:ext>
              </a:extLst>
            </p:cNvPr>
            <p:cNvCxnSpPr>
              <a:cxnSpLocks/>
            </p:cNvCxnSpPr>
            <p:nvPr/>
          </p:nvCxnSpPr>
          <p:spPr>
            <a:xfrm>
              <a:off x="10747242" y="3315225"/>
              <a:ext cx="1337306" cy="0"/>
            </a:xfrm>
            <a:prstGeom prst="line">
              <a:avLst/>
            </a:prstGeom>
            <a:noFill/>
            <a:ln w="28575" cap="flat" cmpd="sng" algn="ctr">
              <a:solidFill>
                <a:srgbClr val="747480"/>
              </a:solidFill>
              <a:prstDash val="solid"/>
              <a:tailEnd type="none"/>
            </a:ln>
            <a:effectLst/>
          </p:spPr>
        </p:cxnSp>
      </p:grpSp>
      <p:sp>
        <p:nvSpPr>
          <p:cNvPr id="3605" name="Rectangle 102">
            <a:extLst>
              <a:ext uri="{FF2B5EF4-FFF2-40B4-BE49-F238E27FC236}">
                <a16:creationId xmlns:a16="http://schemas.microsoft.com/office/drawing/2014/main" id="{D6BF47E0-A458-F127-0F89-FA3687028BD5}"/>
              </a:ext>
            </a:extLst>
          </p:cNvPr>
          <p:cNvSpPr/>
          <p:nvPr/>
        </p:nvSpPr>
        <p:spPr>
          <a:xfrm>
            <a:off x="379018" y="2783828"/>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広域プラットフォームの整備</a:t>
            </a:r>
          </a:p>
        </p:txBody>
      </p:sp>
      <p:sp>
        <p:nvSpPr>
          <p:cNvPr id="3606" name="Rectangle 102">
            <a:extLst>
              <a:ext uri="{FF2B5EF4-FFF2-40B4-BE49-F238E27FC236}">
                <a16:creationId xmlns:a16="http://schemas.microsoft.com/office/drawing/2014/main" id="{3588E616-6145-C044-C2C1-85B05539A428}"/>
              </a:ext>
            </a:extLst>
          </p:cNvPr>
          <p:cNvSpPr/>
          <p:nvPr/>
        </p:nvSpPr>
        <p:spPr>
          <a:xfrm>
            <a:off x="7589647" y="276734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広域観光が活性化する</a:t>
            </a:r>
          </a:p>
        </p:txBody>
      </p:sp>
      <p:cxnSp>
        <p:nvCxnSpPr>
          <p:cNvPr id="3613" name="Straight Arrow Connector 290">
            <a:extLst>
              <a:ext uri="{FF2B5EF4-FFF2-40B4-BE49-F238E27FC236}">
                <a16:creationId xmlns:a16="http://schemas.microsoft.com/office/drawing/2014/main" id="{5E1C02AA-9976-7978-31C7-8657B5CF4EDE}"/>
              </a:ext>
            </a:extLst>
          </p:cNvPr>
          <p:cNvCxnSpPr>
            <a:cxnSpLocks/>
            <a:stCxn id="3605" idx="3"/>
            <a:endCxn id="3155" idx="1"/>
          </p:cNvCxnSpPr>
          <p:nvPr/>
        </p:nvCxnSpPr>
        <p:spPr>
          <a:xfrm>
            <a:off x="1484239" y="3091401"/>
            <a:ext cx="323374" cy="0"/>
          </a:xfrm>
          <a:prstGeom prst="straightConnector1">
            <a:avLst/>
          </a:prstGeom>
          <a:noFill/>
          <a:ln w="9525" cap="flat" cmpd="sng" algn="ctr">
            <a:solidFill>
              <a:srgbClr val="747480"/>
            </a:solidFill>
            <a:prstDash val="solid"/>
            <a:tailEnd type="triangle"/>
          </a:ln>
          <a:effectLst/>
        </p:spPr>
      </p:cxnSp>
      <p:cxnSp>
        <p:nvCxnSpPr>
          <p:cNvPr id="3614" name="Straight Arrow Connector 303">
            <a:extLst>
              <a:ext uri="{FF2B5EF4-FFF2-40B4-BE49-F238E27FC236}">
                <a16:creationId xmlns:a16="http://schemas.microsoft.com/office/drawing/2014/main" id="{3791D22F-E96C-74CE-F7F0-91B81E99A2C8}"/>
              </a:ext>
            </a:extLst>
          </p:cNvPr>
          <p:cNvCxnSpPr>
            <a:cxnSpLocks/>
            <a:stCxn id="3161" idx="3"/>
            <a:endCxn id="3606" idx="1"/>
          </p:cNvCxnSpPr>
          <p:nvPr/>
        </p:nvCxnSpPr>
        <p:spPr>
          <a:xfrm flipV="1">
            <a:off x="7315308" y="3074913"/>
            <a:ext cx="274339" cy="3877"/>
          </a:xfrm>
          <a:prstGeom prst="straightConnector1">
            <a:avLst/>
          </a:prstGeom>
          <a:noFill/>
          <a:ln w="9525" cap="flat" cmpd="sng" algn="ctr">
            <a:solidFill>
              <a:srgbClr val="747480"/>
            </a:solidFill>
            <a:prstDash val="solid"/>
            <a:tailEnd type="triangle"/>
          </a:ln>
          <a:effectLst/>
        </p:spPr>
      </p:cxnSp>
      <p:cxnSp>
        <p:nvCxnSpPr>
          <p:cNvPr id="3615" name="Connector: Elbow 306">
            <a:extLst>
              <a:ext uri="{FF2B5EF4-FFF2-40B4-BE49-F238E27FC236}">
                <a16:creationId xmlns:a16="http://schemas.microsoft.com/office/drawing/2014/main" id="{77AD0324-4A4D-1F99-9CA9-5D1CDCB25EA9}"/>
              </a:ext>
            </a:extLst>
          </p:cNvPr>
          <p:cNvCxnSpPr>
            <a:cxnSpLocks/>
            <a:stCxn id="3605" idx="3"/>
            <a:endCxn id="3153" idx="1"/>
          </p:cNvCxnSpPr>
          <p:nvPr/>
        </p:nvCxnSpPr>
        <p:spPr>
          <a:xfrm>
            <a:off x="1484239" y="3091401"/>
            <a:ext cx="323374" cy="653412"/>
          </a:xfrm>
          <a:prstGeom prst="bentConnector3">
            <a:avLst>
              <a:gd name="adj1" fmla="val 50000"/>
            </a:avLst>
          </a:prstGeom>
          <a:noFill/>
          <a:ln w="9525" cap="flat" cmpd="sng" algn="ctr">
            <a:solidFill>
              <a:srgbClr val="747480"/>
            </a:solidFill>
            <a:prstDash val="solid"/>
            <a:tailEnd type="triangle"/>
          </a:ln>
          <a:effectLst/>
        </p:spPr>
      </p:cxnSp>
      <p:cxnSp>
        <p:nvCxnSpPr>
          <p:cNvPr id="3616" name="Connector: Elbow 118">
            <a:extLst>
              <a:ext uri="{FF2B5EF4-FFF2-40B4-BE49-F238E27FC236}">
                <a16:creationId xmlns:a16="http://schemas.microsoft.com/office/drawing/2014/main" id="{A63BFD05-167D-CA46-97A5-CA0756D6AC13}"/>
              </a:ext>
            </a:extLst>
          </p:cNvPr>
          <p:cNvCxnSpPr>
            <a:cxnSpLocks/>
            <a:stCxn id="3154" idx="3"/>
            <a:endCxn id="3149" idx="1"/>
          </p:cNvCxnSpPr>
          <p:nvPr/>
        </p:nvCxnSpPr>
        <p:spPr>
          <a:xfrm flipV="1">
            <a:off x="7326142" y="4745968"/>
            <a:ext cx="263503" cy="1082684"/>
          </a:xfrm>
          <a:prstGeom prst="bentConnector3">
            <a:avLst>
              <a:gd name="adj1" fmla="val 50000"/>
            </a:avLst>
          </a:prstGeom>
          <a:noFill/>
          <a:ln w="9525" cap="flat" cmpd="sng" algn="ctr">
            <a:solidFill>
              <a:srgbClr val="747480"/>
            </a:solidFill>
            <a:prstDash val="solid"/>
            <a:tailEnd type="triangle"/>
          </a:ln>
          <a:effectLst/>
        </p:spPr>
      </p:cxnSp>
      <p:sp>
        <p:nvSpPr>
          <p:cNvPr id="3644" name="Rectangle 102">
            <a:extLst>
              <a:ext uri="{FF2B5EF4-FFF2-40B4-BE49-F238E27FC236}">
                <a16:creationId xmlns:a16="http://schemas.microsoft.com/office/drawing/2014/main" id="{95775978-0FBC-B904-F194-870022EC0822}"/>
              </a:ext>
            </a:extLst>
          </p:cNvPr>
          <p:cNvSpPr/>
          <p:nvPr/>
        </p:nvSpPr>
        <p:spPr>
          <a:xfrm>
            <a:off x="6208117" y="4791921"/>
            <a:ext cx="1105221" cy="615146"/>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成功事例などナレッジが蓄積される</a:t>
            </a:r>
          </a:p>
        </p:txBody>
      </p:sp>
      <p:sp>
        <p:nvSpPr>
          <p:cNvPr id="3645" name="Rectangle 102">
            <a:extLst>
              <a:ext uri="{FF2B5EF4-FFF2-40B4-BE49-F238E27FC236}">
                <a16:creationId xmlns:a16="http://schemas.microsoft.com/office/drawing/2014/main" id="{4EC034C8-C969-7028-D10C-86DADB92F3BE}"/>
              </a:ext>
            </a:extLst>
          </p:cNvPr>
          <p:cNvSpPr/>
          <p:nvPr/>
        </p:nvSpPr>
        <p:spPr>
          <a:xfrm>
            <a:off x="4805257" y="2773562"/>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広域的な移動の</a:t>
            </a:r>
            <a:endParaRPr kumimoji="0" lang="en-US" altLang="ja-JP"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利便性が向上する</a:t>
            </a:r>
          </a:p>
        </p:txBody>
      </p:sp>
      <p:sp>
        <p:nvSpPr>
          <p:cNvPr id="3149" name="Rectangle 102">
            <a:extLst>
              <a:ext uri="{FF2B5EF4-FFF2-40B4-BE49-F238E27FC236}">
                <a16:creationId xmlns:a16="http://schemas.microsoft.com/office/drawing/2014/main" id="{71C63657-10E4-1134-B4CF-7019C85DDDF9}"/>
              </a:ext>
            </a:extLst>
          </p:cNvPr>
          <p:cNvSpPr/>
          <p:nvPr/>
        </p:nvSpPr>
        <p:spPr>
          <a:xfrm>
            <a:off x="7589645" y="4438395"/>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交通事業者の事業性が向上</a:t>
            </a:r>
          </a:p>
        </p:txBody>
      </p:sp>
      <p:sp>
        <p:nvSpPr>
          <p:cNvPr id="3150" name="Rectangle 102">
            <a:extLst>
              <a:ext uri="{FF2B5EF4-FFF2-40B4-BE49-F238E27FC236}">
                <a16:creationId xmlns:a16="http://schemas.microsoft.com/office/drawing/2014/main" id="{95EBD04A-00AD-6223-EA7A-8243AAB798B3}"/>
              </a:ext>
            </a:extLst>
          </p:cNvPr>
          <p:cNvSpPr/>
          <p:nvPr/>
        </p:nvSpPr>
        <p:spPr>
          <a:xfrm>
            <a:off x="7589644" y="5294971"/>
            <a:ext cx="1111397" cy="680382"/>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地域交通の持続可能性が向上する</a:t>
            </a:r>
          </a:p>
        </p:txBody>
      </p:sp>
      <p:cxnSp>
        <p:nvCxnSpPr>
          <p:cNvPr id="3151" name="Straight Arrow Connector 19">
            <a:extLst>
              <a:ext uri="{FF2B5EF4-FFF2-40B4-BE49-F238E27FC236}">
                <a16:creationId xmlns:a16="http://schemas.microsoft.com/office/drawing/2014/main" id="{6E097187-0AEE-F770-1552-90CC9EA6C2BA}"/>
              </a:ext>
            </a:extLst>
          </p:cNvPr>
          <p:cNvCxnSpPr>
            <a:cxnSpLocks/>
            <a:stCxn id="3149" idx="2"/>
            <a:endCxn id="3150" idx="0"/>
          </p:cNvCxnSpPr>
          <p:nvPr/>
        </p:nvCxnSpPr>
        <p:spPr>
          <a:xfrm>
            <a:off x="8142256" y="5053541"/>
            <a:ext cx="3087" cy="241430"/>
          </a:xfrm>
          <a:prstGeom prst="straightConnector1">
            <a:avLst/>
          </a:prstGeom>
          <a:noFill/>
          <a:ln w="9525" cap="flat" cmpd="sng" algn="ctr">
            <a:solidFill>
              <a:srgbClr val="747480"/>
            </a:solidFill>
            <a:prstDash val="solid"/>
            <a:tailEnd type="triangle"/>
          </a:ln>
          <a:effectLst/>
        </p:spPr>
      </p:cxnSp>
      <p:sp>
        <p:nvSpPr>
          <p:cNvPr id="3152" name="Rectangle 102">
            <a:extLst>
              <a:ext uri="{FF2B5EF4-FFF2-40B4-BE49-F238E27FC236}">
                <a16:creationId xmlns:a16="http://schemas.microsoft.com/office/drawing/2014/main" id="{3206A427-C943-25CF-CB6F-84CD4CC3A974}"/>
              </a:ext>
            </a:extLst>
          </p:cNvPr>
          <p:cNvSpPr/>
          <p:nvPr/>
        </p:nvSpPr>
        <p:spPr>
          <a:xfrm>
            <a:off x="3465444" y="553464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事業者の限られた人材や資産を効率的・効果的に活用できる</a:t>
            </a:r>
          </a:p>
        </p:txBody>
      </p:sp>
      <p:sp>
        <p:nvSpPr>
          <p:cNvPr id="3153" name="Rectangle 102">
            <a:extLst>
              <a:ext uri="{FF2B5EF4-FFF2-40B4-BE49-F238E27FC236}">
                <a16:creationId xmlns:a16="http://schemas.microsoft.com/office/drawing/2014/main" id="{412B1C0B-15F8-51E1-8A04-D6245BE350C2}"/>
              </a:ext>
            </a:extLst>
          </p:cNvPr>
          <p:cNvSpPr/>
          <p:nvPr/>
        </p:nvSpPr>
        <p:spPr>
          <a:xfrm>
            <a:off x="1807613" y="3437240"/>
            <a:ext cx="1105221" cy="615146"/>
          </a:xfrm>
          <a:prstGeom prst="rect">
            <a:avLst/>
          </a:prstGeom>
          <a:solidFill>
            <a:srgbClr val="FFE600">
              <a:lumMod val="20000"/>
              <a:lumOff val="80000"/>
            </a:srgbClr>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プラットフォームへの</a:t>
            </a:r>
            <a:endParaRPr kumimoji="0" lang="en-US" altLang="ja-JP"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参加が増える</a:t>
            </a:r>
          </a:p>
        </p:txBody>
      </p:sp>
      <p:sp>
        <p:nvSpPr>
          <p:cNvPr id="3154" name="Rectangle 102">
            <a:extLst>
              <a:ext uri="{FF2B5EF4-FFF2-40B4-BE49-F238E27FC236}">
                <a16:creationId xmlns:a16="http://schemas.microsoft.com/office/drawing/2014/main" id="{11585D2F-558F-76C9-E397-11EC6B1FF98D}"/>
              </a:ext>
            </a:extLst>
          </p:cNvPr>
          <p:cNvSpPr/>
          <p:nvPr/>
        </p:nvSpPr>
        <p:spPr>
          <a:xfrm>
            <a:off x="6220921" y="5507518"/>
            <a:ext cx="1105221" cy="642268"/>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データ利活用のノウハウが蓄積される</a:t>
            </a:r>
          </a:p>
        </p:txBody>
      </p:sp>
      <p:sp>
        <p:nvSpPr>
          <p:cNvPr id="3155" name="Rectangle 102">
            <a:extLst>
              <a:ext uri="{FF2B5EF4-FFF2-40B4-BE49-F238E27FC236}">
                <a16:creationId xmlns:a16="http://schemas.microsoft.com/office/drawing/2014/main" id="{5AB5BC64-260F-82CD-23DD-2DFCEDED25AB}"/>
              </a:ext>
            </a:extLst>
          </p:cNvPr>
          <p:cNvSpPr/>
          <p:nvPr/>
        </p:nvSpPr>
        <p:spPr>
          <a:xfrm>
            <a:off x="1807613" y="2783828"/>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事業者ごと、エリアごとのデータ連携システムが統合される</a:t>
            </a:r>
          </a:p>
        </p:txBody>
      </p:sp>
      <p:sp>
        <p:nvSpPr>
          <p:cNvPr id="3156" name="Rectangle 102">
            <a:extLst>
              <a:ext uri="{FF2B5EF4-FFF2-40B4-BE49-F238E27FC236}">
                <a16:creationId xmlns:a16="http://schemas.microsoft.com/office/drawing/2014/main" id="{FAD9AD8A-B41A-147A-82D4-408A883DC1F5}"/>
              </a:ext>
            </a:extLst>
          </p:cNvPr>
          <p:cNvSpPr/>
          <p:nvPr/>
        </p:nvSpPr>
        <p:spPr>
          <a:xfrm>
            <a:off x="3400609" y="2768665"/>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利用者が、同一のアプリで対応可能なエリアの範囲が広がる</a:t>
            </a:r>
          </a:p>
        </p:txBody>
      </p:sp>
      <p:sp>
        <p:nvSpPr>
          <p:cNvPr id="3157" name="Rectangle 102">
            <a:extLst>
              <a:ext uri="{FF2B5EF4-FFF2-40B4-BE49-F238E27FC236}">
                <a16:creationId xmlns:a16="http://schemas.microsoft.com/office/drawing/2014/main" id="{9405884B-F93F-9F2D-B97D-8D2F12E81D39}"/>
              </a:ext>
            </a:extLst>
          </p:cNvPr>
          <p:cNvSpPr/>
          <p:nvPr/>
        </p:nvSpPr>
        <p:spPr>
          <a:xfrm>
            <a:off x="3399274" y="3434057"/>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利用者が、より多くの、より広域的なデータを取得できる</a:t>
            </a:r>
          </a:p>
        </p:txBody>
      </p:sp>
      <p:sp>
        <p:nvSpPr>
          <p:cNvPr id="3158" name="Rectangle 102">
            <a:extLst>
              <a:ext uri="{FF2B5EF4-FFF2-40B4-BE49-F238E27FC236}">
                <a16:creationId xmlns:a16="http://schemas.microsoft.com/office/drawing/2014/main" id="{7B5310DE-290F-298C-5910-8CA82B7967FD}"/>
              </a:ext>
            </a:extLst>
          </p:cNvPr>
          <p:cNvSpPr/>
          <p:nvPr/>
        </p:nvSpPr>
        <p:spPr>
          <a:xfrm>
            <a:off x="3458881" y="4817651"/>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事業者が、より多くの、より広域的な移動データを取得できる</a:t>
            </a:r>
          </a:p>
        </p:txBody>
      </p:sp>
      <p:sp>
        <p:nvSpPr>
          <p:cNvPr id="3159" name="Rectangle 102">
            <a:extLst>
              <a:ext uri="{FF2B5EF4-FFF2-40B4-BE49-F238E27FC236}">
                <a16:creationId xmlns:a16="http://schemas.microsoft.com/office/drawing/2014/main" id="{EE21467E-1AF5-C783-08F2-3C3AE1E1DBBA}"/>
              </a:ext>
            </a:extLst>
          </p:cNvPr>
          <p:cNvSpPr/>
          <p:nvPr/>
        </p:nvSpPr>
        <p:spPr>
          <a:xfrm>
            <a:off x="4809138" y="3437747"/>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観光などの情報収集がしやすくなる</a:t>
            </a:r>
          </a:p>
        </p:txBody>
      </p:sp>
      <p:sp>
        <p:nvSpPr>
          <p:cNvPr id="3160" name="Rectangle 102">
            <a:extLst>
              <a:ext uri="{FF2B5EF4-FFF2-40B4-BE49-F238E27FC236}">
                <a16:creationId xmlns:a16="http://schemas.microsoft.com/office/drawing/2014/main" id="{BBA233E5-4FD0-7F31-84B4-1D00E51BB686}"/>
              </a:ext>
            </a:extLst>
          </p:cNvPr>
          <p:cNvSpPr/>
          <p:nvPr/>
        </p:nvSpPr>
        <p:spPr>
          <a:xfrm>
            <a:off x="7589645" y="3561730"/>
            <a:ext cx="1105221" cy="615146"/>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地域生活圏が面的に活性化する</a:t>
            </a:r>
          </a:p>
        </p:txBody>
      </p:sp>
      <p:sp>
        <p:nvSpPr>
          <p:cNvPr id="3161" name="Rectangle 102">
            <a:extLst>
              <a:ext uri="{FF2B5EF4-FFF2-40B4-BE49-F238E27FC236}">
                <a16:creationId xmlns:a16="http://schemas.microsoft.com/office/drawing/2014/main" id="{EDA1D679-C8F5-F360-3C04-B40FB3A17BE0}"/>
              </a:ext>
            </a:extLst>
          </p:cNvPr>
          <p:cNvSpPr/>
          <p:nvPr/>
        </p:nvSpPr>
        <p:spPr>
          <a:xfrm>
            <a:off x="6210087" y="2771217"/>
            <a:ext cx="1105221" cy="615146"/>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周遊性・魅力が高まり、移動の総量が増える</a:t>
            </a:r>
          </a:p>
        </p:txBody>
      </p:sp>
      <p:cxnSp>
        <p:nvCxnSpPr>
          <p:cNvPr id="3162" name="Straight Arrow Connector 108">
            <a:extLst>
              <a:ext uri="{FF2B5EF4-FFF2-40B4-BE49-F238E27FC236}">
                <a16:creationId xmlns:a16="http://schemas.microsoft.com/office/drawing/2014/main" id="{908A3085-CA19-7D37-B91E-90ABCD5DEEA2}"/>
              </a:ext>
            </a:extLst>
          </p:cNvPr>
          <p:cNvCxnSpPr>
            <a:cxnSpLocks/>
            <a:stCxn id="3155" idx="3"/>
            <a:endCxn id="3156" idx="1"/>
          </p:cNvCxnSpPr>
          <p:nvPr/>
        </p:nvCxnSpPr>
        <p:spPr>
          <a:xfrm flipV="1">
            <a:off x="2912834" y="3076238"/>
            <a:ext cx="487775" cy="15163"/>
          </a:xfrm>
          <a:prstGeom prst="straightConnector1">
            <a:avLst/>
          </a:prstGeom>
          <a:noFill/>
          <a:ln w="9525" cap="flat" cmpd="sng" algn="ctr">
            <a:solidFill>
              <a:srgbClr val="747480"/>
            </a:solidFill>
            <a:prstDash val="solid"/>
            <a:tailEnd type="triangle"/>
          </a:ln>
          <a:effectLst/>
        </p:spPr>
      </p:cxnSp>
      <p:cxnSp>
        <p:nvCxnSpPr>
          <p:cNvPr id="3163" name="Straight Arrow Connector 114">
            <a:extLst>
              <a:ext uri="{FF2B5EF4-FFF2-40B4-BE49-F238E27FC236}">
                <a16:creationId xmlns:a16="http://schemas.microsoft.com/office/drawing/2014/main" id="{709CE6B8-C880-4A9B-91C9-71877EAD7C12}"/>
              </a:ext>
            </a:extLst>
          </p:cNvPr>
          <p:cNvCxnSpPr>
            <a:cxnSpLocks/>
            <a:stCxn id="3156" idx="3"/>
            <a:endCxn id="3645" idx="1"/>
          </p:cNvCxnSpPr>
          <p:nvPr/>
        </p:nvCxnSpPr>
        <p:spPr>
          <a:xfrm>
            <a:off x="4505830" y="3076238"/>
            <a:ext cx="299427" cy="4897"/>
          </a:xfrm>
          <a:prstGeom prst="straightConnector1">
            <a:avLst/>
          </a:prstGeom>
          <a:noFill/>
          <a:ln w="9525" cap="flat" cmpd="sng" algn="ctr">
            <a:solidFill>
              <a:srgbClr val="747480"/>
            </a:solidFill>
            <a:prstDash val="solid"/>
            <a:tailEnd type="triangle"/>
          </a:ln>
          <a:effectLst/>
        </p:spPr>
      </p:cxnSp>
      <p:cxnSp>
        <p:nvCxnSpPr>
          <p:cNvPr id="3164" name="Straight Arrow Connector 119">
            <a:extLst>
              <a:ext uri="{FF2B5EF4-FFF2-40B4-BE49-F238E27FC236}">
                <a16:creationId xmlns:a16="http://schemas.microsoft.com/office/drawing/2014/main" id="{7AE57163-4306-92C9-26B2-0757ECE9C2B4}"/>
              </a:ext>
            </a:extLst>
          </p:cNvPr>
          <p:cNvCxnSpPr>
            <a:cxnSpLocks/>
            <a:stCxn id="3645" idx="3"/>
            <a:endCxn id="3161" idx="1"/>
          </p:cNvCxnSpPr>
          <p:nvPr/>
        </p:nvCxnSpPr>
        <p:spPr>
          <a:xfrm flipV="1">
            <a:off x="5910478" y="3078790"/>
            <a:ext cx="299609" cy="2345"/>
          </a:xfrm>
          <a:prstGeom prst="straightConnector1">
            <a:avLst/>
          </a:prstGeom>
          <a:noFill/>
          <a:ln w="9525" cap="flat" cmpd="sng" algn="ctr">
            <a:solidFill>
              <a:srgbClr val="747480"/>
            </a:solidFill>
            <a:prstDash val="solid"/>
            <a:tailEnd type="triangle"/>
          </a:ln>
          <a:effectLst/>
        </p:spPr>
      </p:cxnSp>
      <p:cxnSp>
        <p:nvCxnSpPr>
          <p:cNvPr id="3165" name="Straight Arrow Connector 122">
            <a:extLst>
              <a:ext uri="{FF2B5EF4-FFF2-40B4-BE49-F238E27FC236}">
                <a16:creationId xmlns:a16="http://schemas.microsoft.com/office/drawing/2014/main" id="{FA139FE5-038A-A345-C0B0-77962B940815}"/>
              </a:ext>
            </a:extLst>
          </p:cNvPr>
          <p:cNvCxnSpPr>
            <a:cxnSpLocks/>
            <a:stCxn id="3153" idx="3"/>
            <a:endCxn id="3157" idx="1"/>
          </p:cNvCxnSpPr>
          <p:nvPr/>
        </p:nvCxnSpPr>
        <p:spPr>
          <a:xfrm flipV="1">
            <a:off x="2912834" y="3741630"/>
            <a:ext cx="486440" cy="3183"/>
          </a:xfrm>
          <a:prstGeom prst="straightConnector1">
            <a:avLst/>
          </a:prstGeom>
          <a:noFill/>
          <a:ln w="9525" cap="flat" cmpd="sng" algn="ctr">
            <a:solidFill>
              <a:srgbClr val="747480"/>
            </a:solidFill>
            <a:prstDash val="solid"/>
            <a:tailEnd type="triangle"/>
          </a:ln>
          <a:effectLst/>
        </p:spPr>
      </p:cxnSp>
      <p:cxnSp>
        <p:nvCxnSpPr>
          <p:cNvPr id="3166" name="Straight Arrow Connector 132">
            <a:extLst>
              <a:ext uri="{FF2B5EF4-FFF2-40B4-BE49-F238E27FC236}">
                <a16:creationId xmlns:a16="http://schemas.microsoft.com/office/drawing/2014/main" id="{610D64DA-09E2-B476-BC05-EDEB58B2C102}"/>
              </a:ext>
            </a:extLst>
          </p:cNvPr>
          <p:cNvCxnSpPr>
            <a:cxnSpLocks/>
            <a:stCxn id="3155" idx="3"/>
            <a:endCxn id="3157" idx="1"/>
          </p:cNvCxnSpPr>
          <p:nvPr/>
        </p:nvCxnSpPr>
        <p:spPr>
          <a:xfrm>
            <a:off x="2912834" y="3091401"/>
            <a:ext cx="486440" cy="650229"/>
          </a:xfrm>
          <a:prstGeom prst="straightConnector1">
            <a:avLst/>
          </a:prstGeom>
          <a:noFill/>
          <a:ln w="9525" cap="flat" cmpd="sng" algn="ctr">
            <a:solidFill>
              <a:srgbClr val="747480"/>
            </a:solidFill>
            <a:prstDash val="solid"/>
            <a:tailEnd type="triangle"/>
          </a:ln>
          <a:effectLst/>
        </p:spPr>
      </p:cxnSp>
      <p:cxnSp>
        <p:nvCxnSpPr>
          <p:cNvPr id="3167" name="Straight Arrow Connector 136">
            <a:extLst>
              <a:ext uri="{FF2B5EF4-FFF2-40B4-BE49-F238E27FC236}">
                <a16:creationId xmlns:a16="http://schemas.microsoft.com/office/drawing/2014/main" id="{E7F6112F-EE95-45D2-B773-405D150E3164}"/>
              </a:ext>
            </a:extLst>
          </p:cNvPr>
          <p:cNvCxnSpPr>
            <a:cxnSpLocks/>
            <a:stCxn id="3157" idx="3"/>
            <a:endCxn id="3159" idx="1"/>
          </p:cNvCxnSpPr>
          <p:nvPr/>
        </p:nvCxnSpPr>
        <p:spPr>
          <a:xfrm>
            <a:off x="4504495" y="3741630"/>
            <a:ext cx="304643" cy="3690"/>
          </a:xfrm>
          <a:prstGeom prst="straightConnector1">
            <a:avLst/>
          </a:prstGeom>
          <a:noFill/>
          <a:ln w="9525" cap="flat" cmpd="sng" algn="ctr">
            <a:solidFill>
              <a:srgbClr val="747480"/>
            </a:solidFill>
            <a:prstDash val="solid"/>
            <a:tailEnd type="triangle"/>
          </a:ln>
          <a:effectLst/>
        </p:spPr>
      </p:cxnSp>
      <p:cxnSp>
        <p:nvCxnSpPr>
          <p:cNvPr id="3168" name="Straight Arrow Connector 139">
            <a:extLst>
              <a:ext uri="{FF2B5EF4-FFF2-40B4-BE49-F238E27FC236}">
                <a16:creationId xmlns:a16="http://schemas.microsoft.com/office/drawing/2014/main" id="{C6AC18FE-360D-6A25-CF9E-6C63189FA69C}"/>
              </a:ext>
            </a:extLst>
          </p:cNvPr>
          <p:cNvCxnSpPr>
            <a:cxnSpLocks/>
            <a:stCxn id="3157" idx="3"/>
            <a:endCxn id="3645" idx="1"/>
          </p:cNvCxnSpPr>
          <p:nvPr/>
        </p:nvCxnSpPr>
        <p:spPr>
          <a:xfrm flipV="1">
            <a:off x="4504495" y="3081135"/>
            <a:ext cx="300762" cy="660495"/>
          </a:xfrm>
          <a:prstGeom prst="straightConnector1">
            <a:avLst/>
          </a:prstGeom>
          <a:noFill/>
          <a:ln w="9525" cap="flat" cmpd="sng" algn="ctr">
            <a:solidFill>
              <a:srgbClr val="747480"/>
            </a:solidFill>
            <a:prstDash val="solid"/>
            <a:tailEnd type="triangle"/>
          </a:ln>
          <a:effectLst/>
        </p:spPr>
      </p:cxnSp>
      <p:cxnSp>
        <p:nvCxnSpPr>
          <p:cNvPr id="3169" name="Connector: Elbow 144">
            <a:extLst>
              <a:ext uri="{FF2B5EF4-FFF2-40B4-BE49-F238E27FC236}">
                <a16:creationId xmlns:a16="http://schemas.microsoft.com/office/drawing/2014/main" id="{9BE5F73E-551B-F596-5906-70F5A15C0DA0}"/>
              </a:ext>
            </a:extLst>
          </p:cNvPr>
          <p:cNvCxnSpPr>
            <a:cxnSpLocks/>
            <a:stCxn id="3159" idx="3"/>
            <a:endCxn id="3161" idx="1"/>
          </p:cNvCxnSpPr>
          <p:nvPr/>
        </p:nvCxnSpPr>
        <p:spPr>
          <a:xfrm flipV="1">
            <a:off x="5914359" y="3078790"/>
            <a:ext cx="295728" cy="666530"/>
          </a:xfrm>
          <a:prstGeom prst="bentConnector3">
            <a:avLst>
              <a:gd name="adj1" fmla="val 50000"/>
            </a:avLst>
          </a:prstGeom>
          <a:noFill/>
          <a:ln w="9525" cap="flat" cmpd="sng" algn="ctr">
            <a:solidFill>
              <a:srgbClr val="747480"/>
            </a:solidFill>
            <a:prstDash val="solid"/>
            <a:tailEnd type="triangle"/>
          </a:ln>
          <a:effectLst/>
        </p:spPr>
      </p:cxnSp>
      <p:cxnSp>
        <p:nvCxnSpPr>
          <p:cNvPr id="3170" name="Straight Arrow Connector 148">
            <a:extLst>
              <a:ext uri="{FF2B5EF4-FFF2-40B4-BE49-F238E27FC236}">
                <a16:creationId xmlns:a16="http://schemas.microsoft.com/office/drawing/2014/main" id="{C9BCEF8C-797B-3789-AF2A-7EED10654F1B}"/>
              </a:ext>
            </a:extLst>
          </p:cNvPr>
          <p:cNvCxnSpPr>
            <a:cxnSpLocks/>
            <a:stCxn id="3158" idx="3"/>
            <a:endCxn id="3644" idx="1"/>
          </p:cNvCxnSpPr>
          <p:nvPr/>
        </p:nvCxnSpPr>
        <p:spPr>
          <a:xfrm flipV="1">
            <a:off x="4564102" y="5099494"/>
            <a:ext cx="1644015" cy="25730"/>
          </a:xfrm>
          <a:prstGeom prst="straightConnector1">
            <a:avLst/>
          </a:prstGeom>
          <a:noFill/>
          <a:ln w="9525" cap="flat" cmpd="sng" algn="ctr">
            <a:solidFill>
              <a:srgbClr val="747480"/>
            </a:solidFill>
            <a:prstDash val="solid"/>
            <a:tailEnd type="triangle"/>
          </a:ln>
          <a:effectLst/>
        </p:spPr>
      </p:cxnSp>
      <p:cxnSp>
        <p:nvCxnSpPr>
          <p:cNvPr id="3171" name="Straight Arrow Connector 151">
            <a:extLst>
              <a:ext uri="{FF2B5EF4-FFF2-40B4-BE49-F238E27FC236}">
                <a16:creationId xmlns:a16="http://schemas.microsoft.com/office/drawing/2014/main" id="{68CDF47F-BEFA-9DE2-9626-7A70FB4CD775}"/>
              </a:ext>
            </a:extLst>
          </p:cNvPr>
          <p:cNvCxnSpPr>
            <a:cxnSpLocks/>
            <a:stCxn id="3152" idx="3"/>
          </p:cNvCxnSpPr>
          <p:nvPr/>
        </p:nvCxnSpPr>
        <p:spPr>
          <a:xfrm flipV="1">
            <a:off x="4570665" y="5827221"/>
            <a:ext cx="1637452" cy="14992"/>
          </a:xfrm>
          <a:prstGeom prst="straightConnector1">
            <a:avLst/>
          </a:prstGeom>
          <a:noFill/>
          <a:ln w="9525" cap="flat" cmpd="sng" algn="ctr">
            <a:solidFill>
              <a:srgbClr val="747480"/>
            </a:solidFill>
            <a:prstDash val="solid"/>
            <a:tailEnd type="triangle"/>
          </a:ln>
          <a:effectLst/>
        </p:spPr>
      </p:cxnSp>
      <p:cxnSp>
        <p:nvCxnSpPr>
          <p:cNvPr id="3172" name="Straight Arrow Connector 154">
            <a:extLst>
              <a:ext uri="{FF2B5EF4-FFF2-40B4-BE49-F238E27FC236}">
                <a16:creationId xmlns:a16="http://schemas.microsoft.com/office/drawing/2014/main" id="{6187F33E-038B-5126-6D2F-25CA60F6255C}"/>
              </a:ext>
            </a:extLst>
          </p:cNvPr>
          <p:cNvCxnSpPr>
            <a:cxnSpLocks/>
            <a:stCxn id="3152" idx="3"/>
            <a:endCxn id="3644" idx="1"/>
          </p:cNvCxnSpPr>
          <p:nvPr/>
        </p:nvCxnSpPr>
        <p:spPr>
          <a:xfrm flipV="1">
            <a:off x="4570665" y="5099494"/>
            <a:ext cx="1637452" cy="742719"/>
          </a:xfrm>
          <a:prstGeom prst="straightConnector1">
            <a:avLst/>
          </a:prstGeom>
          <a:noFill/>
          <a:ln w="9525" cap="flat" cmpd="sng" algn="ctr">
            <a:solidFill>
              <a:srgbClr val="747480"/>
            </a:solidFill>
            <a:prstDash val="solid"/>
            <a:tailEnd type="triangle"/>
          </a:ln>
          <a:effectLst/>
        </p:spPr>
      </p:cxnSp>
      <p:cxnSp>
        <p:nvCxnSpPr>
          <p:cNvPr id="3173" name="Straight Arrow Connector 157">
            <a:extLst>
              <a:ext uri="{FF2B5EF4-FFF2-40B4-BE49-F238E27FC236}">
                <a16:creationId xmlns:a16="http://schemas.microsoft.com/office/drawing/2014/main" id="{6FDC1591-5DE3-EAA0-9BB8-181F49E5B6C7}"/>
              </a:ext>
            </a:extLst>
          </p:cNvPr>
          <p:cNvCxnSpPr>
            <a:cxnSpLocks/>
            <a:stCxn id="3158" idx="3"/>
            <a:endCxn id="3154" idx="1"/>
          </p:cNvCxnSpPr>
          <p:nvPr/>
        </p:nvCxnSpPr>
        <p:spPr>
          <a:xfrm>
            <a:off x="4564102" y="5125224"/>
            <a:ext cx="1656819" cy="703428"/>
          </a:xfrm>
          <a:prstGeom prst="straightConnector1">
            <a:avLst/>
          </a:prstGeom>
          <a:noFill/>
          <a:ln w="9525" cap="flat" cmpd="sng" algn="ctr">
            <a:solidFill>
              <a:srgbClr val="747480"/>
            </a:solidFill>
            <a:prstDash val="solid"/>
            <a:tailEnd type="triangle"/>
          </a:ln>
          <a:effectLst/>
        </p:spPr>
      </p:cxnSp>
      <p:cxnSp>
        <p:nvCxnSpPr>
          <p:cNvPr id="3174" name="Straight Arrow Connector 167">
            <a:extLst>
              <a:ext uri="{FF2B5EF4-FFF2-40B4-BE49-F238E27FC236}">
                <a16:creationId xmlns:a16="http://schemas.microsoft.com/office/drawing/2014/main" id="{98822F60-C09D-CDE4-83B6-3FC5ABD02B9F}"/>
              </a:ext>
            </a:extLst>
          </p:cNvPr>
          <p:cNvCxnSpPr>
            <a:cxnSpLocks/>
            <a:stCxn id="3153" idx="3"/>
            <a:endCxn id="3158" idx="1"/>
          </p:cNvCxnSpPr>
          <p:nvPr/>
        </p:nvCxnSpPr>
        <p:spPr>
          <a:xfrm>
            <a:off x="2912834" y="3744813"/>
            <a:ext cx="546047" cy="1380411"/>
          </a:xfrm>
          <a:prstGeom prst="straightConnector1">
            <a:avLst/>
          </a:prstGeom>
          <a:noFill/>
          <a:ln w="9525" cap="flat" cmpd="sng" algn="ctr">
            <a:solidFill>
              <a:srgbClr val="747480"/>
            </a:solidFill>
            <a:prstDash val="solid"/>
            <a:tailEnd type="triangle"/>
          </a:ln>
          <a:effectLst/>
        </p:spPr>
      </p:cxnSp>
      <p:cxnSp>
        <p:nvCxnSpPr>
          <p:cNvPr id="3175" name="Straight Arrow Connector 171">
            <a:extLst>
              <a:ext uri="{FF2B5EF4-FFF2-40B4-BE49-F238E27FC236}">
                <a16:creationId xmlns:a16="http://schemas.microsoft.com/office/drawing/2014/main" id="{352F5445-30F7-10DB-E3DD-AE9D8AA8C7E2}"/>
              </a:ext>
            </a:extLst>
          </p:cNvPr>
          <p:cNvCxnSpPr>
            <a:cxnSpLocks/>
            <a:stCxn id="3153" idx="3"/>
            <a:endCxn id="3152" idx="1"/>
          </p:cNvCxnSpPr>
          <p:nvPr/>
        </p:nvCxnSpPr>
        <p:spPr>
          <a:xfrm>
            <a:off x="2912834" y="3744813"/>
            <a:ext cx="552610" cy="2097400"/>
          </a:xfrm>
          <a:prstGeom prst="straightConnector1">
            <a:avLst/>
          </a:prstGeom>
          <a:noFill/>
          <a:ln w="9525" cap="flat" cmpd="sng" algn="ctr">
            <a:solidFill>
              <a:srgbClr val="747480"/>
            </a:solidFill>
            <a:prstDash val="solid"/>
            <a:tailEnd type="triangle"/>
          </a:ln>
          <a:effectLst/>
        </p:spPr>
      </p:cxnSp>
      <p:cxnSp>
        <p:nvCxnSpPr>
          <p:cNvPr id="3176" name="Straight Arrow Connector 174">
            <a:extLst>
              <a:ext uri="{FF2B5EF4-FFF2-40B4-BE49-F238E27FC236}">
                <a16:creationId xmlns:a16="http://schemas.microsoft.com/office/drawing/2014/main" id="{EFC4723B-A367-AD85-530D-3C389E7AAEE3}"/>
              </a:ext>
            </a:extLst>
          </p:cNvPr>
          <p:cNvCxnSpPr>
            <a:cxnSpLocks/>
            <a:stCxn id="3155" idx="3"/>
            <a:endCxn id="3158" idx="1"/>
          </p:cNvCxnSpPr>
          <p:nvPr/>
        </p:nvCxnSpPr>
        <p:spPr>
          <a:xfrm>
            <a:off x="2912834" y="3091401"/>
            <a:ext cx="546047" cy="2033823"/>
          </a:xfrm>
          <a:prstGeom prst="straightConnector1">
            <a:avLst/>
          </a:prstGeom>
          <a:noFill/>
          <a:ln w="9525" cap="flat" cmpd="sng" algn="ctr">
            <a:solidFill>
              <a:srgbClr val="747480"/>
            </a:solidFill>
            <a:prstDash val="solid"/>
            <a:tailEnd type="triangle"/>
          </a:ln>
          <a:effectLst/>
        </p:spPr>
      </p:cxnSp>
      <p:cxnSp>
        <p:nvCxnSpPr>
          <p:cNvPr id="3177" name="Straight Arrow Connector 177">
            <a:extLst>
              <a:ext uri="{FF2B5EF4-FFF2-40B4-BE49-F238E27FC236}">
                <a16:creationId xmlns:a16="http://schemas.microsoft.com/office/drawing/2014/main" id="{31718CB3-B52B-CEF0-4A35-B304A8FA25E2}"/>
              </a:ext>
            </a:extLst>
          </p:cNvPr>
          <p:cNvCxnSpPr>
            <a:cxnSpLocks/>
            <a:stCxn id="3155" idx="3"/>
            <a:endCxn id="3152" idx="1"/>
          </p:cNvCxnSpPr>
          <p:nvPr/>
        </p:nvCxnSpPr>
        <p:spPr>
          <a:xfrm>
            <a:off x="2912834" y="3091401"/>
            <a:ext cx="552610" cy="2750812"/>
          </a:xfrm>
          <a:prstGeom prst="straightConnector1">
            <a:avLst/>
          </a:prstGeom>
          <a:noFill/>
          <a:ln w="9525" cap="flat" cmpd="sng" algn="ctr">
            <a:solidFill>
              <a:srgbClr val="747480"/>
            </a:solidFill>
            <a:prstDash val="solid"/>
            <a:tailEnd type="triangle"/>
          </a:ln>
          <a:effectLst/>
        </p:spPr>
      </p:cxnSp>
      <p:cxnSp>
        <p:nvCxnSpPr>
          <p:cNvPr id="3178" name="Straight Arrow Connector 180">
            <a:extLst>
              <a:ext uri="{FF2B5EF4-FFF2-40B4-BE49-F238E27FC236}">
                <a16:creationId xmlns:a16="http://schemas.microsoft.com/office/drawing/2014/main" id="{49A5B43A-E2C8-D251-AF20-02096039C76B}"/>
              </a:ext>
            </a:extLst>
          </p:cNvPr>
          <p:cNvCxnSpPr>
            <a:cxnSpLocks/>
            <a:stCxn id="3153" idx="3"/>
            <a:endCxn id="3156" idx="1"/>
          </p:cNvCxnSpPr>
          <p:nvPr/>
        </p:nvCxnSpPr>
        <p:spPr>
          <a:xfrm flipV="1">
            <a:off x="2912834" y="3076238"/>
            <a:ext cx="487775" cy="668575"/>
          </a:xfrm>
          <a:prstGeom prst="straightConnector1">
            <a:avLst/>
          </a:prstGeom>
          <a:noFill/>
          <a:ln w="9525" cap="flat" cmpd="sng" algn="ctr">
            <a:solidFill>
              <a:srgbClr val="747480"/>
            </a:solidFill>
            <a:prstDash val="solid"/>
            <a:tailEnd type="triangle"/>
          </a:ln>
          <a:effectLst/>
        </p:spPr>
      </p:cxnSp>
      <p:sp>
        <p:nvSpPr>
          <p:cNvPr id="3179" name="Rectangle 102">
            <a:extLst>
              <a:ext uri="{FF2B5EF4-FFF2-40B4-BE49-F238E27FC236}">
                <a16:creationId xmlns:a16="http://schemas.microsoft.com/office/drawing/2014/main" id="{53DC38CE-22B5-66F8-5CAA-6CD96E7052DD}"/>
              </a:ext>
            </a:extLst>
          </p:cNvPr>
          <p:cNvSpPr/>
          <p:nvPr/>
        </p:nvSpPr>
        <p:spPr>
          <a:xfrm>
            <a:off x="6195490" y="4104567"/>
            <a:ext cx="1128771" cy="613939"/>
          </a:xfrm>
          <a:prstGeom prst="rect">
            <a:avLst/>
          </a:prstGeom>
          <a:solidFill>
            <a:srgbClr val="FFFFFF"/>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交通事業者が提供できるサービスが広がる</a:t>
            </a:r>
          </a:p>
        </p:txBody>
      </p:sp>
      <p:sp>
        <p:nvSpPr>
          <p:cNvPr id="3180" name="Rectangle 102">
            <a:extLst>
              <a:ext uri="{FF2B5EF4-FFF2-40B4-BE49-F238E27FC236}">
                <a16:creationId xmlns:a16="http://schemas.microsoft.com/office/drawing/2014/main" id="{281A8CCE-0160-E904-D9D0-B0C7CC612921}"/>
              </a:ext>
            </a:extLst>
          </p:cNvPr>
          <p:cNvSpPr/>
          <p:nvPr/>
        </p:nvSpPr>
        <p:spPr>
          <a:xfrm>
            <a:off x="4811660" y="4097183"/>
            <a:ext cx="1105221" cy="615146"/>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他分野連携等の新たな取組みが進む</a:t>
            </a:r>
          </a:p>
        </p:txBody>
      </p:sp>
      <p:cxnSp>
        <p:nvCxnSpPr>
          <p:cNvPr id="3181" name="Connector: Elbow 189">
            <a:extLst>
              <a:ext uri="{FF2B5EF4-FFF2-40B4-BE49-F238E27FC236}">
                <a16:creationId xmlns:a16="http://schemas.microsoft.com/office/drawing/2014/main" id="{02DA8411-0533-3C0F-6D80-6E7697971C16}"/>
              </a:ext>
            </a:extLst>
          </p:cNvPr>
          <p:cNvCxnSpPr>
            <a:cxnSpLocks/>
            <a:stCxn id="3644" idx="3"/>
            <a:endCxn id="3149" idx="1"/>
          </p:cNvCxnSpPr>
          <p:nvPr/>
        </p:nvCxnSpPr>
        <p:spPr>
          <a:xfrm flipV="1">
            <a:off x="7313338" y="4745968"/>
            <a:ext cx="276307" cy="353526"/>
          </a:xfrm>
          <a:prstGeom prst="bentConnector3">
            <a:avLst>
              <a:gd name="adj1" fmla="val 50000"/>
            </a:avLst>
          </a:prstGeom>
          <a:noFill/>
          <a:ln w="9525" cap="flat" cmpd="sng" algn="ctr">
            <a:solidFill>
              <a:srgbClr val="747480"/>
            </a:solidFill>
            <a:prstDash val="solid"/>
            <a:tailEnd type="triangle"/>
          </a:ln>
          <a:effectLst/>
        </p:spPr>
      </p:cxnSp>
      <p:cxnSp>
        <p:nvCxnSpPr>
          <p:cNvPr id="3182" name="Connector: Elbow 321">
            <a:extLst>
              <a:ext uri="{FF2B5EF4-FFF2-40B4-BE49-F238E27FC236}">
                <a16:creationId xmlns:a16="http://schemas.microsoft.com/office/drawing/2014/main" id="{BF58818B-E984-3A54-D6F9-CB7057E9CD60}"/>
              </a:ext>
            </a:extLst>
          </p:cNvPr>
          <p:cNvCxnSpPr>
            <a:cxnSpLocks/>
            <a:stCxn id="3179" idx="3"/>
            <a:endCxn id="3149" idx="1"/>
          </p:cNvCxnSpPr>
          <p:nvPr/>
        </p:nvCxnSpPr>
        <p:spPr>
          <a:xfrm>
            <a:off x="7324261" y="4411537"/>
            <a:ext cx="265384" cy="334431"/>
          </a:xfrm>
          <a:prstGeom prst="bentConnector3">
            <a:avLst>
              <a:gd name="adj1" fmla="val 50000"/>
            </a:avLst>
          </a:prstGeom>
          <a:noFill/>
          <a:ln w="9525" cap="flat" cmpd="sng" algn="ctr">
            <a:solidFill>
              <a:srgbClr val="747480"/>
            </a:solidFill>
            <a:prstDash val="solid"/>
            <a:tailEnd type="triangle"/>
          </a:ln>
          <a:effectLst/>
        </p:spPr>
      </p:cxnSp>
      <p:cxnSp>
        <p:nvCxnSpPr>
          <p:cNvPr id="3183" name="Straight Arrow Connector 328">
            <a:extLst>
              <a:ext uri="{FF2B5EF4-FFF2-40B4-BE49-F238E27FC236}">
                <a16:creationId xmlns:a16="http://schemas.microsoft.com/office/drawing/2014/main" id="{3EDAEE07-88C8-F27A-89FC-3BFB2C1F7B96}"/>
              </a:ext>
            </a:extLst>
          </p:cNvPr>
          <p:cNvCxnSpPr>
            <a:cxnSpLocks/>
            <a:stCxn id="3180" idx="3"/>
            <a:endCxn id="3179" idx="1"/>
          </p:cNvCxnSpPr>
          <p:nvPr/>
        </p:nvCxnSpPr>
        <p:spPr>
          <a:xfrm>
            <a:off x="5916881" y="4404756"/>
            <a:ext cx="278609" cy="6781"/>
          </a:xfrm>
          <a:prstGeom prst="straightConnector1">
            <a:avLst/>
          </a:prstGeom>
          <a:noFill/>
          <a:ln w="9525" cap="flat" cmpd="sng" algn="ctr">
            <a:solidFill>
              <a:srgbClr val="747480"/>
            </a:solidFill>
            <a:prstDash val="solid"/>
            <a:tailEnd type="triangle"/>
          </a:ln>
          <a:effectLst/>
        </p:spPr>
      </p:cxnSp>
      <p:cxnSp>
        <p:nvCxnSpPr>
          <p:cNvPr id="3184" name="Straight Arrow Connector 344">
            <a:extLst>
              <a:ext uri="{FF2B5EF4-FFF2-40B4-BE49-F238E27FC236}">
                <a16:creationId xmlns:a16="http://schemas.microsoft.com/office/drawing/2014/main" id="{14116691-3ACB-935C-91B5-6A2BF95CAF1F}"/>
              </a:ext>
            </a:extLst>
          </p:cNvPr>
          <p:cNvCxnSpPr>
            <a:cxnSpLocks/>
            <a:stCxn id="3158" idx="3"/>
            <a:endCxn id="3180" idx="1"/>
          </p:cNvCxnSpPr>
          <p:nvPr/>
        </p:nvCxnSpPr>
        <p:spPr>
          <a:xfrm flipV="1">
            <a:off x="4564102" y="4404756"/>
            <a:ext cx="247558" cy="720468"/>
          </a:xfrm>
          <a:prstGeom prst="straightConnector1">
            <a:avLst/>
          </a:prstGeom>
          <a:noFill/>
          <a:ln w="9525" cap="flat" cmpd="sng" algn="ctr">
            <a:solidFill>
              <a:srgbClr val="747480"/>
            </a:solidFill>
            <a:prstDash val="solid"/>
            <a:tailEnd type="triangle"/>
          </a:ln>
          <a:effectLst/>
        </p:spPr>
      </p:cxnSp>
      <p:cxnSp>
        <p:nvCxnSpPr>
          <p:cNvPr id="3185" name="Connector: Elbow 347">
            <a:extLst>
              <a:ext uri="{FF2B5EF4-FFF2-40B4-BE49-F238E27FC236}">
                <a16:creationId xmlns:a16="http://schemas.microsoft.com/office/drawing/2014/main" id="{41137141-4ABD-15C2-4E3A-9DFF0B318EBC}"/>
              </a:ext>
            </a:extLst>
          </p:cNvPr>
          <p:cNvCxnSpPr>
            <a:cxnSpLocks/>
            <a:stCxn id="3180" idx="3"/>
            <a:endCxn id="3161" idx="1"/>
          </p:cNvCxnSpPr>
          <p:nvPr/>
        </p:nvCxnSpPr>
        <p:spPr>
          <a:xfrm flipV="1">
            <a:off x="5916881" y="3078790"/>
            <a:ext cx="293206" cy="1325966"/>
          </a:xfrm>
          <a:prstGeom prst="bentConnector3">
            <a:avLst>
              <a:gd name="adj1" fmla="val 50000"/>
            </a:avLst>
          </a:prstGeom>
          <a:noFill/>
          <a:ln w="9525" cap="flat" cmpd="sng" algn="ctr">
            <a:solidFill>
              <a:srgbClr val="747480"/>
            </a:solidFill>
            <a:prstDash val="solid"/>
            <a:tailEnd type="triangle"/>
          </a:ln>
          <a:effectLst/>
        </p:spPr>
      </p:cxnSp>
      <p:cxnSp>
        <p:nvCxnSpPr>
          <p:cNvPr id="3186" name="Straight Arrow Connector 353">
            <a:extLst>
              <a:ext uri="{FF2B5EF4-FFF2-40B4-BE49-F238E27FC236}">
                <a16:creationId xmlns:a16="http://schemas.microsoft.com/office/drawing/2014/main" id="{58D16917-FB1E-D2AC-C386-D6005346761D}"/>
              </a:ext>
            </a:extLst>
          </p:cNvPr>
          <p:cNvCxnSpPr>
            <a:cxnSpLocks/>
            <a:stCxn id="3606" idx="2"/>
            <a:endCxn id="3160" idx="0"/>
          </p:cNvCxnSpPr>
          <p:nvPr/>
        </p:nvCxnSpPr>
        <p:spPr>
          <a:xfrm flipH="1">
            <a:off x="8142256" y="3382486"/>
            <a:ext cx="2" cy="179244"/>
          </a:xfrm>
          <a:prstGeom prst="straightConnector1">
            <a:avLst/>
          </a:prstGeom>
          <a:noFill/>
          <a:ln w="9525" cap="flat" cmpd="sng" algn="ctr">
            <a:solidFill>
              <a:srgbClr val="747480"/>
            </a:solidFill>
            <a:prstDash val="solid"/>
            <a:tailEnd type="triangle"/>
          </a:ln>
          <a:effectLst/>
        </p:spPr>
      </p:cxnSp>
      <p:sp>
        <p:nvSpPr>
          <p:cNvPr id="3837" name="Speech Bubble: Oval 20">
            <a:extLst>
              <a:ext uri="{FF2B5EF4-FFF2-40B4-BE49-F238E27FC236}">
                <a16:creationId xmlns:a16="http://schemas.microsoft.com/office/drawing/2014/main" id="{A4205094-2E43-D992-014E-929BBCCC8398}"/>
              </a:ext>
            </a:extLst>
          </p:cNvPr>
          <p:cNvSpPr/>
          <p:nvPr/>
        </p:nvSpPr>
        <p:spPr>
          <a:xfrm>
            <a:off x="7336951" y="6147676"/>
            <a:ext cx="1485320" cy="634771"/>
          </a:xfrm>
          <a:prstGeom prst="wedgeEllipseCallout">
            <a:avLst>
              <a:gd name="adj1" fmla="val -28020"/>
              <a:gd name="adj2" fmla="val -67251"/>
            </a:avLst>
          </a:prstGeom>
          <a:solidFill>
            <a:srgbClr val="FFFFFF"/>
          </a:solidFill>
          <a:ln w="6350"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900" b="0" i="0" u="none" strike="noStrike" kern="0" cap="none" spc="0" normalizeH="0" baseline="0" noProof="0" dirty="0" err="1">
              <a:ln>
                <a:noFill/>
              </a:ln>
              <a:solidFill>
                <a:srgbClr val="2E2E38"/>
              </a:solidFill>
              <a:effectLst/>
              <a:uLnTx/>
              <a:uFillTx/>
              <a:latin typeface="EYInterstate" panose="02000503020000020004" pitchFamily="2" charset="0"/>
              <a:ea typeface="ＭＳ Ｐゴシック"/>
              <a:cs typeface="+mn-cs"/>
            </a:endParaRPr>
          </a:p>
        </p:txBody>
      </p:sp>
      <p:sp>
        <p:nvSpPr>
          <p:cNvPr id="3838" name="Rectangle 100">
            <a:extLst>
              <a:ext uri="{FF2B5EF4-FFF2-40B4-BE49-F238E27FC236}">
                <a16:creationId xmlns:a16="http://schemas.microsoft.com/office/drawing/2014/main" id="{38A2F2B0-45CD-91F5-7EF5-AAEF82908A58}"/>
              </a:ext>
            </a:extLst>
          </p:cNvPr>
          <p:cNvSpPr/>
          <p:nvPr/>
        </p:nvSpPr>
        <p:spPr>
          <a:xfrm>
            <a:off x="7520148" y="6210420"/>
            <a:ext cx="1174718" cy="539245"/>
          </a:xfrm>
          <a:prstGeom prst="rect">
            <a:avLst/>
          </a:prstGeom>
          <a:noFill/>
          <a:ln w="9525" cap="flat" cmpd="sng" algn="ctr">
            <a:noFill/>
            <a:prstDash val="solid"/>
          </a:ln>
          <a:effectLst/>
        </p:spPr>
        <p:txBody>
          <a:bodyPr rtlCol="0" anchor="ctr" anchorCtr="0"/>
          <a:lstStyle/>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仮説レベルでも、</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地域公共交通計画などを活用しても良い。</a:t>
            </a:r>
            <a:endParaRPr kumimoji="0" lang="en-US" altLang="ja-JP" sz="9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47502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達成目標（</a:t>
            </a:r>
            <a:r>
              <a:rPr kumimoji="0" lang="en-US" altLang="ja-JP" sz="2400" b="1" i="0" u="none" strike="noStrike" kern="0" cap="none" spc="0" normalizeH="0" baseline="0" noProof="0" dirty="0">
                <a:ln>
                  <a:noFill/>
                </a:ln>
                <a:solidFill>
                  <a:prstClr val="white"/>
                </a:solidFill>
                <a:effectLst/>
                <a:uLnTx/>
                <a:uFillTx/>
                <a:latin typeface="ＭＳ Ｐゴシック"/>
                <a:ea typeface="ＭＳ Ｐゴシック"/>
                <a:cs typeface="+mn-cs"/>
              </a:rPr>
              <a:t>KPI</a:t>
            </a: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　記載例③</a:t>
            </a:r>
          </a:p>
        </p:txBody>
      </p:sp>
      <p:sp>
        <p:nvSpPr>
          <p:cNvPr id="3196" name="Text Box 804"/>
          <p:cNvSpPr txBox="1">
            <a:spLocks noChangeArrowheads="1"/>
          </p:cNvSpPr>
          <p:nvPr/>
        </p:nvSpPr>
        <p:spPr>
          <a:xfrm>
            <a:off x="-4936" y="576000"/>
            <a:ext cx="7452320" cy="399217"/>
          </a:xfrm>
          <a:prstGeom prst="rect">
            <a:avLst/>
          </a:prstGeom>
          <a:noFill/>
          <a:ln w="9525">
            <a:noFill/>
            <a:miter lim="800000"/>
            <a:headEnd/>
            <a:tailEnd/>
          </a:ln>
          <a:effectLst/>
        </p:spPr>
        <p:txBody>
          <a:bodyPr wrap="square">
            <a:spAutoFit/>
          </a:bodyPr>
          <a:lstStyle/>
          <a:p>
            <a:pPr marR="0" lvl="0" algn="l" defTabSz="914400" rtl="0" eaLnBrk="1" fontAlgn="base" latinLnBrk="0" hangingPunct="1">
              <a:lnSpc>
                <a:spcPct val="100000"/>
              </a:lnSpc>
              <a:spcBef>
                <a:spcPct val="5000"/>
              </a:spcBef>
              <a:spcAft>
                <a:spcPct val="0"/>
              </a:spcAft>
              <a:buClrTx/>
              <a:buSzTx/>
              <a:tabLst/>
              <a:defRPr/>
            </a:pP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92</a:t>
            </a:r>
            <a:endParaRPr kumimoji="1" lang="ja-JP" altLang="en-US" sz="1480" dirty="0">
              <a:solidFill>
                <a:schemeClr val="tx1"/>
              </a:solidFill>
            </a:endParaRPr>
          </a:p>
        </p:txBody>
      </p:sp>
      <p:sp>
        <p:nvSpPr>
          <p:cNvPr id="3263" name="Rectangle 100">
            <a:extLst>
              <a:ext uri="{FF2B5EF4-FFF2-40B4-BE49-F238E27FC236}">
                <a16:creationId xmlns:a16="http://schemas.microsoft.com/office/drawing/2014/main" id="{7BE64B6C-69C1-F4B1-D199-18B45D9C5402}"/>
              </a:ext>
            </a:extLst>
          </p:cNvPr>
          <p:cNvSpPr/>
          <p:nvPr/>
        </p:nvSpPr>
        <p:spPr>
          <a:xfrm>
            <a:off x="6721641" y="1412776"/>
            <a:ext cx="2242847"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備考</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65" name="Straight Connector 54">
            <a:extLst>
              <a:ext uri="{FF2B5EF4-FFF2-40B4-BE49-F238E27FC236}">
                <a16:creationId xmlns:a16="http://schemas.microsoft.com/office/drawing/2014/main" id="{28CB53BB-4251-B530-3262-2CDB0D78BBCF}"/>
              </a:ext>
            </a:extLst>
          </p:cNvPr>
          <p:cNvCxnSpPr>
            <a:cxnSpLocks/>
          </p:cNvCxnSpPr>
          <p:nvPr/>
        </p:nvCxnSpPr>
        <p:spPr>
          <a:xfrm>
            <a:off x="6721641" y="1710725"/>
            <a:ext cx="2242847" cy="0"/>
          </a:xfrm>
          <a:prstGeom prst="line">
            <a:avLst/>
          </a:prstGeom>
          <a:noFill/>
          <a:ln w="28575" cap="flat" cmpd="sng" algn="ctr">
            <a:solidFill>
              <a:srgbClr val="747480"/>
            </a:solidFill>
            <a:prstDash val="solid"/>
            <a:tailEnd type="none"/>
          </a:ln>
          <a:effectLst/>
        </p:spPr>
      </p:cxnSp>
      <p:sp>
        <p:nvSpPr>
          <p:cNvPr id="3267" name="Rectangle 100">
            <a:extLst>
              <a:ext uri="{FF2B5EF4-FFF2-40B4-BE49-F238E27FC236}">
                <a16:creationId xmlns:a16="http://schemas.microsoft.com/office/drawing/2014/main" id="{A878D69D-89A5-9F7C-9B2F-E241952B8F5D}"/>
              </a:ext>
            </a:extLst>
          </p:cNvPr>
          <p:cNvSpPr/>
          <p:nvPr/>
        </p:nvSpPr>
        <p:spPr>
          <a:xfrm>
            <a:off x="206859" y="1425233"/>
            <a:ext cx="1624131"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測定項目</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8" name="Rectangle 100">
            <a:extLst>
              <a:ext uri="{FF2B5EF4-FFF2-40B4-BE49-F238E27FC236}">
                <a16:creationId xmlns:a16="http://schemas.microsoft.com/office/drawing/2014/main" id="{06DD6467-13AE-D31E-4338-BB2CFF8CADF4}"/>
              </a:ext>
            </a:extLst>
          </p:cNvPr>
          <p:cNvSpPr/>
          <p:nvPr/>
        </p:nvSpPr>
        <p:spPr>
          <a:xfrm>
            <a:off x="4655979" y="1412776"/>
            <a:ext cx="1624131" cy="340940"/>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測定方法</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3269" name="Rectangle 100">
            <a:extLst>
              <a:ext uri="{FF2B5EF4-FFF2-40B4-BE49-F238E27FC236}">
                <a16:creationId xmlns:a16="http://schemas.microsoft.com/office/drawing/2014/main" id="{8BE783B2-30CA-72BC-FE42-CBC053EC444B}"/>
              </a:ext>
            </a:extLst>
          </p:cNvPr>
          <p:cNvSpPr/>
          <p:nvPr/>
        </p:nvSpPr>
        <p:spPr>
          <a:xfrm>
            <a:off x="2310964" y="1425233"/>
            <a:ext cx="1894669" cy="326686"/>
          </a:xfrm>
          <a:prstGeom prst="rect">
            <a:avLst/>
          </a:prstGeom>
          <a:solidFill>
            <a:srgbClr val="FFFFFF"/>
          </a:solidFill>
          <a:ln w="9525" cap="flat" cmpd="sng" algn="ctr">
            <a:noFill/>
            <a:prstDash val="solid"/>
          </a:ln>
          <a:effectLst/>
        </p:spPr>
        <p:txBody>
          <a:bodyPr lIns="50400" tIns="50400" rIns="50400" bIns="50400" rtlCol="0" anchor="ctr" anchorCtr="0"/>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成果指標（</a:t>
            </a:r>
            <a:r>
              <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KPI</a:t>
            </a:r>
            <a:r>
              <a:rPr kumimoji="0" lang="ja-JP" altLang="en-US"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a:t>
            </a:r>
            <a:endParaRPr kumimoji="0" lang="en-US" altLang="ja-JP" sz="1600" b="1"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cxnSp>
        <p:nvCxnSpPr>
          <p:cNvPr id="3283" name="Straight Connector 40">
            <a:extLst>
              <a:ext uri="{FF2B5EF4-FFF2-40B4-BE49-F238E27FC236}">
                <a16:creationId xmlns:a16="http://schemas.microsoft.com/office/drawing/2014/main" id="{A438E0DC-1EED-3F13-8A07-CFFC9B194D34}"/>
              </a:ext>
            </a:extLst>
          </p:cNvPr>
          <p:cNvCxnSpPr>
            <a:cxnSpLocks/>
          </p:cNvCxnSpPr>
          <p:nvPr/>
        </p:nvCxnSpPr>
        <p:spPr>
          <a:xfrm>
            <a:off x="206859" y="1710725"/>
            <a:ext cx="1624131" cy="0"/>
          </a:xfrm>
          <a:prstGeom prst="line">
            <a:avLst/>
          </a:prstGeom>
          <a:noFill/>
          <a:ln w="28575" cap="flat" cmpd="sng" algn="ctr">
            <a:solidFill>
              <a:srgbClr val="747480"/>
            </a:solidFill>
            <a:prstDash val="solid"/>
            <a:tailEnd type="none"/>
          </a:ln>
          <a:effectLst/>
        </p:spPr>
      </p:cxnSp>
      <p:cxnSp>
        <p:nvCxnSpPr>
          <p:cNvPr id="3284" name="Straight Connector 47">
            <a:extLst>
              <a:ext uri="{FF2B5EF4-FFF2-40B4-BE49-F238E27FC236}">
                <a16:creationId xmlns:a16="http://schemas.microsoft.com/office/drawing/2014/main" id="{6F15C03E-F237-3F25-90FF-EEE94DD9DE01}"/>
              </a:ext>
            </a:extLst>
          </p:cNvPr>
          <p:cNvCxnSpPr>
            <a:cxnSpLocks/>
          </p:cNvCxnSpPr>
          <p:nvPr/>
        </p:nvCxnSpPr>
        <p:spPr>
          <a:xfrm>
            <a:off x="2310964" y="1710725"/>
            <a:ext cx="1894669" cy="0"/>
          </a:xfrm>
          <a:prstGeom prst="line">
            <a:avLst/>
          </a:prstGeom>
          <a:noFill/>
          <a:ln w="28575" cap="flat" cmpd="sng" algn="ctr">
            <a:solidFill>
              <a:srgbClr val="747480"/>
            </a:solidFill>
            <a:prstDash val="solid"/>
            <a:tailEnd type="none"/>
          </a:ln>
          <a:effectLst/>
        </p:spPr>
      </p:cxnSp>
      <p:cxnSp>
        <p:nvCxnSpPr>
          <p:cNvPr id="3285" name="Straight Connector 51">
            <a:extLst>
              <a:ext uri="{FF2B5EF4-FFF2-40B4-BE49-F238E27FC236}">
                <a16:creationId xmlns:a16="http://schemas.microsoft.com/office/drawing/2014/main" id="{F792D0FB-42A2-49C3-728F-7E8EFD389868}"/>
              </a:ext>
            </a:extLst>
          </p:cNvPr>
          <p:cNvCxnSpPr>
            <a:cxnSpLocks/>
          </p:cNvCxnSpPr>
          <p:nvPr/>
        </p:nvCxnSpPr>
        <p:spPr>
          <a:xfrm>
            <a:off x="4655979" y="1710725"/>
            <a:ext cx="1624131" cy="0"/>
          </a:xfrm>
          <a:prstGeom prst="line">
            <a:avLst/>
          </a:prstGeom>
          <a:noFill/>
          <a:ln w="28575" cap="flat" cmpd="sng" algn="ctr">
            <a:solidFill>
              <a:srgbClr val="747480"/>
            </a:solidFill>
            <a:prstDash val="solid"/>
            <a:tailEnd type="none"/>
          </a:ln>
          <a:effectLst/>
        </p:spPr>
      </p:cxnSp>
      <p:sp>
        <p:nvSpPr>
          <p:cNvPr id="3293" name="Rectangle 12">
            <a:extLst>
              <a:ext uri="{FF2B5EF4-FFF2-40B4-BE49-F238E27FC236}">
                <a16:creationId xmlns:a16="http://schemas.microsoft.com/office/drawing/2014/main" id="{DF46CF37-4E0B-7986-D740-BC9784A871F9}"/>
              </a:ext>
            </a:extLst>
          </p:cNvPr>
          <p:cNvSpPr/>
          <p:nvPr/>
        </p:nvSpPr>
        <p:spPr>
          <a:xfrm>
            <a:off x="107504" y="661418"/>
            <a:ext cx="8945594" cy="622704"/>
          </a:xfrm>
          <a:prstGeom prst="rect">
            <a:avLst/>
          </a:prstGeom>
          <a:solidFill>
            <a:schemeClr val="accent6">
              <a:lumMod val="20000"/>
              <a:lumOff val="80000"/>
            </a:schemeClr>
          </a:solidFill>
          <a:ln w="9525" cap="flat" cmpd="sng" algn="ctr">
            <a:noFill/>
            <a:prstDash val="solid"/>
          </a:ln>
          <a:effectLst/>
        </p:spPr>
        <p:txBody>
          <a:bodyPr rtlCol="0" anchor="ctr" anchorCtr="0"/>
          <a:lstStyle/>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作成したロジックモデルを元に、</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を測定する箇所を特定。</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a:p>
            <a:pPr marL="400050" marR="0" lvl="0" indent="-400050" defTabSz="128016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KPI</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については、交通による寄与度と測定可能性の</a:t>
            </a:r>
            <a:r>
              <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2</a:t>
            </a:r>
            <a:r>
              <a:rPr kumimoji="0" lang="ja-JP" altLang="en-US"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rPr>
              <a:t>要素から考える。</a:t>
            </a:r>
            <a:endParaRPr kumimoji="0" lang="en-US" altLang="ja-JP" sz="1400" b="0" i="0" u="none" strike="noStrike" kern="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Arial" charset="0"/>
            </a:endParaRPr>
          </a:p>
        </p:txBody>
      </p:sp>
      <p:cxnSp>
        <p:nvCxnSpPr>
          <p:cNvPr id="2" name="Straight Connector 38">
            <a:extLst>
              <a:ext uri="{FF2B5EF4-FFF2-40B4-BE49-F238E27FC236}">
                <a16:creationId xmlns:a16="http://schemas.microsoft.com/office/drawing/2014/main" id="{3DE4AA7B-E21B-4A2A-C584-EED94C472CB7}"/>
              </a:ext>
            </a:extLst>
          </p:cNvPr>
          <p:cNvCxnSpPr>
            <a:cxnSpLocks/>
          </p:cNvCxnSpPr>
          <p:nvPr/>
        </p:nvCxnSpPr>
        <p:spPr>
          <a:xfrm>
            <a:off x="174811" y="2779813"/>
            <a:ext cx="8718154" cy="0"/>
          </a:xfrm>
          <a:prstGeom prst="line">
            <a:avLst/>
          </a:prstGeom>
          <a:noFill/>
          <a:ln w="6350" cap="flat" cmpd="sng" algn="ctr">
            <a:solidFill>
              <a:srgbClr val="747480"/>
            </a:solidFill>
            <a:prstDash val="dash"/>
            <a:tailEnd type="none"/>
          </a:ln>
          <a:effectLst/>
        </p:spPr>
      </p:cxnSp>
      <p:sp>
        <p:nvSpPr>
          <p:cNvPr id="4" name="Rectangle 102">
            <a:extLst>
              <a:ext uri="{FF2B5EF4-FFF2-40B4-BE49-F238E27FC236}">
                <a16:creationId xmlns:a16="http://schemas.microsoft.com/office/drawing/2014/main" id="{CE4E03EA-5F3D-00EF-F144-D37221EBB472}"/>
              </a:ext>
            </a:extLst>
          </p:cNvPr>
          <p:cNvSpPr/>
          <p:nvPr/>
        </p:nvSpPr>
        <p:spPr>
          <a:xfrm>
            <a:off x="174811" y="1806133"/>
            <a:ext cx="1749226" cy="878274"/>
          </a:xfrm>
          <a:prstGeom prst="rect">
            <a:avLst/>
          </a:prstGeom>
          <a:solidFill>
            <a:srgbClr val="FFFACC"/>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プラットフォームへの参加が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増える</a:t>
            </a:r>
            <a:endPar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5" name="Rectangle 102">
            <a:extLst>
              <a:ext uri="{FF2B5EF4-FFF2-40B4-BE49-F238E27FC236}">
                <a16:creationId xmlns:a16="http://schemas.microsoft.com/office/drawing/2014/main" id="{E88941AD-48A2-FB5E-E768-DB060A524DD1}"/>
              </a:ext>
            </a:extLst>
          </p:cNvPr>
          <p:cNvSpPr/>
          <p:nvPr/>
        </p:nvSpPr>
        <p:spPr>
          <a:xfrm>
            <a:off x="174811" y="2889464"/>
            <a:ext cx="1741145" cy="1017649"/>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他分野連携等の新たな</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取組みが進む</a:t>
            </a:r>
            <a:endParaRPr kumimoji="0" lang="ja-JP" altLang="en-US" sz="1100"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p:txBody>
      </p:sp>
      <p:sp>
        <p:nvSpPr>
          <p:cNvPr id="6" name="Rectangle 102">
            <a:extLst>
              <a:ext uri="{FF2B5EF4-FFF2-40B4-BE49-F238E27FC236}">
                <a16:creationId xmlns:a16="http://schemas.microsoft.com/office/drawing/2014/main" id="{91FB4D1D-8414-F8A1-E33F-0881BC7DD5A0}"/>
              </a:ext>
            </a:extLst>
          </p:cNvPr>
          <p:cNvSpPr/>
          <p:nvPr/>
        </p:nvSpPr>
        <p:spPr>
          <a:xfrm>
            <a:off x="174811" y="5591714"/>
            <a:ext cx="1763464" cy="1143605"/>
          </a:xfrm>
          <a:prstGeom prst="rect">
            <a:avLst/>
          </a:prstGeom>
          <a:solidFill>
            <a:srgbClr val="FFE0D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周遊性・魅力が高まり、移動の総量が増える</a:t>
            </a:r>
          </a:p>
        </p:txBody>
      </p:sp>
      <p:sp>
        <p:nvSpPr>
          <p:cNvPr id="7" name="Rectangle 102">
            <a:extLst>
              <a:ext uri="{FF2B5EF4-FFF2-40B4-BE49-F238E27FC236}">
                <a16:creationId xmlns:a16="http://schemas.microsoft.com/office/drawing/2014/main" id="{5D13D6DF-7550-6AB2-1C8D-64660BF771CD}"/>
              </a:ext>
            </a:extLst>
          </p:cNvPr>
          <p:cNvSpPr/>
          <p:nvPr/>
        </p:nvSpPr>
        <p:spPr>
          <a:xfrm>
            <a:off x="165361" y="4753186"/>
            <a:ext cx="1763464" cy="607664"/>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データ利活用のノウハウが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蓄積される</a:t>
            </a:r>
          </a:p>
        </p:txBody>
      </p:sp>
      <p:sp>
        <p:nvSpPr>
          <p:cNvPr id="8" name="Rectangle 102">
            <a:extLst>
              <a:ext uri="{FF2B5EF4-FFF2-40B4-BE49-F238E27FC236}">
                <a16:creationId xmlns:a16="http://schemas.microsoft.com/office/drawing/2014/main" id="{A7BBA4C6-5F53-72FE-6D00-A2E6A5BC6952}"/>
              </a:ext>
            </a:extLst>
          </p:cNvPr>
          <p:cNvSpPr/>
          <p:nvPr/>
        </p:nvSpPr>
        <p:spPr>
          <a:xfrm>
            <a:off x="174811" y="4097786"/>
            <a:ext cx="1763464" cy="586061"/>
          </a:xfrm>
          <a:prstGeom prst="rect">
            <a:avLst/>
          </a:prstGeom>
          <a:solidFill>
            <a:srgbClr val="C3EAF9"/>
          </a:solidFill>
          <a:ln w="9525" cap="flat" cmpd="sng" algn="ctr">
            <a:solidFill>
              <a:srgbClr val="2E2E38"/>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成功事例などナレッジが</a:t>
            </a:r>
            <a:endParaRPr kumimoji="0" lang="en-US" altLang="ja-JP"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endParaRPr>
          </a:p>
          <a:p>
            <a:pPr marL="0" marR="0" lvl="0" indent="0" algn="ctr" defTabSz="914290" rtl="0" eaLnBrk="1" fontAlgn="auto" latinLnBrk="0" hangingPunct="1">
              <a:lnSpc>
                <a:spcPct val="100000"/>
              </a:lnSpc>
              <a:spcBef>
                <a:spcPts val="0"/>
              </a:spcBef>
              <a:spcAft>
                <a:spcPts val="0"/>
              </a:spcAft>
              <a:buClrTx/>
              <a:buSzTx/>
              <a:buFontTx/>
              <a:buNone/>
              <a:tabLst/>
              <a:defRPr/>
            </a:pPr>
            <a:r>
              <a:rPr kumimoji="0" lang="ja-JP" altLang="en-US" sz="1143" b="0" i="0" u="none" strike="noStrike" kern="1200" cap="none" spc="0" normalizeH="0" baseline="0" noProof="0" dirty="0">
                <a:ln>
                  <a:noFill/>
                </a:ln>
                <a:solidFill>
                  <a:srgbClr val="2E2E38"/>
                </a:solidFill>
                <a:effectLst/>
                <a:uLnTx/>
                <a:uFillTx/>
                <a:latin typeface="Meiryo UI" panose="020B0604030504040204" pitchFamily="50" charset="-128"/>
                <a:ea typeface="Meiryo UI" panose="020B0604030504040204" pitchFamily="50" charset="-128"/>
                <a:cs typeface="+mn-cs"/>
              </a:rPr>
              <a:t>蓄積される</a:t>
            </a:r>
          </a:p>
        </p:txBody>
      </p:sp>
      <p:sp>
        <p:nvSpPr>
          <p:cNvPr id="10" name="Rectangle 102">
            <a:extLst>
              <a:ext uri="{FF2B5EF4-FFF2-40B4-BE49-F238E27FC236}">
                <a16:creationId xmlns:a16="http://schemas.microsoft.com/office/drawing/2014/main" id="{47CAB490-AD2F-5D01-64A0-D4553F757EF1}"/>
              </a:ext>
            </a:extLst>
          </p:cNvPr>
          <p:cNvSpPr/>
          <p:nvPr/>
        </p:nvSpPr>
        <p:spPr>
          <a:xfrm>
            <a:off x="2331217" y="1820643"/>
            <a:ext cx="1874416" cy="863764"/>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プラットフォームへの参加事業者数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1" name="Rectangle 102">
            <a:extLst>
              <a:ext uri="{FF2B5EF4-FFF2-40B4-BE49-F238E27FC236}">
                <a16:creationId xmlns:a16="http://schemas.microsoft.com/office/drawing/2014/main" id="{1715EEA8-C8F0-0BFB-4D37-33ACD0BC0FF9}"/>
              </a:ext>
            </a:extLst>
          </p:cNvPr>
          <p:cNvSpPr/>
          <p:nvPr/>
        </p:nvSpPr>
        <p:spPr>
          <a:xfrm>
            <a:off x="4568353" y="1823398"/>
            <a:ext cx="1740436" cy="87699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整備したプラットフォームへの参加事業者数</a:t>
            </a:r>
          </a:p>
        </p:txBody>
      </p:sp>
      <p:sp>
        <p:nvSpPr>
          <p:cNvPr id="12" name="Rectangle 102">
            <a:extLst>
              <a:ext uri="{FF2B5EF4-FFF2-40B4-BE49-F238E27FC236}">
                <a16:creationId xmlns:a16="http://schemas.microsoft.com/office/drawing/2014/main" id="{7BF1F69A-343E-BC6C-85F9-E85E7F5C1240}"/>
              </a:ext>
            </a:extLst>
          </p:cNvPr>
          <p:cNvSpPr/>
          <p:nvPr/>
        </p:nvSpPr>
        <p:spPr>
          <a:xfrm>
            <a:off x="2345460" y="4097785"/>
            <a:ext cx="1876901" cy="128436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ナレッジ共有によって横展開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された取組みの数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データを活用した、交通ネットワークサービス見直し等の議論の回数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3" name="Rectangle 102">
            <a:extLst>
              <a:ext uri="{FF2B5EF4-FFF2-40B4-BE49-F238E27FC236}">
                <a16:creationId xmlns:a16="http://schemas.microsoft.com/office/drawing/2014/main" id="{7C94F231-9E9C-C0CB-92C9-44BC525283A1}"/>
              </a:ext>
            </a:extLst>
          </p:cNvPr>
          <p:cNvSpPr/>
          <p:nvPr/>
        </p:nvSpPr>
        <p:spPr>
          <a:xfrm>
            <a:off x="2345460" y="2855980"/>
            <a:ext cx="1876901" cy="105113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プラットフォームを活用して</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開発された他分野連携のサービスの数</a:t>
            </a:r>
          </a:p>
        </p:txBody>
      </p:sp>
      <p:sp>
        <p:nvSpPr>
          <p:cNvPr id="14" name="Rectangle 102">
            <a:extLst>
              <a:ext uri="{FF2B5EF4-FFF2-40B4-BE49-F238E27FC236}">
                <a16:creationId xmlns:a16="http://schemas.microsoft.com/office/drawing/2014/main" id="{E3AD438C-FCAE-5526-65D4-BA6CA57DFE19}"/>
              </a:ext>
            </a:extLst>
          </p:cNvPr>
          <p:cNvSpPr/>
          <p:nvPr/>
        </p:nvSpPr>
        <p:spPr>
          <a:xfrm>
            <a:off x="4580301" y="4097786"/>
            <a:ext cx="1788229" cy="127069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広域連携に関する協議の場の議事録による確認</a:t>
            </a:r>
          </a:p>
        </p:txBody>
      </p:sp>
      <p:sp>
        <p:nvSpPr>
          <p:cNvPr id="15" name="Rectangle 102">
            <a:extLst>
              <a:ext uri="{FF2B5EF4-FFF2-40B4-BE49-F238E27FC236}">
                <a16:creationId xmlns:a16="http://schemas.microsoft.com/office/drawing/2014/main" id="{6E79773D-F588-BC6C-FA11-C2A284B9768A}"/>
              </a:ext>
            </a:extLst>
          </p:cNvPr>
          <p:cNvSpPr/>
          <p:nvPr/>
        </p:nvSpPr>
        <p:spPr>
          <a:xfrm>
            <a:off x="4568353" y="2859235"/>
            <a:ext cx="1766446" cy="1043898"/>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プラットフォームを活用したアプリ上で可能なサービス内容の確認</a:t>
            </a:r>
          </a:p>
        </p:txBody>
      </p:sp>
      <p:sp>
        <p:nvSpPr>
          <p:cNvPr id="19" name="Isosceles Triangle 76">
            <a:extLst>
              <a:ext uri="{FF2B5EF4-FFF2-40B4-BE49-F238E27FC236}">
                <a16:creationId xmlns:a16="http://schemas.microsoft.com/office/drawing/2014/main" id="{0DAB8F3D-0181-FD83-AED4-93ECDE9B3D94}"/>
              </a:ext>
            </a:extLst>
          </p:cNvPr>
          <p:cNvSpPr/>
          <p:nvPr/>
        </p:nvSpPr>
        <p:spPr>
          <a:xfrm rot="5400000">
            <a:off x="1891173" y="2149523"/>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0" name="Isosceles Triangle 85">
            <a:extLst>
              <a:ext uri="{FF2B5EF4-FFF2-40B4-BE49-F238E27FC236}">
                <a16:creationId xmlns:a16="http://schemas.microsoft.com/office/drawing/2014/main" id="{15CB795F-D97B-33C7-62B3-C46C0911A0B2}"/>
              </a:ext>
            </a:extLst>
          </p:cNvPr>
          <p:cNvSpPr/>
          <p:nvPr/>
        </p:nvSpPr>
        <p:spPr>
          <a:xfrm rot="5400000">
            <a:off x="1891173" y="4656972"/>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1" name="Isosceles Triangle 92">
            <a:extLst>
              <a:ext uri="{FF2B5EF4-FFF2-40B4-BE49-F238E27FC236}">
                <a16:creationId xmlns:a16="http://schemas.microsoft.com/office/drawing/2014/main" id="{84D90A85-B3CE-6E79-C578-F95E160D2DED}"/>
              </a:ext>
            </a:extLst>
          </p:cNvPr>
          <p:cNvSpPr/>
          <p:nvPr/>
        </p:nvSpPr>
        <p:spPr>
          <a:xfrm rot="5400000">
            <a:off x="1885654" y="3279534"/>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2" name="Isosceles Triangle 99">
            <a:extLst>
              <a:ext uri="{FF2B5EF4-FFF2-40B4-BE49-F238E27FC236}">
                <a16:creationId xmlns:a16="http://schemas.microsoft.com/office/drawing/2014/main" id="{A8FDD789-6295-C470-E6A7-6155F019A955}"/>
              </a:ext>
            </a:extLst>
          </p:cNvPr>
          <p:cNvSpPr/>
          <p:nvPr/>
        </p:nvSpPr>
        <p:spPr>
          <a:xfrm rot="5400000">
            <a:off x="4169581" y="225224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3" name="Isosceles Triangle 102">
            <a:extLst>
              <a:ext uri="{FF2B5EF4-FFF2-40B4-BE49-F238E27FC236}">
                <a16:creationId xmlns:a16="http://schemas.microsoft.com/office/drawing/2014/main" id="{E7FB7B0E-3997-BB6B-7139-8034465860CB}"/>
              </a:ext>
            </a:extLst>
          </p:cNvPr>
          <p:cNvSpPr/>
          <p:nvPr/>
        </p:nvSpPr>
        <p:spPr>
          <a:xfrm rot="5400000">
            <a:off x="4175176" y="4637384"/>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4" name="Isosceles Triangle 103">
            <a:extLst>
              <a:ext uri="{FF2B5EF4-FFF2-40B4-BE49-F238E27FC236}">
                <a16:creationId xmlns:a16="http://schemas.microsoft.com/office/drawing/2014/main" id="{08A01D8E-2004-7710-F16F-CF864575E68C}"/>
              </a:ext>
            </a:extLst>
          </p:cNvPr>
          <p:cNvSpPr/>
          <p:nvPr/>
        </p:nvSpPr>
        <p:spPr>
          <a:xfrm rot="5400000">
            <a:off x="4164281" y="3268649"/>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5" name="Isosceles Triangle 117">
            <a:extLst>
              <a:ext uri="{FF2B5EF4-FFF2-40B4-BE49-F238E27FC236}">
                <a16:creationId xmlns:a16="http://schemas.microsoft.com/office/drawing/2014/main" id="{A7E20D46-0BE3-0400-1510-CAA4CDE4523A}"/>
              </a:ext>
            </a:extLst>
          </p:cNvPr>
          <p:cNvSpPr/>
          <p:nvPr/>
        </p:nvSpPr>
        <p:spPr>
          <a:xfrm rot="5400000">
            <a:off x="6286376" y="222613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6" name="Isosceles Triangle 118">
            <a:extLst>
              <a:ext uri="{FF2B5EF4-FFF2-40B4-BE49-F238E27FC236}">
                <a16:creationId xmlns:a16="http://schemas.microsoft.com/office/drawing/2014/main" id="{53191276-A886-1351-2367-ACE7F183816C}"/>
              </a:ext>
            </a:extLst>
          </p:cNvPr>
          <p:cNvSpPr/>
          <p:nvPr/>
        </p:nvSpPr>
        <p:spPr>
          <a:xfrm rot="5400000">
            <a:off x="6314122" y="4620699"/>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27" name="Isosceles Triangle 119">
            <a:extLst>
              <a:ext uri="{FF2B5EF4-FFF2-40B4-BE49-F238E27FC236}">
                <a16:creationId xmlns:a16="http://schemas.microsoft.com/office/drawing/2014/main" id="{2BA49F41-91ED-01A4-8ACF-A0699B7C2B3D}"/>
              </a:ext>
            </a:extLst>
          </p:cNvPr>
          <p:cNvSpPr/>
          <p:nvPr/>
        </p:nvSpPr>
        <p:spPr>
          <a:xfrm rot="5400000">
            <a:off x="6314122" y="3282887"/>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cxnSp>
        <p:nvCxnSpPr>
          <p:cNvPr id="28" name="Straight Connector 6">
            <a:extLst>
              <a:ext uri="{FF2B5EF4-FFF2-40B4-BE49-F238E27FC236}">
                <a16:creationId xmlns:a16="http://schemas.microsoft.com/office/drawing/2014/main" id="{9FB0393B-BD91-C141-795E-375C5536297F}"/>
              </a:ext>
            </a:extLst>
          </p:cNvPr>
          <p:cNvCxnSpPr>
            <a:cxnSpLocks/>
          </p:cNvCxnSpPr>
          <p:nvPr/>
        </p:nvCxnSpPr>
        <p:spPr>
          <a:xfrm>
            <a:off x="174811" y="5480095"/>
            <a:ext cx="8712721" cy="0"/>
          </a:xfrm>
          <a:prstGeom prst="line">
            <a:avLst/>
          </a:prstGeom>
          <a:noFill/>
          <a:ln w="6350" cap="flat" cmpd="sng" algn="ctr">
            <a:solidFill>
              <a:srgbClr val="747480"/>
            </a:solidFill>
            <a:prstDash val="dash"/>
            <a:tailEnd type="none"/>
          </a:ln>
          <a:effectLst/>
        </p:spPr>
      </p:cxnSp>
      <p:sp>
        <p:nvSpPr>
          <p:cNvPr id="29" name="Rectangle 102">
            <a:extLst>
              <a:ext uri="{FF2B5EF4-FFF2-40B4-BE49-F238E27FC236}">
                <a16:creationId xmlns:a16="http://schemas.microsoft.com/office/drawing/2014/main" id="{532FAB1C-94C2-D4C1-2720-C9DE71930BD6}"/>
              </a:ext>
            </a:extLst>
          </p:cNvPr>
          <p:cNvSpPr/>
          <p:nvPr/>
        </p:nvSpPr>
        <p:spPr>
          <a:xfrm>
            <a:off x="2345460" y="5599340"/>
            <a:ext cx="1883648" cy="1143605"/>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対象エリアの観光客数</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移動サービスへの満足度</a:t>
            </a:r>
          </a:p>
        </p:txBody>
      </p:sp>
      <p:sp>
        <p:nvSpPr>
          <p:cNvPr id="30" name="Rectangle 102">
            <a:extLst>
              <a:ext uri="{FF2B5EF4-FFF2-40B4-BE49-F238E27FC236}">
                <a16:creationId xmlns:a16="http://schemas.microsoft.com/office/drawing/2014/main" id="{2A02C725-F8B9-7F18-F4B8-D6244156ABD6}"/>
              </a:ext>
            </a:extLst>
          </p:cNvPr>
          <p:cNvSpPr/>
          <p:nvPr/>
        </p:nvSpPr>
        <p:spPr>
          <a:xfrm>
            <a:off x="4563533" y="5591714"/>
            <a:ext cx="1804997" cy="1143605"/>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観光統計等の公表情報</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プラットフォームを通した利用者数データ</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3" marR="0" lvl="0" indent="-171453" algn="l" defTabSz="91429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観光客へのアンケート調査</a:t>
            </a:r>
          </a:p>
        </p:txBody>
      </p:sp>
      <p:sp>
        <p:nvSpPr>
          <p:cNvPr id="31" name="Rectangle 102">
            <a:extLst>
              <a:ext uri="{FF2B5EF4-FFF2-40B4-BE49-F238E27FC236}">
                <a16:creationId xmlns:a16="http://schemas.microsoft.com/office/drawing/2014/main" id="{7B952BBE-B14F-F307-177D-3418DE7AE6F9}"/>
              </a:ext>
            </a:extLst>
          </p:cNvPr>
          <p:cNvSpPr/>
          <p:nvPr/>
        </p:nvSpPr>
        <p:spPr>
          <a:xfrm>
            <a:off x="6721640" y="2856010"/>
            <a:ext cx="2340700" cy="1051103"/>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実際に導入されるまでは長期間を要するため、広域的・政策横断的な企画開発に関する議論がどれだけ活発に行われているかを、量・質の両面から</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2" name="Rectangle 102">
            <a:extLst>
              <a:ext uri="{FF2B5EF4-FFF2-40B4-BE49-F238E27FC236}">
                <a16:creationId xmlns:a16="http://schemas.microsoft.com/office/drawing/2014/main" id="{38AD5093-FDD9-B836-E86F-F0C168F94715}"/>
              </a:ext>
            </a:extLst>
          </p:cNvPr>
          <p:cNvSpPr/>
          <p:nvPr/>
        </p:nvSpPr>
        <p:spPr>
          <a:xfrm>
            <a:off x="6721640" y="1792233"/>
            <a:ext cx="2331458" cy="917899"/>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地域の課題解決にはどのようなプラットフォームが必要かという観点から、参加事業者数のみならずコミットメントの内容も</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3" name="Rectangle 102">
            <a:extLst>
              <a:ext uri="{FF2B5EF4-FFF2-40B4-BE49-F238E27FC236}">
                <a16:creationId xmlns:a16="http://schemas.microsoft.com/office/drawing/2014/main" id="{46B6A2D7-2EBB-0904-18F7-DEF556D21044}"/>
              </a:ext>
            </a:extLst>
          </p:cNvPr>
          <p:cNvSpPr/>
          <p:nvPr/>
        </p:nvSpPr>
        <p:spPr>
          <a:xfrm>
            <a:off x="6750867" y="5578044"/>
            <a:ext cx="2320022" cy="1169889"/>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実際の観光客数は交通以外の外部要因の影響も大きいため、アンケート調査結果と組み合わせて</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34" name="Rectangle 102">
            <a:extLst>
              <a:ext uri="{FF2B5EF4-FFF2-40B4-BE49-F238E27FC236}">
                <a16:creationId xmlns:a16="http://schemas.microsoft.com/office/drawing/2014/main" id="{40200E5E-0229-2A16-13F6-A031354E6FFD}"/>
              </a:ext>
            </a:extLst>
          </p:cNvPr>
          <p:cNvSpPr/>
          <p:nvPr/>
        </p:nvSpPr>
        <p:spPr>
          <a:xfrm>
            <a:off x="6733076" y="4097786"/>
            <a:ext cx="2320022" cy="1270691"/>
          </a:xfrm>
          <a:prstGeom prst="rect">
            <a:avLst/>
          </a:prstGeom>
          <a:noFill/>
          <a:ln w="9525" cap="flat" cmpd="sng" algn="ctr">
            <a:solidFill>
              <a:schemeClr val="tx2"/>
            </a:solidFill>
            <a:prstDash val="solid"/>
          </a:ln>
          <a:effectLst/>
        </p:spPr>
        <p:txBody>
          <a:bodyPr lIns="36000" tIns="36000" rIns="36000" bIns="36000" rtlCol="0" anchor="ctr" anchorCtr="0"/>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l" defTabSz="91429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実際に横展開の実施までは長期間を要するため、プラットフォームによって取得したデータやナレッジを活用した広域的な議論がどれだけ活発に行われているかを、量・質の両面から</a:t>
            </a:r>
            <a:r>
              <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PDCA</a:t>
            </a:r>
            <a:r>
              <a:rPr kumimoji="0"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においてチェックできるようにする。</a:t>
            </a:r>
            <a:endParaRPr kumimoji="0"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cxnSp>
        <p:nvCxnSpPr>
          <p:cNvPr id="35" name="Straight Connector 17">
            <a:extLst>
              <a:ext uri="{FF2B5EF4-FFF2-40B4-BE49-F238E27FC236}">
                <a16:creationId xmlns:a16="http://schemas.microsoft.com/office/drawing/2014/main" id="{6E881CE9-2CA5-C92B-FD5F-D0CFB0A3DD6B}"/>
              </a:ext>
            </a:extLst>
          </p:cNvPr>
          <p:cNvCxnSpPr>
            <a:cxnSpLocks/>
          </p:cNvCxnSpPr>
          <p:nvPr/>
        </p:nvCxnSpPr>
        <p:spPr>
          <a:xfrm>
            <a:off x="206859" y="4005064"/>
            <a:ext cx="8686106" cy="0"/>
          </a:xfrm>
          <a:prstGeom prst="line">
            <a:avLst/>
          </a:prstGeom>
          <a:noFill/>
          <a:ln w="6350" cap="flat" cmpd="sng" algn="ctr">
            <a:solidFill>
              <a:srgbClr val="747480"/>
            </a:solidFill>
            <a:prstDash val="dash"/>
            <a:tailEnd type="none"/>
          </a:ln>
          <a:effectLst/>
        </p:spPr>
      </p:cxnSp>
      <p:sp>
        <p:nvSpPr>
          <p:cNvPr id="46" name="Isosceles Triangle 118">
            <a:extLst>
              <a:ext uri="{FF2B5EF4-FFF2-40B4-BE49-F238E27FC236}">
                <a16:creationId xmlns:a16="http://schemas.microsoft.com/office/drawing/2014/main" id="{8DB4D065-8630-7221-CD22-8DE1958EC6F5}"/>
              </a:ext>
            </a:extLst>
          </p:cNvPr>
          <p:cNvSpPr/>
          <p:nvPr/>
        </p:nvSpPr>
        <p:spPr>
          <a:xfrm rot="5400000">
            <a:off x="1885654" y="611172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47" name="Isosceles Triangle 118">
            <a:extLst>
              <a:ext uri="{FF2B5EF4-FFF2-40B4-BE49-F238E27FC236}">
                <a16:creationId xmlns:a16="http://schemas.microsoft.com/office/drawing/2014/main" id="{E24F48F7-5222-60AC-D70F-E060A96653B4}"/>
              </a:ext>
            </a:extLst>
          </p:cNvPr>
          <p:cNvSpPr/>
          <p:nvPr/>
        </p:nvSpPr>
        <p:spPr>
          <a:xfrm rot="5400000">
            <a:off x="4168418" y="6111725"/>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
        <p:nvSpPr>
          <p:cNvPr id="48" name="Isosceles Triangle 118">
            <a:extLst>
              <a:ext uri="{FF2B5EF4-FFF2-40B4-BE49-F238E27FC236}">
                <a16:creationId xmlns:a16="http://schemas.microsoft.com/office/drawing/2014/main" id="{BDA0F7F7-A44B-43B1-D5AA-270C6B1351B9}"/>
              </a:ext>
            </a:extLst>
          </p:cNvPr>
          <p:cNvSpPr/>
          <p:nvPr/>
        </p:nvSpPr>
        <p:spPr>
          <a:xfrm rot="5400000">
            <a:off x="6314122" y="6067241"/>
            <a:ext cx="520496" cy="191494"/>
          </a:xfrm>
          <a:prstGeom prst="triangle">
            <a:avLst/>
          </a:prstGeom>
          <a:solidFill>
            <a:srgbClr val="C4C4CD"/>
          </a:solidFill>
          <a:ln w="9525" cap="flat" cmpd="sng" algn="ctr">
            <a:noFill/>
            <a:prstDash val="solid"/>
          </a:ln>
          <a:effectLst/>
        </p:spPr>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defRPr lang="en-US"/>
            </a:defPPr>
            <a:lvl1pPr marL="0" algn="l" defTabSz="914290" rtl="0" eaLnBrk="1" latinLnBrk="0" hangingPunct="1">
              <a:defRPr sz="1800" kern="1200">
                <a:solidFill>
                  <a:schemeClr val="tx1"/>
                </a:solidFill>
                <a:latin typeface="+mn-lt"/>
                <a:ea typeface="+mn-ea"/>
                <a:cs typeface="+mn-cs"/>
              </a:defRPr>
            </a:lvl1pPr>
            <a:lvl2pPr marL="457145" algn="l" defTabSz="914290" rtl="0" eaLnBrk="1" latinLnBrk="0" hangingPunct="1">
              <a:defRPr sz="1800" kern="1200">
                <a:solidFill>
                  <a:schemeClr val="tx1"/>
                </a:solidFill>
                <a:latin typeface="+mn-lt"/>
                <a:ea typeface="+mn-ea"/>
                <a:cs typeface="+mn-cs"/>
              </a:defRPr>
            </a:lvl2pPr>
            <a:lvl3pPr marL="914290" algn="l" defTabSz="914290" rtl="0" eaLnBrk="1" latinLnBrk="0" hangingPunct="1">
              <a:defRPr sz="1800" kern="1200">
                <a:solidFill>
                  <a:schemeClr val="tx1"/>
                </a:solidFill>
                <a:latin typeface="+mn-lt"/>
                <a:ea typeface="+mn-ea"/>
                <a:cs typeface="+mn-cs"/>
              </a:defRPr>
            </a:lvl3pPr>
            <a:lvl4pPr marL="1371435" algn="l" defTabSz="914290" rtl="0" eaLnBrk="1" latinLnBrk="0" hangingPunct="1">
              <a:defRPr sz="1800" kern="1200">
                <a:solidFill>
                  <a:schemeClr val="tx1"/>
                </a:solidFill>
                <a:latin typeface="+mn-lt"/>
                <a:ea typeface="+mn-ea"/>
                <a:cs typeface="+mn-cs"/>
              </a:defRPr>
            </a:lvl4pPr>
            <a:lvl5pPr marL="1828581" algn="l" defTabSz="914290" rtl="0" eaLnBrk="1" latinLnBrk="0" hangingPunct="1">
              <a:defRPr sz="1800" kern="1200">
                <a:solidFill>
                  <a:schemeClr val="tx1"/>
                </a:solidFill>
                <a:latin typeface="+mn-lt"/>
                <a:ea typeface="+mn-ea"/>
                <a:cs typeface="+mn-cs"/>
              </a:defRPr>
            </a:lvl5pPr>
            <a:lvl6pPr marL="2285726" algn="l" defTabSz="914290" rtl="0" eaLnBrk="1" latinLnBrk="0" hangingPunct="1">
              <a:defRPr sz="1800" kern="1200">
                <a:solidFill>
                  <a:schemeClr val="tx1"/>
                </a:solidFill>
                <a:latin typeface="+mn-lt"/>
                <a:ea typeface="+mn-ea"/>
                <a:cs typeface="+mn-cs"/>
              </a:defRPr>
            </a:lvl6pPr>
            <a:lvl7pPr marL="2742871" algn="l" defTabSz="914290" rtl="0" eaLnBrk="1" latinLnBrk="0" hangingPunct="1">
              <a:defRPr sz="1800" kern="1200">
                <a:solidFill>
                  <a:schemeClr val="tx1"/>
                </a:solidFill>
                <a:latin typeface="+mn-lt"/>
                <a:ea typeface="+mn-ea"/>
                <a:cs typeface="+mn-cs"/>
              </a:defRPr>
            </a:lvl7pPr>
            <a:lvl8pPr marL="3200016" algn="l" defTabSz="914290" rtl="0" eaLnBrk="1" latinLnBrk="0" hangingPunct="1">
              <a:defRPr sz="1800" kern="1200">
                <a:solidFill>
                  <a:schemeClr val="tx1"/>
                </a:solidFill>
                <a:latin typeface="+mn-lt"/>
                <a:ea typeface="+mn-ea"/>
                <a:cs typeface="+mn-cs"/>
              </a:defRPr>
            </a:lvl8pPr>
            <a:lvl9pPr marL="3657161" algn="l" defTabSz="914290" rtl="0" eaLnBrk="1" latinLnBrk="0" hangingPunct="1">
              <a:defRPr sz="1800" kern="1200">
                <a:solidFill>
                  <a:schemeClr val="tx1"/>
                </a:solidFill>
                <a:latin typeface="+mn-lt"/>
                <a:ea typeface="+mn-ea"/>
                <a:cs typeface="+mn-cs"/>
              </a:defRPr>
            </a:lvl9pPr>
          </a:lstStyle>
          <a:p>
            <a:pPr marL="0" marR="0" lvl="0" indent="0" algn="ctr" defTabSz="914290" rtl="0" eaLnBrk="1" fontAlgn="auto" latinLnBrk="0" hangingPunct="1">
              <a:lnSpc>
                <a:spcPct val="100000"/>
              </a:lnSpc>
              <a:spcBef>
                <a:spcPts val="0"/>
              </a:spcBef>
              <a:spcAft>
                <a:spcPts val="0"/>
              </a:spcAft>
              <a:buClrTx/>
              <a:buSzTx/>
              <a:buFontTx/>
              <a:buNone/>
              <a:tabLst/>
              <a:defRPr/>
            </a:pPr>
            <a:endParaRPr kumimoji="0" lang="ja-JP" altLang="en-US" sz="1100" b="0" i="0" u="none" strike="noStrike" kern="1200" cap="none" spc="0" normalizeH="0" baseline="0" noProof="0" err="1">
              <a:ln>
                <a:noFill/>
              </a:ln>
              <a:effectLst/>
              <a:uLnTx/>
              <a:uFillTx/>
              <a:latin typeface="EYInterstate" panose="02000503020000020004" pitchFamily="2" charset="0"/>
              <a:ea typeface="ＭＳ Ｐゴシック"/>
              <a:cs typeface="+mn-cs"/>
            </a:endParaRPr>
          </a:p>
        </p:txBody>
      </p:sp>
    </p:spTree>
    <p:extLst>
      <p:ext uri="{BB962C8B-B14F-4D97-AF65-F5344CB8AC3E}">
        <p14:creationId xmlns:p14="http://schemas.microsoft.com/office/powerpoint/2010/main" val="3272365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7"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スケジュール①</a:t>
            </a:r>
          </a:p>
        </p:txBody>
      </p:sp>
      <p:sp>
        <p:nvSpPr>
          <p:cNvPr id="3219" name="Rectangle 66"/>
          <p:cNvSpPr>
            <a:spLocks noChangeArrowheads="1"/>
          </p:cNvSpPr>
          <p:nvPr/>
        </p:nvSpPr>
        <p:spPr>
          <a:xfrm>
            <a:off x="108536" y="980728"/>
            <a:ext cx="8855951"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20"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事業スケジュール</a:t>
            </a:r>
          </a:p>
        </p:txBody>
      </p:sp>
      <p:sp>
        <p:nvSpPr>
          <p:cNvPr id="3221" name="正方形/長方形 12"/>
          <p:cNvSpPr/>
          <p:nvPr/>
        </p:nvSpPr>
        <p:spPr>
          <a:xfrm>
            <a:off x="108536" y="1084321"/>
            <a:ext cx="8712285" cy="83099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事業開始にあたって必要な各プロセスの手順が分かるように整理し記入してください。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22" name="表 13"/>
          <p:cNvGraphicFramePr>
            <a:graphicFrameLocks noGrp="1"/>
          </p:cNvGraphicFramePr>
          <p:nvPr/>
        </p:nvGraphicFramePr>
        <p:xfrm>
          <a:off x="270766" y="1988840"/>
          <a:ext cx="8591662" cy="4006299"/>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2024</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5</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6</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7</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latin typeface="Meiryo UI" panose="020B0604030504040204" pitchFamily="50" charset="-128"/>
                          <a:ea typeface="Meiryo UI" panose="020B0604030504040204" pitchFamily="50" charset="-128"/>
                        </a:rPr>
                        <a:t>12</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a:latin typeface="Meiryo UI" panose="020B0604030504040204" pitchFamily="50" charset="-128"/>
                          <a:ea typeface="Meiryo UI" panose="020B0604030504040204" pitchFamily="50" charset="-128"/>
                        </a:rPr>
                        <a:t>2025</a:t>
                      </a:r>
                      <a:r>
                        <a:rPr kumimoji="1" lang="ja-JP" altLang="en-US" sz="800" dirty="0">
                          <a:latin typeface="Meiryo UI" panose="020B0604030504040204" pitchFamily="50" charset="-128"/>
                          <a:ea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endParaRPr>
                    </a:p>
                    <a:p>
                      <a:pPr algn="ct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a:solidFill>
                            <a:schemeClr val="bg1"/>
                          </a:solidFill>
                          <a:latin typeface="Meiryo UI" panose="020B0604030504040204" pitchFamily="50" charset="-128"/>
                          <a:ea typeface="Meiryo UI" panose="020B0604030504040204" pitchFamily="50" charset="-128"/>
                        </a:rPr>
                        <a:t>2</a:t>
                      </a:r>
                      <a:r>
                        <a:rPr kumimoji="1" lang="ja-JP" altLang="en-US" sz="1100" dirty="0">
                          <a:solidFill>
                            <a:schemeClr val="bg1"/>
                          </a:solidFill>
                          <a:latin typeface="Meiryo UI" panose="020B0604030504040204" pitchFamily="50" charset="-128"/>
                          <a:ea typeface="Meiryo UI" panose="020B0604030504040204" pitchFamily="50" charset="-128"/>
                        </a:rPr>
                        <a:t>月</a:t>
                      </a: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月</a:t>
                      </a:r>
                    </a:p>
                    <a:p>
                      <a:pPr algn="ct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ア）事業計画検討</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イ）システム開発</a:t>
                      </a:r>
                      <a:endParaRPr kumimoji="1" lang="en-US" altLang="ja-JP"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4807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ウ）サービス提供</a:t>
                      </a:r>
                      <a:endParaRPr kumimoji="1"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bl>
          </a:graphicData>
        </a:graphic>
      </p:graphicFrame>
      <p:sp>
        <p:nvSpPr>
          <p:cNvPr id="3223" name="ホームベース 14"/>
          <p:cNvSpPr/>
          <p:nvPr/>
        </p:nvSpPr>
        <p:spPr>
          <a:xfrm>
            <a:off x="2412144" y="2949124"/>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全体計画作成・調査</a:t>
            </a:r>
          </a:p>
        </p:txBody>
      </p:sp>
      <p:sp>
        <p:nvSpPr>
          <p:cNvPr id="3224" name="ホームベース 18"/>
          <p:cNvSpPr/>
          <p:nvPr/>
        </p:nvSpPr>
        <p:spPr>
          <a:xfrm>
            <a:off x="1836600" y="3438873"/>
            <a:ext cx="345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１．仕様検討</a:t>
            </a:r>
          </a:p>
        </p:txBody>
      </p:sp>
      <p:sp>
        <p:nvSpPr>
          <p:cNvPr id="3225" name="ホームベース 19"/>
          <p:cNvSpPr/>
          <p:nvPr/>
        </p:nvSpPr>
        <p:spPr>
          <a:xfrm>
            <a:off x="4500312" y="3594051"/>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２．設計</a:t>
            </a:r>
          </a:p>
        </p:txBody>
      </p:sp>
      <p:sp>
        <p:nvSpPr>
          <p:cNvPr id="3226" name="ホームベース 20"/>
          <p:cNvSpPr/>
          <p:nvPr/>
        </p:nvSpPr>
        <p:spPr>
          <a:xfrm>
            <a:off x="5292600" y="3749229"/>
            <a:ext cx="11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３．構築</a:t>
            </a:r>
          </a:p>
        </p:txBody>
      </p:sp>
      <p:sp>
        <p:nvSpPr>
          <p:cNvPr id="3227" name="ホームベース 21"/>
          <p:cNvSpPr/>
          <p:nvPr/>
        </p:nvSpPr>
        <p:spPr>
          <a:xfrm>
            <a:off x="6624352" y="3900190"/>
            <a:ext cx="1620056"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４．稼働（実装）</a:t>
            </a:r>
          </a:p>
        </p:txBody>
      </p:sp>
      <p:sp>
        <p:nvSpPr>
          <p:cNvPr id="3228" name="星 5 1"/>
          <p:cNvSpPr>
            <a:spLocks noChangeAspect="1"/>
          </p:cNvSpPr>
          <p:nvPr/>
        </p:nvSpPr>
        <p:spPr>
          <a:xfrm>
            <a:off x="2051720" y="2898833"/>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29" name="テキスト ボックス 2"/>
          <p:cNvSpPr txBox="1"/>
          <p:nvPr/>
        </p:nvSpPr>
        <p:spPr>
          <a:xfrm>
            <a:off x="1763688" y="3138517"/>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0" name="星 5 22"/>
          <p:cNvSpPr>
            <a:spLocks noChangeAspect="1"/>
          </p:cNvSpPr>
          <p:nvPr/>
        </p:nvSpPr>
        <p:spPr>
          <a:xfrm>
            <a:off x="4283968" y="2896349"/>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1" name="テキスト ボックス 23"/>
          <p:cNvSpPr txBox="1"/>
          <p:nvPr/>
        </p:nvSpPr>
        <p:spPr>
          <a:xfrm>
            <a:off x="3995936" y="3136033"/>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2" name="ホームベース 24"/>
          <p:cNvSpPr/>
          <p:nvPr/>
        </p:nvSpPr>
        <p:spPr>
          <a:xfrm>
            <a:off x="4716016" y="4317276"/>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商品設計</a:t>
            </a:r>
          </a:p>
        </p:txBody>
      </p:sp>
      <p:sp>
        <p:nvSpPr>
          <p:cNvPr id="3233" name="星 5 25"/>
          <p:cNvSpPr>
            <a:spLocks noChangeAspect="1"/>
          </p:cNvSpPr>
          <p:nvPr/>
        </p:nvSpPr>
        <p:spPr>
          <a:xfrm>
            <a:off x="443636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4" name="テキスト ボックス 26"/>
          <p:cNvSpPr txBox="1"/>
          <p:nvPr/>
        </p:nvSpPr>
        <p:spPr>
          <a:xfrm>
            <a:off x="414833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p>
        </p:txBody>
      </p:sp>
      <p:sp>
        <p:nvSpPr>
          <p:cNvPr id="3235" name="星 5 27"/>
          <p:cNvSpPr>
            <a:spLocks noChangeAspect="1"/>
          </p:cNvSpPr>
          <p:nvPr/>
        </p:nvSpPr>
        <p:spPr>
          <a:xfrm>
            <a:off x="6444208" y="4264501"/>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6" name="テキスト ボックス 28"/>
          <p:cNvSpPr txBox="1"/>
          <p:nvPr/>
        </p:nvSpPr>
        <p:spPr>
          <a:xfrm>
            <a:off x="6156176" y="4504185"/>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サービスイン</a:t>
            </a:r>
          </a:p>
        </p:txBody>
      </p:sp>
      <p:sp>
        <p:nvSpPr>
          <p:cNvPr id="3237" name="ホームベース 29"/>
          <p:cNvSpPr/>
          <p:nvPr/>
        </p:nvSpPr>
        <p:spPr>
          <a:xfrm>
            <a:off x="6660232" y="4317276"/>
            <a:ext cx="1584176" cy="180000"/>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サービス提供</a:t>
            </a:r>
          </a:p>
        </p:txBody>
      </p:sp>
      <p:sp>
        <p:nvSpPr>
          <p:cNvPr id="323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24" name="正方形/長方形 2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93</a:t>
            </a:r>
            <a:endParaRPr kumimoji="1" lang="ja-JP" altLang="en-US" sz="1480" dirty="0">
              <a:solidFill>
                <a:schemeClr val="tx1"/>
              </a:solidFill>
            </a:endParaRPr>
          </a:p>
        </p:txBody>
      </p:sp>
    </p:spTree>
    <p:extLst>
      <p:ext uri="{BB962C8B-B14F-4D97-AF65-F5344CB8AC3E}">
        <p14:creationId xmlns:p14="http://schemas.microsoft.com/office/powerpoint/2010/main" val="26290799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4" name="Rectangle 66"/>
          <p:cNvSpPr>
            <a:spLocks noChangeArrowheads="1"/>
          </p:cNvSpPr>
          <p:nvPr/>
        </p:nvSpPr>
        <p:spPr>
          <a:xfrm>
            <a:off x="96700" y="980728"/>
            <a:ext cx="8939796"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45"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スケジュール②</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46"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3247" name="正方形/長方形 22"/>
          <p:cNvSpPr/>
          <p:nvPr/>
        </p:nvSpPr>
        <p:spPr>
          <a:xfrm>
            <a:off x="108536" y="1084321"/>
            <a:ext cx="8712285" cy="101566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サービスの拡充、実施エリアの拡大、他地域への展開等について、想定している内容を記入してください。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※様式No.1</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1</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と重複する内容があっても構いません。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49" name="表 79"/>
          <p:cNvGraphicFramePr>
            <a:graphicFrameLocks noGrp="1"/>
          </p:cNvGraphicFramePr>
          <p:nvPr/>
        </p:nvGraphicFramePr>
        <p:xfrm>
          <a:off x="240811" y="2214745"/>
          <a:ext cx="8676709" cy="430881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2026</a:t>
                      </a:r>
                      <a:r>
                        <a:rPr kumimoji="1" lang="ja-JP" altLang="en-US" sz="1200" dirty="0">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2027</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2028</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a:latin typeface="Meiryo UI" panose="020B0604030504040204" pitchFamily="50" charset="-128"/>
                          <a:ea typeface="Meiryo UI" panose="020B0604030504040204" pitchFamily="50" charset="-128"/>
                        </a:rPr>
                        <a:t>MaaS</a:t>
                      </a:r>
                      <a:r>
                        <a:rPr kumimoji="1" lang="ja-JP" altLang="en-US" sz="1200" dirty="0">
                          <a:latin typeface="Meiryo UI" panose="020B0604030504040204" pitchFamily="50" charset="-128"/>
                          <a:ea typeface="Meiryo UI" panose="020B0604030504040204" pitchFamily="50" charset="-128"/>
                        </a:rPr>
                        <a:t>サービスの提供</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baseline="0" dirty="0">
                          <a:latin typeface="Meiryo UI" panose="020B0604030504040204" pitchFamily="50" charset="-128"/>
                          <a:ea typeface="Meiryo UI" panose="020B0604030504040204" pitchFamily="50" charset="-128"/>
                        </a:rPr>
                        <a:t>〇〇サービスとの連携</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〇〇地域への拡大</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○○市</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都市</a:t>
                      </a:r>
                      <a:r>
                        <a:rPr lang="en-US" altLang="ja-JP" sz="1200" dirty="0">
                          <a:latin typeface="Meiryo UI" panose="020B0604030504040204" pitchFamily="50" charset="-128"/>
                          <a:ea typeface="Meiryo UI" panose="020B0604030504040204" pitchFamily="50" charset="-128"/>
                        </a:rPr>
                        <a:t>OS</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3250" name="テキスト ボックス 82"/>
          <p:cNvSpPr txBox="1"/>
          <p:nvPr/>
        </p:nvSpPr>
        <p:spPr>
          <a:xfrm>
            <a:off x="1414310" y="300748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1" name="右矢印 83"/>
          <p:cNvSpPr/>
          <p:nvPr/>
        </p:nvSpPr>
        <p:spPr>
          <a:xfrm>
            <a:off x="1565015" y="3264968"/>
            <a:ext cx="7308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2" name="右矢印 84"/>
          <p:cNvSpPr/>
          <p:nvPr/>
        </p:nvSpPr>
        <p:spPr>
          <a:xfrm>
            <a:off x="2532214" y="3806661"/>
            <a:ext cx="1191598" cy="16245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3" name="テキスト ボックス 85"/>
          <p:cNvSpPr txBox="1"/>
          <p:nvPr/>
        </p:nvSpPr>
        <p:spPr>
          <a:xfrm>
            <a:off x="2455627" y="3535935"/>
            <a:ext cx="10822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54" name="テキスト ボックス 86"/>
          <p:cNvSpPr txBox="1"/>
          <p:nvPr/>
        </p:nvSpPr>
        <p:spPr>
          <a:xfrm>
            <a:off x="3747118" y="353096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55" name="右矢印 87"/>
          <p:cNvSpPr/>
          <p:nvPr/>
        </p:nvSpPr>
        <p:spPr>
          <a:xfrm>
            <a:off x="3834555" y="3825988"/>
            <a:ext cx="500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6" name="テキスト ボックス 88"/>
          <p:cNvSpPr txBox="1"/>
          <p:nvPr/>
        </p:nvSpPr>
        <p:spPr>
          <a:xfrm>
            <a:off x="539552" y="5023057"/>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7" name="山形 89"/>
          <p:cNvSpPr/>
          <p:nvPr/>
        </p:nvSpPr>
        <p:spPr>
          <a:xfrm>
            <a:off x="796060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8" name="山形 90"/>
          <p:cNvSpPr/>
          <p:nvPr/>
        </p:nvSpPr>
        <p:spPr>
          <a:xfrm>
            <a:off x="1147992" y="6150137"/>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9" name="山形 91"/>
          <p:cNvSpPr/>
          <p:nvPr/>
        </p:nvSpPr>
        <p:spPr>
          <a:xfrm>
            <a:off x="5850453" y="615289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0" name="山形 92"/>
          <p:cNvSpPr/>
          <p:nvPr/>
        </p:nvSpPr>
        <p:spPr>
          <a:xfrm>
            <a:off x="6278344"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1" name="山形 93"/>
          <p:cNvSpPr/>
          <p:nvPr/>
        </p:nvSpPr>
        <p:spPr>
          <a:xfrm>
            <a:off x="6699580"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2" name="山形 94"/>
          <p:cNvSpPr/>
          <p:nvPr/>
        </p:nvSpPr>
        <p:spPr>
          <a:xfrm>
            <a:off x="7127472"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3" name="山形 95"/>
          <p:cNvSpPr/>
          <p:nvPr/>
        </p:nvSpPr>
        <p:spPr>
          <a:xfrm>
            <a:off x="7555364"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4" name="テキスト ボックス 96"/>
          <p:cNvSpPr txBox="1"/>
          <p:nvPr/>
        </p:nvSpPr>
        <p:spPr>
          <a:xfrm>
            <a:off x="1067352" y="5886945"/>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3265" name="山形 97"/>
          <p:cNvSpPr/>
          <p:nvPr/>
        </p:nvSpPr>
        <p:spPr>
          <a:xfrm>
            <a:off x="2921823"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6" name="山形 98"/>
          <p:cNvSpPr/>
          <p:nvPr/>
        </p:nvSpPr>
        <p:spPr>
          <a:xfrm>
            <a:off x="3343059" y="6152471"/>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7" name="山形 99"/>
          <p:cNvSpPr/>
          <p:nvPr/>
        </p:nvSpPr>
        <p:spPr>
          <a:xfrm>
            <a:off x="377095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8" name="山形 100"/>
          <p:cNvSpPr/>
          <p:nvPr/>
        </p:nvSpPr>
        <p:spPr>
          <a:xfrm>
            <a:off x="4190051" y="6149259"/>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9" name="山形 101"/>
          <p:cNvSpPr/>
          <p:nvPr/>
        </p:nvSpPr>
        <p:spPr>
          <a:xfrm>
            <a:off x="4607015"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0" name="山形 102"/>
          <p:cNvSpPr/>
          <p:nvPr/>
        </p:nvSpPr>
        <p:spPr>
          <a:xfrm>
            <a:off x="5028251"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1" name="山形 103"/>
          <p:cNvSpPr/>
          <p:nvPr/>
        </p:nvSpPr>
        <p:spPr>
          <a:xfrm>
            <a:off x="5438559"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2" name="山形 104"/>
          <p:cNvSpPr/>
          <p:nvPr/>
        </p:nvSpPr>
        <p:spPr>
          <a:xfrm>
            <a:off x="2510783" y="6146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3" name="テキスト ボックス 105"/>
          <p:cNvSpPr txBox="1"/>
          <p:nvPr/>
        </p:nvSpPr>
        <p:spPr>
          <a:xfrm>
            <a:off x="2014918" y="5891067"/>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3274" name="楕円 106"/>
          <p:cNvSpPr/>
          <p:nvPr/>
        </p:nvSpPr>
        <p:spPr>
          <a:xfrm>
            <a:off x="2222801" y="6141146"/>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5" name="右矢印 107"/>
          <p:cNvSpPr/>
          <p:nvPr/>
        </p:nvSpPr>
        <p:spPr>
          <a:xfrm>
            <a:off x="2754619" y="4350148"/>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6" name="右矢印 108"/>
          <p:cNvSpPr/>
          <p:nvPr/>
        </p:nvSpPr>
        <p:spPr>
          <a:xfrm>
            <a:off x="4346363" y="4374985"/>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7" name="テキスト ボックス 109"/>
          <p:cNvSpPr txBox="1"/>
          <p:nvPr/>
        </p:nvSpPr>
        <p:spPr>
          <a:xfrm>
            <a:off x="2714112" y="4109721"/>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3278" name="右矢印 111"/>
          <p:cNvSpPr/>
          <p:nvPr/>
        </p:nvSpPr>
        <p:spPr>
          <a:xfrm>
            <a:off x="5904424" y="4353516"/>
            <a:ext cx="2916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9" name="テキスト ボックス 112"/>
          <p:cNvSpPr txBox="1"/>
          <p:nvPr/>
        </p:nvSpPr>
        <p:spPr>
          <a:xfrm>
            <a:off x="5850232" y="4158961"/>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3280" name="楕円 113"/>
          <p:cNvSpPr/>
          <p:nvPr/>
        </p:nvSpPr>
        <p:spPr>
          <a:xfrm>
            <a:off x="3537922" y="2544478"/>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1" name="テキスト ボックス 114"/>
          <p:cNvSpPr txBox="1"/>
          <p:nvPr/>
        </p:nvSpPr>
        <p:spPr>
          <a:xfrm>
            <a:off x="2423136" y="2752031"/>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3282" name="楕円 117"/>
          <p:cNvSpPr/>
          <p:nvPr/>
        </p:nvSpPr>
        <p:spPr>
          <a:xfrm>
            <a:off x="4258002" y="2548230"/>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3" name="テキスト ボックス 118"/>
          <p:cNvSpPr txBox="1"/>
          <p:nvPr/>
        </p:nvSpPr>
        <p:spPr>
          <a:xfrm>
            <a:off x="3920297" y="2755783"/>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○月：△△駅開業予定</a:t>
            </a:r>
          </a:p>
        </p:txBody>
      </p:sp>
      <p:sp>
        <p:nvSpPr>
          <p:cNvPr id="3284" name="テキスト ボックス 48"/>
          <p:cNvSpPr txBox="1"/>
          <p:nvPr/>
        </p:nvSpPr>
        <p:spPr>
          <a:xfrm>
            <a:off x="4323993" y="4086953"/>
            <a:ext cx="10850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p>
        </p:txBody>
      </p:sp>
      <p:sp>
        <p:nvSpPr>
          <p:cNvPr id="328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44" name="正方形/長方形 4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94</a:t>
            </a:r>
            <a:endParaRPr kumimoji="1" lang="ja-JP" altLang="en-US" sz="1480" dirty="0">
              <a:solidFill>
                <a:schemeClr val="tx1"/>
              </a:solidFill>
            </a:endParaRPr>
          </a:p>
        </p:txBody>
      </p:sp>
    </p:spTree>
    <p:extLst>
      <p:ext uri="{BB962C8B-B14F-4D97-AF65-F5344CB8AC3E}">
        <p14:creationId xmlns:p14="http://schemas.microsoft.com/office/powerpoint/2010/main" val="38144858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予算計画</a:t>
            </a:r>
          </a:p>
        </p:txBody>
      </p:sp>
      <p:sp>
        <p:nvSpPr>
          <p:cNvPr id="3293" name="テキスト 683"/>
          <p:cNvSpPr txBox="1"/>
          <p:nvPr/>
        </p:nvSpPr>
        <p:spPr>
          <a:xfrm>
            <a:off x="2286000" y="2858614"/>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graphicFrame>
        <p:nvGraphicFramePr>
          <p:cNvPr id="3294" name="四角形 685"/>
          <p:cNvGraphicFramePr>
            <a:graphicFrameLocks noGrp="1"/>
          </p:cNvGraphicFramePr>
          <p:nvPr/>
        </p:nvGraphicFramePr>
        <p:xfrm>
          <a:off x="252000" y="837000"/>
          <a:ext cx="8634536" cy="457200"/>
        </p:xfrm>
        <a:graphic>
          <a:graphicData uri="http://schemas.openxmlformats.org/drawingml/2006/table">
            <a:tbl>
              <a:tblPr>
                <a:tableStyleId>{5C22544A-7EE6-4342-B048-85BDC9FD1C3A}</a:tableStyleId>
              </a:tblPr>
              <a:tblGrid>
                <a:gridCol w="1243592">
                  <a:extLst>
                    <a:ext uri="{9D8B030D-6E8A-4147-A177-3AD203B41FA5}">
                      <a16:colId xmlns:a16="http://schemas.microsoft.com/office/drawing/2014/main" val="20000"/>
                    </a:ext>
                  </a:extLst>
                </a:gridCol>
                <a:gridCol w="1478881">
                  <a:extLst>
                    <a:ext uri="{9D8B030D-6E8A-4147-A177-3AD203B41FA5}">
                      <a16:colId xmlns:a16="http://schemas.microsoft.com/office/drawing/2014/main" val="20001"/>
                    </a:ext>
                  </a:extLst>
                </a:gridCol>
                <a:gridCol w="1295066">
                  <a:extLst>
                    <a:ext uri="{9D8B030D-6E8A-4147-A177-3AD203B41FA5}">
                      <a16:colId xmlns:a16="http://schemas.microsoft.com/office/drawing/2014/main" val="20002"/>
                    </a:ext>
                  </a:extLst>
                </a:gridCol>
                <a:gridCol w="1604211">
                  <a:extLst>
                    <a:ext uri="{9D8B030D-6E8A-4147-A177-3AD203B41FA5}">
                      <a16:colId xmlns:a16="http://schemas.microsoft.com/office/drawing/2014/main" val="20003"/>
                    </a:ext>
                  </a:extLst>
                </a:gridCol>
                <a:gridCol w="1445460">
                  <a:extLst>
                    <a:ext uri="{9D8B030D-6E8A-4147-A177-3AD203B41FA5}">
                      <a16:colId xmlns:a16="http://schemas.microsoft.com/office/drawing/2014/main" val="20004"/>
                    </a:ext>
                  </a:extLst>
                </a:gridCol>
                <a:gridCol w="1567326">
                  <a:extLst>
                    <a:ext uri="{9D8B030D-6E8A-4147-A177-3AD203B41FA5}">
                      <a16:colId xmlns:a16="http://schemas.microsoft.com/office/drawing/2014/main" val="20005"/>
                    </a:ext>
                  </a:extLst>
                </a:gridCol>
              </a:tblGrid>
              <a:tr h="370840">
                <a:tc>
                  <a:txBody>
                    <a:bodyPr/>
                    <a:lstStyle/>
                    <a:p>
                      <a:pPr algn="ctr"/>
                      <a:r>
                        <a:rPr kumimoji="1" lang="ja-JP" altLang="en-US" sz="1200" dirty="0">
                          <a:solidFill>
                            <a:schemeClr val="bg1"/>
                          </a:solidFill>
                        </a:rPr>
                        <a:t>全体事業費</a:t>
                      </a:r>
                    </a:p>
                    <a:p>
                      <a:pPr algn="ctr"/>
                      <a:r>
                        <a:rPr kumimoji="1" lang="ja-JP" altLang="en-US" sz="1200" dirty="0">
                          <a:solidFill>
                            <a:schemeClr val="bg1"/>
                          </a:solidFill>
                        </a:rPr>
                        <a:t>(A)+(B)</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kumimoji="1" lang="ja-JP" altLang="en-US" sz="1200" dirty="0">
                          <a:solidFill>
                            <a:schemeClr val="tx1"/>
                          </a:solidFill>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rPr>
                        <a:t>補助対象経費</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endParaRPr kumimoji="1" lang="ja-JP" altLang="en-US"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kumimoji="1" lang="ja-JP" altLang="en-US" sz="1200" dirty="0">
                          <a:solidFill>
                            <a:schemeClr val="bg1"/>
                          </a:solidFill>
                        </a:rPr>
                        <a:t>交付申請希望額</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endParaRPr kumimoji="1" lang="ja-JP" altLang="en-US"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95" name="テキスト 687"/>
          <p:cNvSpPr txBox="1"/>
          <p:nvPr/>
        </p:nvSpPr>
        <p:spPr>
          <a:xfrm>
            <a:off x="7308000" y="549000"/>
            <a:ext cx="2016000" cy="306884"/>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（全て単位：千円）</a:t>
            </a:r>
          </a:p>
        </p:txBody>
      </p:sp>
      <p:graphicFrame>
        <p:nvGraphicFramePr>
          <p:cNvPr id="3296" name="四角形 632"/>
          <p:cNvGraphicFramePr>
            <a:graphicFrameLocks noGrp="1"/>
          </p:cNvGraphicFramePr>
          <p:nvPr/>
        </p:nvGraphicFramePr>
        <p:xfrm>
          <a:off x="252000" y="1340768"/>
          <a:ext cx="8634533" cy="3851064"/>
        </p:xfrm>
        <a:graphic>
          <a:graphicData uri="http://schemas.openxmlformats.org/drawingml/2006/table">
            <a:tbl>
              <a:tblPr/>
              <a:tblGrid>
                <a:gridCol w="1613373">
                  <a:extLst>
                    <a:ext uri="{9D8B030D-6E8A-4147-A177-3AD203B41FA5}">
                      <a16:colId xmlns:a16="http://schemas.microsoft.com/office/drawing/2014/main" val="20000"/>
                    </a:ext>
                  </a:extLst>
                </a:gridCol>
                <a:gridCol w="1100745">
                  <a:extLst>
                    <a:ext uri="{9D8B030D-6E8A-4147-A177-3AD203B41FA5}">
                      <a16:colId xmlns:a16="http://schemas.microsoft.com/office/drawing/2014/main" val="20001"/>
                    </a:ext>
                  </a:extLst>
                </a:gridCol>
                <a:gridCol w="1512303">
                  <a:extLst>
                    <a:ext uri="{9D8B030D-6E8A-4147-A177-3AD203B41FA5}">
                      <a16:colId xmlns:a16="http://schemas.microsoft.com/office/drawing/2014/main" val="20002"/>
                    </a:ext>
                  </a:extLst>
                </a:gridCol>
                <a:gridCol w="1704473">
                  <a:extLst>
                    <a:ext uri="{9D8B030D-6E8A-4147-A177-3AD203B41FA5}">
                      <a16:colId xmlns:a16="http://schemas.microsoft.com/office/drawing/2014/main" val="20003"/>
                    </a:ext>
                  </a:extLst>
                </a:gridCol>
                <a:gridCol w="1487237">
                  <a:extLst>
                    <a:ext uri="{9D8B030D-6E8A-4147-A177-3AD203B41FA5}">
                      <a16:colId xmlns:a16="http://schemas.microsoft.com/office/drawing/2014/main" val="20004"/>
                    </a:ext>
                  </a:extLst>
                </a:gridCol>
                <a:gridCol w="1216402">
                  <a:extLst>
                    <a:ext uri="{9D8B030D-6E8A-4147-A177-3AD203B41FA5}">
                      <a16:colId xmlns:a16="http://schemas.microsoft.com/office/drawing/2014/main" val="20005"/>
                    </a:ext>
                  </a:extLst>
                </a:gridCol>
              </a:tblGrid>
              <a:tr h="439156">
                <a:tc>
                  <a:txBody>
                    <a:bodyPr/>
                    <a:lstStyle/>
                    <a:p>
                      <a:pPr algn="l"/>
                      <a:r>
                        <a:rPr lang="ja-JP" altLang="en-US" sz="1200" dirty="0">
                          <a:solidFill>
                            <a:schemeClr val="bg1"/>
                          </a:solidFill>
                          <a:latin typeface="游ゴシック"/>
                        </a:rPr>
                        <a:t>　</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経費の区分</a:t>
                      </a:r>
                      <a:r>
                        <a:rPr lang="ja-JP" altLang="en-US" sz="1200" b="0" dirty="0">
                          <a:solidFill>
                            <a:schemeClr val="bg1"/>
                          </a:solidFill>
                          <a:latin typeface="游ゴシック"/>
                        </a:rPr>
                        <a:t>※１</a:t>
                      </a:r>
                      <a:endParaRPr kumimoji="1" lang="ja-JP" altLang="en-US" sz="1200" b="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金額</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実施事項</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実施主体</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b="1" dirty="0">
                          <a:solidFill>
                            <a:schemeClr val="bg1"/>
                          </a:solidFill>
                          <a:latin typeface="游ゴシック"/>
                        </a:rPr>
                        <a:t>備考</a:t>
                      </a:r>
                      <a:endParaRPr kumimoji="1" lang="ja-JP" altLang="en-US" sz="1200" b="1"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000"/>
                  </a:ext>
                </a:extLst>
              </a:tr>
              <a:tr h="422266">
                <a:tc rowSpan="3">
                  <a:txBody>
                    <a:bodyPr/>
                    <a:lstStyle/>
                    <a:p>
                      <a:pPr algn="ctr"/>
                      <a:r>
                        <a:rPr lang="ja-JP" altLang="en-US" sz="1200" dirty="0">
                          <a:solidFill>
                            <a:schemeClr val="bg1"/>
                          </a:solidFill>
                          <a:latin typeface="游ゴシック"/>
                        </a:rPr>
                        <a:t>補助対象経費</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50000"/>
                      </a:schemeClr>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1"/>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2"/>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3"/>
                  </a:ext>
                </a:extLst>
              </a:tr>
              <a:tr h="439156">
                <a:tc>
                  <a:txBody>
                    <a:bodyPr/>
                    <a:lstStyle/>
                    <a:p>
                      <a:pPr algn="ctr"/>
                      <a:r>
                        <a:rPr lang="ja-JP" altLang="en-US" sz="1200" dirty="0">
                          <a:solidFill>
                            <a:schemeClr val="bg1"/>
                          </a:solidFill>
                          <a:latin typeface="游ゴシック"/>
                        </a:rPr>
                        <a:t>小計</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lt"/>
                          <a:cs typeface="+mn-lt"/>
                        </a:rPr>
                        <a:t>　(A)</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4"/>
                  </a:ext>
                </a:extLst>
              </a:tr>
              <a:tr h="422266">
                <a:tc rowSpan="3">
                  <a:txBody>
                    <a:bodyPr/>
                    <a:lstStyle/>
                    <a:p>
                      <a:pPr algn="ctr"/>
                      <a:r>
                        <a:rPr lang="ja-JP" altLang="en-US" sz="1200" dirty="0">
                          <a:solidFill>
                            <a:schemeClr val="bg1"/>
                          </a:solidFill>
                          <a:latin typeface="游ゴシック"/>
                        </a:rPr>
                        <a:t>補助対象経費外</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5"/>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6"/>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7"/>
                  </a:ext>
                </a:extLst>
              </a:tr>
              <a:tr h="439156">
                <a:tc>
                  <a:txBody>
                    <a:bodyPr/>
                    <a:lstStyle/>
                    <a:p>
                      <a:pPr algn="ctr"/>
                      <a:r>
                        <a:rPr lang="ja-JP" altLang="en-US" sz="1200" dirty="0">
                          <a:solidFill>
                            <a:schemeClr val="bg1"/>
                          </a:solidFill>
                          <a:latin typeface="游ゴシック"/>
                        </a:rPr>
                        <a:t>小計</a:t>
                      </a:r>
                      <a:endParaRPr kumimoji="1" lang="ja-JP" altLang="en-US" sz="1200" dirty="0">
                        <a:solidFill>
                          <a:schemeClr val="bg1"/>
                        </a:solidFil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r>
                        <a:rPr lang="ja-JP" altLang="en-US" sz="1200">
                          <a:solidFill>
                            <a:srgbClr val="000000"/>
                          </a:solidFill>
                          <a:latin typeface="+mn-lt"/>
                          <a:cs typeface="+mn-lt"/>
                        </a:rPr>
                        <a:t>(B)</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dirty="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8"/>
                  </a:ext>
                </a:extLst>
              </a:tr>
            </a:tbl>
          </a:graphicData>
        </a:graphic>
      </p:graphicFrame>
      <p:sp>
        <p:nvSpPr>
          <p:cNvPr id="3297" name="テキスト 634"/>
          <p:cNvSpPr txBox="1"/>
          <p:nvPr/>
        </p:nvSpPr>
        <p:spPr>
          <a:xfrm>
            <a:off x="36001" y="5229200"/>
            <a:ext cx="9083732" cy="156966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※１ </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経費の区分は、以下のいずれに当てはまるかをご記載ください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　　提出時は、赤字補足部分は削除していただいて</a:t>
            </a:r>
            <a:r>
              <a:rPr lang="ja-JP" altLang="en-US" sz="1200" i="1" dirty="0">
                <a:solidFill>
                  <a:srgbClr val="FF0000"/>
                </a:solidFill>
                <a:latin typeface="+mn-ea"/>
                <a:ea typeface="+mn-ea"/>
              </a:rPr>
              <a:t>構い</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ません。</a:t>
            </a:r>
            <a:endParaRPr kumimoji="1" lang="ja-JP" altLang="en-US" sz="12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　　 （</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共創・</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MaaS</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実証プロジェクト公募要領</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を参照</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①</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連携基盤システムの購入・開発費</a:t>
            </a:r>
            <a:r>
              <a:rPr kumimoji="1" lang="ja-JP" altLang="en-US" sz="10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②</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既存の連携基盤システムの機能拡張に係るシステムの改修費</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③</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連携基盤システムの利用料（補助対象事業の完了日までに限る</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a:t>
            </a:r>
            <a:r>
              <a:rPr kumimoji="1" lang="ja-JP" altLang="en-US" sz="1000" b="0" i="1" u="none" strike="noStrike" kern="1200" cap="none" spc="0" normalizeH="0" baseline="0" noProof="0" dirty="0">
                <a:ln>
                  <a:noFill/>
                </a:ln>
                <a:solidFill>
                  <a:srgbClr val="FF0000"/>
                </a:solidFill>
                <a:effectLst/>
                <a:uLnTx/>
                <a:uFillTx/>
                <a:latin typeface="+mn-ea"/>
                <a:ea typeface="+mn-ea"/>
                <a:cs typeface="+mn-cs"/>
              </a:rPr>
              <a:t>　　　</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④</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連携基盤システム導入に伴う導入設定、マニュアル作成費、研修実施に係る費用</a:t>
            </a:r>
            <a:endParaRPr lang="en-US" altLang="ja-JP" sz="1000" i="1" dirty="0">
              <a:solidFill>
                <a:srgbClr val="FF000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⑤</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連携基盤システムのセキュリティ対策費</a:t>
            </a:r>
            <a:endParaRPr lang="en-US" altLang="ja-JP" sz="1000" i="1" dirty="0">
              <a:solidFill>
                <a:srgbClr val="FF0000"/>
              </a:solidFill>
              <a:latin typeface="+mn-ea"/>
              <a:ea typeface="+mn-ea"/>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⑥連携基盤システムを利用したキャッシュレス決済端末及び混雑情報（予測を含む。）</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を提供するために必要な機器の導入費用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lvl="1">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⑦</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交通分野以外のサービスにおけるキャッシュレス決済端末及び混雑情報（予測を含む</a:t>
            </a: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を提供するために必要な機器の設置に係る導入費用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a:ln>
                  <a:noFill/>
                </a:ln>
                <a:solidFill>
                  <a:srgbClr val="FF0000"/>
                </a:solidFill>
                <a:effectLst/>
                <a:uLnTx/>
                <a:uFillTx/>
                <a:latin typeface="+mn-ea"/>
                <a:ea typeface="+mn-ea"/>
                <a:cs typeface="+mn-cs"/>
              </a:rPr>
              <a:t>            ⑧</a:t>
            </a:r>
            <a:r>
              <a:rPr kumimoji="1" lang="en-US" altLang="ja-JP" sz="1000" b="0" i="1" u="none" strike="noStrike" kern="1200" cap="none" spc="0" normalizeH="0" baseline="0" noProof="0" dirty="0" err="1">
                <a:ln>
                  <a:noFill/>
                </a:ln>
                <a:solidFill>
                  <a:srgbClr val="FF0000"/>
                </a:solidFill>
                <a:effectLst/>
                <a:uLnTx/>
                <a:uFillTx/>
                <a:latin typeface="+mn-ea"/>
                <a:ea typeface="+mn-ea"/>
                <a:cs typeface="+mn-cs"/>
              </a:rPr>
              <a:t>連携基盤システムの導入が地域にもたらす効果や課題を地域で把握するための調査に要する費用</a:t>
            </a:r>
            <a:endParaRPr kumimoji="1" lang="en-US" altLang="ja-JP" sz="1000" b="0" i="1"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※２ </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行数は必要に応じて、増減させて</a:t>
            </a:r>
            <a:r>
              <a:rPr kumimoji="1" lang="ja-JP" altLang="en-US" sz="1200" b="0" i="1" u="none" strike="noStrike" kern="1200" cap="none" spc="0" normalizeH="0" baseline="0" noProof="0" dirty="0">
                <a:ln>
                  <a:noFill/>
                </a:ln>
                <a:solidFill>
                  <a:srgbClr val="FF0000"/>
                </a:solidFill>
                <a:effectLst/>
                <a:uLnTx/>
                <a:uFillTx/>
                <a:latin typeface="+mn-ea"/>
                <a:ea typeface="+mn-ea"/>
                <a:cs typeface="+mn-cs"/>
              </a:rPr>
              <a:t>構い</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ません</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p>
        </p:txBody>
      </p:sp>
      <p:sp>
        <p:nvSpPr>
          <p:cNvPr id="32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10" name="正方形/長方形 9"/>
          <p:cNvSpPr/>
          <p:nvPr/>
        </p:nvSpPr>
        <p:spPr>
          <a:xfrm>
            <a:off x="8654333"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95</a:t>
            </a:r>
          </a:p>
        </p:txBody>
      </p:sp>
    </p:spTree>
    <p:extLst>
      <p:ext uri="{BB962C8B-B14F-4D97-AF65-F5344CB8AC3E}">
        <p14:creationId xmlns:p14="http://schemas.microsoft.com/office/powerpoint/2010/main" val="34858727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予算スキーム</a:t>
            </a:r>
          </a:p>
        </p:txBody>
      </p:sp>
      <p:sp>
        <p:nvSpPr>
          <p:cNvPr id="330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304" name="正方形/長方形 726"/>
          <p:cNvSpPr/>
          <p:nvPr/>
        </p:nvSpPr>
        <p:spPr>
          <a:xfrm>
            <a:off x="3351130" y="1484784"/>
            <a:ext cx="244487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05" name="正方形/長方形 727"/>
          <p:cNvSpPr/>
          <p:nvPr/>
        </p:nvSpPr>
        <p:spPr>
          <a:xfrm>
            <a:off x="3145938" y="3357414"/>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○○MaaS推進協議会</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（申請者）</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06" name="正方形/長方形 728"/>
          <p:cNvSpPr/>
          <p:nvPr/>
        </p:nvSpPr>
        <p:spPr>
          <a:xfrm>
            <a:off x="4586098" y="2600908"/>
            <a:ext cx="12105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補助金交付</a:t>
            </a:r>
          </a:p>
        </p:txBody>
      </p:sp>
      <p:cxnSp>
        <p:nvCxnSpPr>
          <p:cNvPr id="3307" name="直線矢印コネクタ 729"/>
          <p:cNvCxnSpPr/>
          <p:nvPr/>
        </p:nvCxnSpPr>
        <p:spPr>
          <a:xfrm>
            <a:off x="4283770" y="4221510"/>
            <a:ext cx="726" cy="1367730"/>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08" name="正方形/長方形 730"/>
          <p:cNvSpPr/>
          <p:nvPr/>
        </p:nvSpPr>
        <p:spPr>
          <a:xfrm>
            <a:off x="255878" y="5589240"/>
            <a:ext cx="203123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（観光事業者）</a:t>
            </a:r>
          </a:p>
        </p:txBody>
      </p:sp>
      <p:sp>
        <p:nvSpPr>
          <p:cNvPr id="3309" name="正方形/長方形 731"/>
          <p:cNvSpPr/>
          <p:nvPr/>
        </p:nvSpPr>
        <p:spPr>
          <a:xfrm>
            <a:off x="6593276" y="5589240"/>
            <a:ext cx="2442724"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開発事業者）</a:t>
            </a:r>
          </a:p>
        </p:txBody>
      </p:sp>
      <p:sp>
        <p:nvSpPr>
          <p:cNvPr id="3310" name="正方形/長方形 732"/>
          <p:cNvSpPr/>
          <p:nvPr/>
        </p:nvSpPr>
        <p:spPr>
          <a:xfrm>
            <a:off x="1116000" y="2780944"/>
            <a:ext cx="18698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○○システム改修費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1" name="正方形/長方形 733"/>
          <p:cNvSpPr/>
          <p:nvPr/>
        </p:nvSpPr>
        <p:spPr>
          <a:xfrm>
            <a:off x="6372728" y="2852936"/>
            <a:ext cx="151777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○○機器導入費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2,500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a:t>
            </a:r>
          </a:p>
        </p:txBody>
      </p:sp>
      <p:sp>
        <p:nvSpPr>
          <p:cNvPr id="3312" name="正方形/長方形 734"/>
          <p:cNvSpPr/>
          <p:nvPr/>
        </p:nvSpPr>
        <p:spPr>
          <a:xfrm>
            <a:off x="3132368" y="5589240"/>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株式会社XX</a:t>
            </a:r>
            <a:endParaRPr kumimoji="1" lang="en-US" altLang="ja-JP" sz="18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（混雑情報提供</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システム開発事業者）</a:t>
            </a:r>
          </a:p>
        </p:txBody>
      </p:sp>
      <p:sp>
        <p:nvSpPr>
          <p:cNvPr id="3313" name="正方形/長方形 735"/>
          <p:cNvSpPr/>
          <p:nvPr/>
        </p:nvSpPr>
        <p:spPr>
          <a:xfrm>
            <a:off x="2488471" y="4870097"/>
            <a:ext cx="18676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□□システム購入費</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a:ln>
                  <a:noFill/>
                </a:ln>
                <a:solidFill>
                  <a:srgbClr val="000000"/>
                </a:solidFill>
                <a:effectLst/>
                <a:uLnTx/>
                <a:uFillTx/>
                <a:latin typeface="Arial"/>
                <a:ea typeface="ＭＳ Ｐゴシック"/>
                <a:cs typeface="+mn-cs"/>
              </a:rPr>
              <a:t>10,000</a:t>
            </a:r>
            <a:r>
              <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rPr>
              <a:t>千円（国費）</a:t>
            </a:r>
          </a:p>
        </p:txBody>
      </p:sp>
      <p:cxnSp>
        <p:nvCxnSpPr>
          <p:cNvPr id="3314" name="カギ線コネクタ 736"/>
          <p:cNvCxnSpPr/>
          <p:nvPr/>
        </p:nvCxnSpPr>
        <p:spPr>
          <a:xfrm rot="10800000" flipV="1">
            <a:off x="936124" y="3573014"/>
            <a:ext cx="2209814" cy="2016226"/>
          </a:xfrm>
          <a:prstGeom prst="bentConnector3">
            <a:avLst>
              <a:gd name="adj1" fmla="val 10029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5" name="楕円 737"/>
          <p:cNvSpPr/>
          <p:nvPr/>
        </p:nvSpPr>
        <p:spPr>
          <a:xfrm>
            <a:off x="1825007"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6" name="カギ線コネクタ 738"/>
          <p:cNvCxnSpPr/>
          <p:nvPr/>
        </p:nvCxnSpPr>
        <p:spPr>
          <a:xfrm rot="5400000" flipH="1" flipV="1">
            <a:off x="1530190" y="3987062"/>
            <a:ext cx="1620180" cy="1584176"/>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7" name="正方形/長方形 739"/>
          <p:cNvSpPr/>
          <p:nvPr/>
        </p:nvSpPr>
        <p:spPr>
          <a:xfrm>
            <a:off x="1255292" y="4381206"/>
            <a:ext cx="1668895"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XXシステム</a:t>
            </a:r>
            <a:endParaRPr kumimoji="1" lang="en-US" altLang="ja-JP"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改修、納品</a:t>
            </a:r>
          </a:p>
        </p:txBody>
      </p:sp>
      <p:sp>
        <p:nvSpPr>
          <p:cNvPr id="3318" name="楕円 740"/>
          <p:cNvSpPr/>
          <p:nvPr/>
        </p:nvSpPr>
        <p:spPr>
          <a:xfrm>
            <a:off x="4068472" y="4509000"/>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19" name="直線矢印コネクタ 741"/>
          <p:cNvCxnSpPr/>
          <p:nvPr/>
        </p:nvCxnSpPr>
        <p:spPr>
          <a:xfrm flipV="1">
            <a:off x="4860560" y="4221510"/>
            <a:ext cx="575" cy="1367731"/>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0" name="正方形/長方形 742"/>
          <p:cNvSpPr/>
          <p:nvPr/>
        </p:nvSpPr>
        <p:spPr>
          <a:xfrm>
            <a:off x="4858209" y="4977384"/>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○○システム開発、納品</a:t>
            </a:r>
          </a:p>
        </p:txBody>
      </p:sp>
      <p:cxnSp>
        <p:nvCxnSpPr>
          <p:cNvPr id="3321" name="カギ線コネクタ 743"/>
          <p:cNvCxnSpPr/>
          <p:nvPr/>
        </p:nvCxnSpPr>
        <p:spPr>
          <a:xfrm>
            <a:off x="6039827" y="3573014"/>
            <a:ext cx="2196246" cy="2016228"/>
          </a:xfrm>
          <a:prstGeom prst="bentConnector3">
            <a:avLst>
              <a:gd name="adj1" fmla="val 99962"/>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2" name="楕円 744"/>
          <p:cNvSpPr/>
          <p:nvPr/>
        </p:nvSpPr>
        <p:spPr>
          <a:xfrm>
            <a:off x="6921926"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rPr>
              <a:t>￥</a:t>
            </a:r>
          </a:p>
        </p:txBody>
      </p:sp>
      <p:cxnSp>
        <p:nvCxnSpPr>
          <p:cNvPr id="3323" name="カギ線コネクタ 745"/>
          <p:cNvCxnSpPr/>
          <p:nvPr/>
        </p:nvCxnSpPr>
        <p:spPr>
          <a:xfrm rot="16200000" flipV="1">
            <a:off x="5972253" y="4036635"/>
            <a:ext cx="1620181" cy="1485031"/>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4" name="正方形/長方形 746"/>
          <p:cNvSpPr/>
          <p:nvPr/>
        </p:nvSpPr>
        <p:spPr>
          <a:xfrm>
            <a:off x="6336409" y="4527122"/>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○○機器</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rPr>
              <a:t>納品</a:t>
            </a:r>
          </a:p>
        </p:txBody>
      </p:sp>
      <p:cxnSp>
        <p:nvCxnSpPr>
          <p:cNvPr id="3325" name="直線矢印コネクタ 747"/>
          <p:cNvCxnSpPr/>
          <p:nvPr/>
        </p:nvCxnSpPr>
        <p:spPr>
          <a:xfrm>
            <a:off x="4586098" y="2420888"/>
            <a:ext cx="0" cy="900735"/>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6" name="正方形/長方形 748"/>
          <p:cNvSpPr/>
          <p:nvPr/>
        </p:nvSpPr>
        <p:spPr>
          <a:xfrm>
            <a:off x="2050922" y="3247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27" name="正方形/長方形 749"/>
          <p:cNvSpPr/>
          <p:nvPr/>
        </p:nvSpPr>
        <p:spPr>
          <a:xfrm>
            <a:off x="7452000" y="3103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※補助対象経費外</a:t>
            </a:r>
          </a:p>
        </p:txBody>
      </p:sp>
      <p:sp>
        <p:nvSpPr>
          <p:cNvPr id="3328" name="正方形/長方形 750"/>
          <p:cNvSpPr/>
          <p:nvPr/>
        </p:nvSpPr>
        <p:spPr>
          <a:xfrm>
            <a:off x="2744076" y="5335313"/>
            <a:ext cx="1546113"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※補助対象経費（経済産業省）</a:t>
            </a:r>
          </a:p>
        </p:txBody>
      </p:sp>
      <p:sp>
        <p:nvSpPr>
          <p:cNvPr id="3329" name="テキスト 751"/>
          <p:cNvSpPr txBox="1"/>
          <p:nvPr/>
        </p:nvSpPr>
        <p:spPr>
          <a:xfrm>
            <a:off x="255878" y="693000"/>
            <a:ext cx="526778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r>
              <a:rPr kumimoji="1" lang="en-US" altLang="ja-JP" sz="1200" b="0" i="1" u="none" strike="noStrike" kern="1200" cap="none" spc="0" normalizeH="0" baseline="0" noProof="0" dirty="0" err="1">
                <a:ln>
                  <a:noFill/>
                </a:ln>
                <a:solidFill>
                  <a:srgbClr val="FF0000"/>
                </a:solidFill>
                <a:effectLst/>
                <a:uLnTx/>
                <a:uFillTx/>
                <a:latin typeface="+mn-ea"/>
                <a:ea typeface="+mn-ea"/>
                <a:cs typeface="+mn-cs"/>
              </a:rPr>
              <a:t>契約関係、資金の流れ、補助対象経費、などのスキーム図を示してください</a:t>
            </a: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330" name="テキスト 752"/>
          <p:cNvSpPr txBox="1"/>
          <p:nvPr/>
        </p:nvSpPr>
        <p:spPr>
          <a:xfrm>
            <a:off x="330460" y="1177900"/>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1" name="テキスト 753"/>
          <p:cNvSpPr txBox="1"/>
          <p:nvPr/>
        </p:nvSpPr>
        <p:spPr>
          <a:xfrm>
            <a:off x="252000" y="1239455"/>
            <a:ext cx="800219" cy="27699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a:ln>
                  <a:noFill/>
                </a:ln>
                <a:solidFill>
                  <a:srgbClr val="FF0000"/>
                </a:solidFill>
                <a:effectLst/>
                <a:uLnTx/>
                <a:uFillTx/>
                <a:latin typeface="+mn-ea"/>
                <a:ea typeface="+mn-ea"/>
                <a:cs typeface="+mn-cs"/>
              </a:rPr>
              <a:t>（記載例）</a:t>
            </a:r>
            <a:endParaRPr kumimoji="1" lang="ja-JP" altLang="en-US" sz="1600" b="0" i="0" u="none" strike="noStrike" kern="1200" cap="none" spc="0" normalizeH="0" baseline="0" noProof="0" dirty="0">
              <a:ln>
                <a:noFill/>
              </a:ln>
              <a:solidFill>
                <a:srgbClr val="000000"/>
              </a:solidFill>
              <a:effectLst/>
              <a:uLnTx/>
              <a:uFillTx/>
              <a:latin typeface="+mn-ea"/>
              <a:ea typeface="+mn-ea"/>
              <a:cs typeface="+mn-cs"/>
            </a:endParaRPr>
          </a:p>
        </p:txBody>
      </p:sp>
      <p:sp>
        <p:nvSpPr>
          <p:cNvPr id="333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国土交通省総政局</a:t>
            </a:r>
          </a:p>
        </p:txBody>
      </p:sp>
      <p:sp>
        <p:nvSpPr>
          <p:cNvPr id="34" name="正方形/長方形 3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a:solidFill>
                  <a:schemeClr val="tx1"/>
                </a:solidFill>
              </a:rPr>
              <a:t>96</a:t>
            </a:r>
            <a:endParaRPr kumimoji="1" lang="ja-JP" altLang="en-US" sz="1480" dirty="0">
              <a:solidFill>
                <a:schemeClr val="tx1"/>
              </a:solidFill>
            </a:endParaRPr>
          </a:p>
        </p:txBody>
      </p:sp>
    </p:spTree>
    <p:extLst>
      <p:ext uri="{BB962C8B-B14F-4D97-AF65-F5344CB8AC3E}">
        <p14:creationId xmlns:p14="http://schemas.microsoft.com/office/powerpoint/2010/main" val="456336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19980" y="1760349"/>
            <a:ext cx="2375818" cy="2135969"/>
          </a:xfrm>
          <a:prstGeom prst="rect">
            <a:avLst/>
          </a:prstGeom>
          <a:noFill/>
          <a:ln w="9525">
            <a:noFill/>
            <a:miter lim="800000"/>
            <a:headEnd/>
            <a:tailEnd/>
          </a:ln>
          <a:effectLst/>
        </p:spPr>
        <p:txBody>
          <a:bodyPr wrap="square">
            <a:spAutoFit/>
          </a:bodyPr>
          <a:lstStyle/>
          <a:p>
            <a:r>
              <a:rPr lang="ja-JP" altLang="en-US" sz="1600" dirty="0"/>
              <a:t>■対象区域の概要</a:t>
            </a:r>
            <a:endParaRPr lang="en-US" altLang="ja-JP" sz="1600" dirty="0"/>
          </a:p>
          <a:p>
            <a:r>
              <a:rPr lang="ja-JP" altLang="en-US" sz="1600" i="1" dirty="0">
                <a:solidFill>
                  <a:srgbClr val="FF0000"/>
                </a:solidFill>
              </a:rPr>
              <a:t>（名称、面積、人口等）</a:t>
            </a:r>
            <a:endParaRPr lang="en-US" altLang="ja-JP" sz="1600" i="1" dirty="0">
              <a:solidFill>
                <a:srgbClr val="FF0000"/>
              </a:solidFill>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r>
              <a:rPr lang="ja-JP" altLang="en-US" sz="1600" dirty="0">
                <a:latin typeface="Tahoma" pitchFamily="34" charset="0"/>
              </a:rPr>
              <a:t>対象区域のビジョン</a:t>
            </a:r>
            <a:endParaRPr lang="en-US" altLang="ja-JP" sz="1600" dirty="0">
              <a:latin typeface="Tahoma" pitchFamily="34" charset="0"/>
            </a:endParaRPr>
          </a:p>
          <a:p>
            <a:pPr eaLnBrk="1" hangingPunct="1">
              <a:spcBef>
                <a:spcPct val="5000"/>
              </a:spcBef>
              <a:defRPr/>
            </a:pPr>
            <a:r>
              <a:rPr lang="ja-JP" altLang="en-US" sz="1600" i="1" dirty="0">
                <a:solidFill>
                  <a:srgbClr val="FF0000"/>
                </a:solidFill>
                <a:latin typeface="Tahoma" pitchFamily="34" charset="0"/>
              </a:rPr>
              <a:t>（目指すべき地域の姿）</a:t>
            </a:r>
            <a:endParaRPr lang="en-US" altLang="ja-JP" sz="1600" i="1" dirty="0">
              <a:solidFill>
                <a:srgbClr val="FF0000"/>
              </a:solidFill>
              <a:latin typeface="Tahoma" pitchFamily="34" charset="0"/>
            </a:endParaRPr>
          </a:p>
          <a:p>
            <a:pPr eaLnBrk="1" hangingPunct="1">
              <a:spcBef>
                <a:spcPct val="5000"/>
              </a:spcBef>
              <a:defRPr/>
            </a:pPr>
            <a:endParaRPr lang="en-US" altLang="ja-JP" sz="1600" dirty="0">
              <a:latin typeface="Tahoma" pitchFamily="34" charset="0"/>
            </a:endParaRPr>
          </a:p>
          <a:p>
            <a:pPr eaLnBrk="1" hangingPunct="1">
              <a:spcBef>
                <a:spcPct val="5000"/>
              </a:spcBef>
              <a:defRPr/>
            </a:pPr>
            <a:endParaRPr lang="en-US" altLang="ja-JP" sz="1600" dirty="0">
              <a:latin typeface="Tahoma" pitchFamily="34" charset="0"/>
            </a:endParaRPr>
          </a:p>
        </p:txBody>
      </p:sp>
      <p:sp>
        <p:nvSpPr>
          <p:cNvPr id="1243" name="Rectangle 66"/>
          <p:cNvSpPr>
            <a:spLocks noChangeArrowheads="1"/>
          </p:cNvSpPr>
          <p:nvPr/>
        </p:nvSpPr>
        <p:spPr>
          <a:xfrm>
            <a:off x="107950" y="1700808"/>
            <a:ext cx="2375818" cy="4980809"/>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2400" b="1" dirty="0">
                <a:solidFill>
                  <a:schemeClr val="bg1"/>
                </a:solidFill>
                <a:latin typeface="ＭＳ Ｐゴシック" panose="020B0600070205080204" pitchFamily="50" charset="-128"/>
              </a:rPr>
              <a:t>４．概要　</a:t>
            </a:r>
            <a:r>
              <a:rPr lang="en-US" altLang="ja-JP" sz="2400" b="1" dirty="0">
                <a:solidFill>
                  <a:schemeClr val="bg1"/>
                </a:solidFill>
                <a:latin typeface="ＭＳ Ｐゴシック" panose="020B0600070205080204" pitchFamily="50" charset="-128"/>
              </a:rPr>
              <a:t>【</a:t>
            </a:r>
            <a:r>
              <a:rPr lang="ja-JP" altLang="en-US" sz="2400" b="1" dirty="0">
                <a:solidFill>
                  <a:schemeClr val="bg1"/>
                </a:solidFill>
                <a:latin typeface="ＭＳ Ｐゴシック" panose="020B0600070205080204" pitchFamily="50" charset="-128"/>
              </a:rPr>
              <a:t>申請者名</a:t>
            </a:r>
            <a:r>
              <a:rPr lang="en-US" altLang="ja-JP" sz="2400" b="1" dirty="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600" dirty="0">
                <a:solidFill>
                  <a:schemeClr val="tx1"/>
                </a:solidFill>
                <a:latin typeface="+mj-ea"/>
                <a:ea typeface="+mj-ea"/>
              </a:rPr>
              <a:t>■ 事業のセールスポイント</a:t>
            </a:r>
            <a:endParaRPr lang="en-US" altLang="ja-JP" sz="1600" dirty="0">
              <a:solidFill>
                <a:schemeClr val="tx1"/>
              </a:solidFill>
              <a:latin typeface="+mj-ea"/>
              <a:ea typeface="+mj-ea"/>
            </a:endParaRPr>
          </a:p>
          <a:p>
            <a:r>
              <a:rPr lang="ja-JP" altLang="en-US" sz="1600" dirty="0">
                <a:solidFill>
                  <a:schemeClr val="tx1"/>
                </a:solidFill>
                <a:latin typeface="+mj-ea"/>
                <a:ea typeface="+mj-ea"/>
              </a:rPr>
              <a:t>　</a:t>
            </a:r>
            <a:r>
              <a:rPr lang="ja-JP" altLang="en-US" sz="1600" i="1" dirty="0">
                <a:solidFill>
                  <a:srgbClr val="FF0000"/>
                </a:solidFill>
                <a:latin typeface="+mj-ea"/>
                <a:ea typeface="+mj-ea"/>
              </a:rPr>
              <a:t>（提案の中で特に優れている点、それにより地域にどのような変化をもたらすかを簡潔に記載）　</a:t>
            </a:r>
            <a:endParaRPr lang="en-US" altLang="ja-JP" i="1" spc="-20" dirty="0">
              <a:solidFill>
                <a:srgbClr val="FF0000"/>
              </a:solidFill>
              <a:latin typeface="+mj-ea"/>
              <a:ea typeface="+mj-ea"/>
            </a:endParaRPr>
          </a:p>
        </p:txBody>
      </p:sp>
      <p:sp>
        <p:nvSpPr>
          <p:cNvPr id="1246" name="テキスト ボックス 11"/>
          <p:cNvSpPr txBox="1"/>
          <p:nvPr/>
        </p:nvSpPr>
        <p:spPr>
          <a:xfrm>
            <a:off x="2516390" y="1700808"/>
            <a:ext cx="6603341" cy="338554"/>
          </a:xfrm>
          <a:prstGeom prst="rect">
            <a:avLst/>
          </a:prstGeom>
          <a:noFill/>
        </p:spPr>
        <p:txBody>
          <a:bodyPr wrap="square" rtlCol="0">
            <a:spAutoFit/>
          </a:bodyPr>
          <a:lstStyle/>
          <a:p>
            <a:r>
              <a:rPr lang="ja-JP" altLang="en-US" sz="1600" dirty="0"/>
              <a:t>■関連</a:t>
            </a:r>
            <a:r>
              <a:rPr kumimoji="1" lang="ja-JP" altLang="en-US" sz="1600" dirty="0"/>
              <a:t>事業全体の概要</a:t>
            </a:r>
            <a:endParaRPr kumimoji="1" lang="en-US" altLang="ja-JP" sz="1600" dirty="0"/>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B3AA141A-6340-41B9-A997-C61DC5FC9FCF}" type="slidenum">
              <a:rPr kumimoji="1" lang="en-US" altLang="ja-JP" sz="1480" smtClean="0">
                <a:solidFill>
                  <a:schemeClr val="tx1"/>
                </a:solidFill>
              </a:rPr>
              <a:t>4</a:t>
            </a:fld>
            <a:endParaRPr kumimoji="1" lang="ja-JP" altLang="en-US" sz="1480" dirty="0">
              <a:solidFill>
                <a:schemeClr val="tx1"/>
              </a:solidFill>
            </a:endParaRPr>
          </a:p>
        </p:txBody>
      </p:sp>
      <p:sp>
        <p:nvSpPr>
          <p:cNvPr id="3" name="テキスト ボックス 2">
            <a:extLst>
              <a:ext uri="{FF2B5EF4-FFF2-40B4-BE49-F238E27FC236}">
                <a16:creationId xmlns:a16="http://schemas.microsoft.com/office/drawing/2014/main" id="{01C8A092-A0BA-6DB3-9555-2D7AAB60F8C5}"/>
              </a:ext>
            </a:extLst>
          </p:cNvPr>
          <p:cNvSpPr txBox="1"/>
          <p:nvPr/>
        </p:nvSpPr>
        <p:spPr>
          <a:xfrm>
            <a:off x="2447255" y="1984156"/>
            <a:ext cx="6440277" cy="338554"/>
          </a:xfrm>
          <a:prstGeom prst="rect">
            <a:avLst/>
          </a:prstGeom>
          <a:noFill/>
        </p:spPr>
        <p:txBody>
          <a:bodyPr wrap="square">
            <a:spAutoFit/>
          </a:bodyPr>
          <a:lstStyle/>
          <a:p>
            <a:r>
              <a:rPr lang="ja-JP" altLang="en-US" sz="1600" i="1" dirty="0">
                <a:solidFill>
                  <a:srgbClr val="FF0000"/>
                </a:solidFill>
              </a:rPr>
              <a:t>（提案事業とそれに関連する事業を含めた取り組みの全体概要を記載）</a:t>
            </a:r>
            <a:endParaRPr kumimoji="1" lang="ja-JP" altLang="en-US" sz="1600" i="1" dirty="0">
              <a:solidFill>
                <a:srgbClr val="FF0000"/>
              </a:solidFill>
            </a:endParaRPr>
          </a:p>
        </p:txBody>
      </p:sp>
    </p:spTree>
    <p:extLst>
      <p:ext uri="{BB962C8B-B14F-4D97-AF65-F5344CB8AC3E}">
        <p14:creationId xmlns:p14="http://schemas.microsoft.com/office/powerpoint/2010/main" val="93655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 name="Rectangle 66"/>
          <p:cNvSpPr>
            <a:spLocks noChangeArrowheads="1"/>
          </p:cNvSpPr>
          <p:nvPr/>
        </p:nvSpPr>
        <p:spPr>
          <a:xfrm>
            <a:off x="107504" y="929277"/>
            <a:ext cx="8930607"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57"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５．スマートシティ戦略における位置づけ</a:t>
            </a:r>
            <a:endParaRPr lang="ja-JP" altLang="en-US" sz="1800" b="1" dirty="0">
              <a:solidFill>
                <a:schemeClr val="bg1"/>
              </a:solidFill>
              <a:latin typeface="ＭＳ Ｐゴシック" panose="020B0600070205080204" pitchFamily="50" charset="-128"/>
            </a:endParaRPr>
          </a:p>
        </p:txBody>
      </p:sp>
      <p:sp>
        <p:nvSpPr>
          <p:cNvPr id="1258" name="Text Box 4"/>
          <p:cNvSpPr txBox="1">
            <a:spLocks noChangeArrowheads="1"/>
          </p:cNvSpPr>
          <p:nvPr/>
        </p:nvSpPr>
        <p:spPr>
          <a:xfrm>
            <a:off x="107504" y="502711"/>
            <a:ext cx="807446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地域の課題</a:t>
            </a:r>
            <a:endParaRPr lang="ja-JP" altLang="en-US" sz="2000" b="1" dirty="0">
              <a:latin typeface="+mn-ea"/>
              <a:ea typeface="+mn-ea"/>
            </a:endParaRPr>
          </a:p>
        </p:txBody>
      </p:sp>
      <p:sp>
        <p:nvSpPr>
          <p:cNvPr id="1259"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0" name="正方形/長方形 22"/>
          <p:cNvSpPr/>
          <p:nvPr/>
        </p:nvSpPr>
        <p:spPr>
          <a:xfrm>
            <a:off x="90767" y="908720"/>
            <a:ext cx="8418759" cy="523220"/>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　提案内容を通じて解決を目指す地域の課題について記載すること</a:t>
            </a:r>
            <a:endParaRPr lang="en-US" altLang="ja-JP" sz="1400" i="1" dirty="0">
              <a:solidFill>
                <a:srgbClr val="FF0000"/>
              </a:solidFill>
            </a:endParaRPr>
          </a:p>
          <a:p>
            <a:endParaRPr lang="en-US" altLang="ja-JP" sz="1400" i="1" dirty="0">
              <a:solidFill>
                <a:srgbClr val="FF0000"/>
              </a:solidFill>
            </a:endParaRPr>
          </a:p>
        </p:txBody>
      </p:sp>
      <p:sp>
        <p:nvSpPr>
          <p:cNvPr id="1261" name="正方形/長方形 1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62" name="Rectangle 66"/>
          <p:cNvSpPr>
            <a:spLocks noChangeArrowheads="1"/>
          </p:cNvSpPr>
          <p:nvPr/>
        </p:nvSpPr>
        <p:spPr>
          <a:xfrm>
            <a:off x="107504" y="3481538"/>
            <a:ext cx="8930607" cy="325983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63" name="Text Box 4"/>
          <p:cNvSpPr txBox="1">
            <a:spLocks noChangeArrowheads="1"/>
          </p:cNvSpPr>
          <p:nvPr/>
        </p:nvSpPr>
        <p:spPr>
          <a:xfrm>
            <a:off x="107504" y="3081427"/>
            <a:ext cx="8627825"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提案事業が達成に寄与するスマートシティの</a:t>
            </a:r>
            <a:r>
              <a:rPr lang="ja-JP" altLang="en-US" sz="2000" b="1" dirty="0">
                <a:latin typeface="+mn-ea"/>
                <a:ea typeface="+mn-ea"/>
              </a:rPr>
              <a:t>目標</a:t>
            </a:r>
            <a:r>
              <a:rPr lang="en-US" altLang="ja-JP" sz="2000" b="1" dirty="0">
                <a:latin typeface="+mn-ea"/>
                <a:ea typeface="+mn-ea"/>
              </a:rPr>
              <a:t>(KPI)</a:t>
            </a:r>
            <a:r>
              <a:rPr lang="ja-JP" altLang="en-US" sz="2000" b="1" dirty="0">
                <a:latin typeface="+mn-ea"/>
                <a:ea typeface="+mn-ea"/>
              </a:rPr>
              <a:t>とロジックモデル</a:t>
            </a:r>
          </a:p>
        </p:txBody>
      </p:sp>
      <p:sp>
        <p:nvSpPr>
          <p:cNvPr id="1264"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65" name="正方形/長方形 17"/>
          <p:cNvSpPr/>
          <p:nvPr/>
        </p:nvSpPr>
        <p:spPr>
          <a:xfrm>
            <a:off x="72522" y="3496368"/>
            <a:ext cx="8930606" cy="1046440"/>
          </a:xfrm>
          <a:prstGeom prst="rect">
            <a:avLst/>
          </a:prstGeom>
        </p:spPr>
        <p:txBody>
          <a:bodyPr wrap="square">
            <a:spAutoFit/>
          </a:bodyPr>
          <a:lstStyle/>
          <a:p>
            <a:r>
              <a:rPr lang="en-US" altLang="ja-JP" sz="1200" i="1" dirty="0">
                <a:solidFill>
                  <a:srgbClr val="FF0000"/>
                </a:solidFill>
              </a:rPr>
              <a:t>※</a:t>
            </a:r>
            <a:r>
              <a:rPr lang="ja-JP" altLang="en-US" sz="1200" i="1" dirty="0">
                <a:solidFill>
                  <a:srgbClr val="FF0000"/>
                </a:solidFill>
              </a:rPr>
              <a:t>本事業を通じてどのように前項の「地域の課題」を解決し、それにより地域社会がどのように変化するのかを、ロジックモデルを用いて説明し、事業の成果を評価（確認）するための指標（</a:t>
            </a:r>
            <a:r>
              <a:rPr lang="en-US" altLang="ja-JP" sz="1200" i="1" dirty="0">
                <a:solidFill>
                  <a:srgbClr val="FF0000"/>
                </a:solidFill>
              </a:rPr>
              <a:t>KPI</a:t>
            </a:r>
            <a:r>
              <a:rPr lang="ja-JP" altLang="en-US" sz="1200" i="1" dirty="0">
                <a:solidFill>
                  <a:srgbClr val="FF0000"/>
                </a:solidFill>
              </a:rPr>
              <a:t>）を記載すること</a:t>
            </a:r>
            <a:endParaRPr lang="en-US" altLang="ja-JP" sz="1200" i="1" dirty="0">
              <a:solidFill>
                <a:srgbClr val="FF0000"/>
              </a:solidFill>
            </a:endParaRPr>
          </a:p>
          <a:p>
            <a:r>
              <a:rPr lang="en-US" altLang="ja-JP" sz="1200" i="1" dirty="0">
                <a:solidFill>
                  <a:srgbClr val="FF0000"/>
                </a:solidFill>
              </a:rPr>
              <a:t>※KPI</a:t>
            </a:r>
            <a:r>
              <a:rPr lang="ja-JP" altLang="en-US" sz="1200" i="1" dirty="0">
                <a:solidFill>
                  <a:srgbClr val="FF0000"/>
                </a:solidFill>
              </a:rPr>
              <a:t>の設定及び見直しにあたっては「スマートシティ施策の</a:t>
            </a:r>
            <a:r>
              <a:rPr lang="en-US" altLang="ja-JP" sz="1200" i="1" dirty="0">
                <a:solidFill>
                  <a:srgbClr val="FF0000"/>
                </a:solidFill>
              </a:rPr>
              <a:t>KPI</a:t>
            </a:r>
            <a:r>
              <a:rPr lang="ja-JP" altLang="en-US" sz="1200" i="1" dirty="0">
                <a:solidFill>
                  <a:srgbClr val="FF0000"/>
                </a:solidFill>
              </a:rPr>
              <a:t>設定指針Ｖｅｒ２</a:t>
            </a:r>
            <a:r>
              <a:rPr lang="en-US" altLang="ja-JP" sz="1200" i="1" dirty="0">
                <a:solidFill>
                  <a:srgbClr val="FF0000"/>
                </a:solidFill>
              </a:rPr>
              <a:t>.</a:t>
            </a:r>
            <a:r>
              <a:rPr lang="ja-JP" altLang="en-US" sz="1200" i="1" dirty="0">
                <a:solidFill>
                  <a:srgbClr val="FF0000"/>
                </a:solidFill>
              </a:rPr>
              <a:t>０</a:t>
            </a:r>
            <a:r>
              <a:rPr lang="en-US" altLang="ja-JP" sz="1200" i="1" dirty="0">
                <a:solidFill>
                  <a:srgbClr val="FF0000"/>
                </a:solidFill>
              </a:rPr>
              <a:t>*</a:t>
            </a:r>
            <a:r>
              <a:rPr lang="ja-JP" altLang="en-US" sz="1200" i="1" dirty="0">
                <a:solidFill>
                  <a:srgbClr val="FF0000"/>
                </a:solidFill>
              </a:rPr>
              <a:t>」　を参照すること</a:t>
            </a:r>
            <a:endParaRPr lang="en-US" altLang="ja-JP" sz="1200" i="1" dirty="0">
              <a:solidFill>
                <a:srgbClr val="FF0000"/>
              </a:solidFill>
            </a:endParaRPr>
          </a:p>
          <a:p>
            <a:r>
              <a:rPr lang="ja-JP" altLang="en-US" sz="1200" i="1" dirty="0">
                <a:solidFill>
                  <a:srgbClr val="FF0000"/>
                </a:solidFill>
              </a:rPr>
              <a:t>　</a:t>
            </a:r>
            <a:r>
              <a:rPr lang="en-US" altLang="ja-JP" sz="1200" i="1" dirty="0">
                <a:solidFill>
                  <a:srgbClr val="FF0000"/>
                </a:solidFill>
              </a:rPr>
              <a:t>* </a:t>
            </a:r>
            <a:r>
              <a:rPr lang="en-GB" altLang="ja-JP" sz="1200" i="1" dirty="0">
                <a:solidFill>
                  <a:srgbClr val="FF0000"/>
                </a:solidFill>
              </a:rPr>
              <a:t>https://www8.cao.go.jp/cstp/society5_0/smartcity/kpi.html</a:t>
            </a:r>
          </a:p>
          <a:p>
            <a:r>
              <a:rPr lang="en-US" altLang="ja-JP" sz="200" i="1" dirty="0">
                <a:solidFill>
                  <a:srgbClr val="FF0000"/>
                </a:solidFill>
              </a:rPr>
              <a:t> </a:t>
            </a:r>
            <a:endParaRPr lang="en-US" altLang="ja-JP" sz="1200" i="1" dirty="0">
              <a:solidFill>
                <a:srgbClr val="FF0000"/>
              </a:solidFill>
            </a:endParaRPr>
          </a:p>
          <a:p>
            <a:r>
              <a:rPr lang="ja-JP" altLang="en-US" sz="1100" i="1" dirty="0">
                <a:solidFill>
                  <a:srgbClr val="FF0000"/>
                </a:solidFill>
              </a:rPr>
              <a:t>「顔認証の実用化による公共交通の利便性向上と高齢者の外出促進」施策の例（設定指針 </a:t>
            </a:r>
            <a:r>
              <a:rPr lang="en-US" altLang="ja-JP" sz="1100" i="1" dirty="0">
                <a:solidFill>
                  <a:srgbClr val="FF0000"/>
                </a:solidFill>
              </a:rPr>
              <a:t>P.2</a:t>
            </a:r>
            <a:r>
              <a:rPr lang="ja-JP" altLang="en-US" sz="1100" i="1" dirty="0">
                <a:solidFill>
                  <a:srgbClr val="FF0000"/>
                </a:solidFill>
              </a:rPr>
              <a:t>）</a:t>
            </a:r>
            <a:endParaRPr lang="en-US" altLang="ja-JP" sz="1400" i="1" dirty="0">
              <a:solidFill>
                <a:srgbClr val="FF0000"/>
              </a:solidFill>
            </a:endParaRPr>
          </a:p>
        </p:txBody>
      </p:sp>
      <p:sp>
        <p:nvSpPr>
          <p:cNvPr id="1267" name="テキスト 673"/>
          <p:cNvSpPr txBox="1"/>
          <p:nvPr/>
        </p:nvSpPr>
        <p:spPr>
          <a:xfrm>
            <a:off x="2483768" y="572972"/>
            <a:ext cx="6662429" cy="307777"/>
          </a:xfrm>
          <a:prstGeom prst="rect">
            <a:avLst/>
          </a:prstGeom>
        </p:spPr>
        <p:txBody>
          <a:bodyPr wrap="square">
            <a:spAutoFit/>
          </a:bodyPr>
          <a:lstStyle/>
          <a:p>
            <a:pPr algn="r">
              <a:defRPr lang="ja-JP" altLang="en-US"/>
            </a:pPr>
            <a:r>
              <a:rPr kumimoji="1" lang="ja-JP" altLang="en-US" sz="1400" b="1" u="sng" dirty="0">
                <a:solidFill>
                  <a:srgbClr val="0070C0"/>
                </a:solidFill>
              </a:rPr>
              <a:t>※各事業の応募書類にて必須でない場合も可能な限り作成をお願いします。</a:t>
            </a:r>
            <a:endParaRPr lang="ja-JP" altLang="en-US" dirty="0">
              <a:solidFill>
                <a:srgbClr val="0070C0"/>
              </a:solidFill>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2BEF263-E7F8-482B-8354-8C33DF007FD7}" type="slidenum">
              <a:rPr lang="en-US" altLang="ja-JP" sz="1480">
                <a:solidFill>
                  <a:schemeClr val="tx1"/>
                </a:solidFill>
              </a:rPr>
              <a:t>5</a:t>
            </a:fld>
            <a:endParaRPr kumimoji="1" lang="ja-JP" altLang="en-US" sz="1480" dirty="0">
              <a:solidFill>
                <a:schemeClr val="tx1"/>
              </a:solidFill>
            </a:endParaRPr>
          </a:p>
        </p:txBody>
      </p:sp>
      <p:pic>
        <p:nvPicPr>
          <p:cNvPr id="4" name="図 3">
            <a:extLst>
              <a:ext uri="{FF2B5EF4-FFF2-40B4-BE49-F238E27FC236}">
                <a16:creationId xmlns:a16="http://schemas.microsoft.com/office/drawing/2014/main" id="{937010CF-9493-C77B-8D2E-28759F61499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45861" y="4489153"/>
            <a:ext cx="5652278" cy="2219010"/>
          </a:xfrm>
          <a:prstGeom prst="rect">
            <a:avLst/>
          </a:prstGeom>
          <a:noFill/>
          <a:ln>
            <a:noFill/>
          </a:ln>
        </p:spPr>
      </p:pic>
    </p:spTree>
    <p:extLst>
      <p:ext uri="{BB962C8B-B14F-4D97-AF65-F5344CB8AC3E}">
        <p14:creationId xmlns:p14="http://schemas.microsoft.com/office/powerpoint/2010/main" val="4008326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６．都市マネジメント</a:t>
            </a:r>
            <a:endParaRPr lang="ja-JP" altLang="en-US" sz="1800" b="1" dirty="0">
              <a:solidFill>
                <a:schemeClr val="bg1"/>
              </a:solidFill>
              <a:latin typeface="ＭＳ Ｐゴシック" panose="020B0600070205080204" pitchFamily="50" charset="-128"/>
            </a:endParaRPr>
          </a:p>
        </p:txBody>
      </p:sp>
      <p:sp>
        <p:nvSpPr>
          <p:cNvPr id="1274" name="正方形/長方形 672"/>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75" name="Text Box 4"/>
          <p:cNvSpPr txBox="1">
            <a:spLocks noChangeArrowheads="1"/>
          </p:cNvSpPr>
          <p:nvPr/>
        </p:nvSpPr>
        <p:spPr>
          <a:xfrm>
            <a:off x="107504" y="502711"/>
            <a:ext cx="3884240" cy="621709"/>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運営体制</a:t>
            </a:r>
          </a:p>
          <a:p>
            <a:pPr marL="238125" indent="-238125" eaLnBrk="1" hangingPunct="1">
              <a:lnSpc>
                <a:spcPct val="90000"/>
              </a:lnSpc>
              <a:buFont typeface="Wingdings" pitchFamily="2" charset="2"/>
              <a:buNone/>
              <a:defRPr/>
            </a:pPr>
            <a:endParaRPr lang="ja-JP" altLang="en-US" sz="1600" dirty="0">
              <a:latin typeface="Tahoma" pitchFamily="34" charset="0"/>
            </a:endParaRPr>
          </a:p>
        </p:txBody>
      </p:sp>
      <p:sp>
        <p:nvSpPr>
          <p:cNvPr id="1276" name="Rectangle 66"/>
          <p:cNvSpPr>
            <a:spLocks noChangeArrowheads="1"/>
          </p:cNvSpPr>
          <p:nvPr/>
        </p:nvSpPr>
        <p:spPr>
          <a:xfrm>
            <a:off x="223794" y="929277"/>
            <a:ext cx="8740694" cy="2931771"/>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graphicFrame>
        <p:nvGraphicFramePr>
          <p:cNvPr id="1277" name="表 3"/>
          <p:cNvGraphicFramePr>
            <a:graphicFrameLocks noGrp="1"/>
          </p:cNvGraphicFramePr>
          <p:nvPr>
            <p:extLst>
              <p:ext uri="{D42A27DB-BD31-4B8C-83A1-F6EECF244321}">
                <p14:modId xmlns:p14="http://schemas.microsoft.com/office/powerpoint/2010/main" val="2954404272"/>
              </p:ext>
            </p:extLst>
          </p:nvPr>
        </p:nvGraphicFramePr>
        <p:xfrm>
          <a:off x="221469" y="4359968"/>
          <a:ext cx="4278523" cy="1927276"/>
        </p:xfrm>
        <a:graphic>
          <a:graphicData uri="http://schemas.openxmlformats.org/drawingml/2006/table">
            <a:tbl>
              <a:tblPr/>
              <a:tblGrid>
                <a:gridCol w="246075">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3024336">
                  <a:extLst>
                    <a:ext uri="{9D8B030D-6E8A-4147-A177-3AD203B41FA5}">
                      <a16:colId xmlns:a16="http://schemas.microsoft.com/office/drawing/2014/main" val="20002"/>
                    </a:ext>
                  </a:extLst>
                </a:gridCol>
              </a:tblGrid>
              <a:tr h="365176">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en-US" altLang="ja-JP" sz="1000" kern="100" dirty="0">
                        <a:effectLst/>
                        <a:latin typeface="Meiryo UI" panose="020B0604030504040204" pitchFamily="50" charset="-128"/>
                        <a:ea typeface="ＭＳ ゴシック" panose="020B0609070205080204" pitchFamily="49" charset="-128"/>
                        <a:cs typeface="Meiryo UI" panose="020B0604030504040204" pitchFamily="50" charset="-128"/>
                      </a:endParaRPr>
                    </a:p>
                    <a:p>
                      <a:pPr marR="44450" indent="127000">
                        <a:spcAft>
                          <a:spcPts val="0"/>
                        </a:spcAft>
                        <a:tabLst>
                          <a:tab pos="2700020" algn="ctr"/>
                          <a:tab pos="5400040" algn="r"/>
                        </a:tabLst>
                      </a:pPr>
                      <a:r>
                        <a:rPr lang="ja-JP" sz="800" i="1" kern="100" dirty="0">
                          <a:solidFill>
                            <a:srgbClr val="FF0000"/>
                          </a:solidFill>
                          <a:effectLst/>
                          <a:latin typeface="Meiryo UI" panose="020B0604030504040204" pitchFamily="50" charset="-128"/>
                          <a:ea typeface="ＭＳ ゴシック" panose="020B0609070205080204" pitchFamily="49" charset="-128"/>
                          <a:cs typeface="Meiryo UI" panose="020B0604030504040204" pitchFamily="50" charset="-128"/>
                        </a:rPr>
                        <a:t>※　体制図に対応した主体別に役割を明確に記入すること</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60">
                <a:tc>
                  <a:txBody>
                    <a:bodyPr/>
                    <a:lstStyle/>
                    <a:p>
                      <a:pPr marR="44450" indent="127000">
                        <a:spcAft>
                          <a:spcPts val="0"/>
                        </a:spcAft>
                        <a:tabLst>
                          <a:tab pos="2700020" algn="ctr"/>
                          <a:tab pos="5400040" algn="r"/>
                        </a:tabLst>
                      </a:pPr>
                      <a:r>
                        <a:rPr lang="en-US" sz="1000" kern="100" dirty="0">
                          <a:effectLst/>
                          <a:latin typeface="ＭＳ ゴシック" panose="020B0609070205080204" pitchFamily="49" charset="-128"/>
                          <a:ea typeface="Meiryo UI" panose="020B0604030504040204" pitchFamily="50" charset="-128"/>
                          <a:cs typeface="Meiryo UI" panose="020B0604030504040204" pitchFamily="50" charset="-128"/>
                        </a:rPr>
                        <a:t>1</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△△市</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・事業計画の立案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a:effectLst/>
                          <a:latin typeface="Meiryo UI" panose="020B0604030504040204" pitchFamily="50" charset="-128"/>
                          <a:ea typeface="ＭＳ ゴシック" panose="020B0609070205080204" pitchFamily="49" charset="-128"/>
                          <a:cs typeface="ＭＳ明朝-WinCharSetFFFF-H"/>
                        </a:rPr>
                        <a:t>・報告書の作成をはじめとする事業全般の管理・統括業務</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2</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××大学</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pPr>
                      <a:r>
                        <a:rPr lang="ja-JP" sz="1000" kern="0" dirty="0">
                          <a:effectLst/>
                          <a:latin typeface="Meiryo UI" panose="020B0604030504040204" pitchFamily="50" charset="-128"/>
                          <a:ea typeface="ＭＳ ゴシック" panose="020B0609070205080204" pitchFamily="49" charset="-128"/>
                          <a:cs typeface="ＭＳ明朝-WinCharSetFFFF-H"/>
                        </a:rPr>
                        <a:t>・事業実施に係るノウハウの提供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3</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a:effectLst/>
                          <a:latin typeface="Meiryo UI" panose="020B0604030504040204" pitchFamily="50" charset="-128"/>
                          <a:ea typeface="ＭＳ ゴシック" panose="020B0609070205080204" pitchFamily="49" charset="-128"/>
                          <a:cs typeface="ＭＳ明朝-WinCharSetFFFF-H"/>
                        </a:rPr>
                        <a:t>・システム設計</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R="44450" indent="127000">
                        <a:spcAft>
                          <a:spcPts val="0"/>
                        </a:spcAft>
                        <a:tabLst>
                          <a:tab pos="2700020" algn="ctr"/>
                          <a:tab pos="5400040" algn="r"/>
                        </a:tabLst>
                      </a:pPr>
                      <a:r>
                        <a:rPr lang="en-US" sz="1000" kern="100">
                          <a:effectLst/>
                          <a:latin typeface="ＭＳ ゴシック" panose="020B0609070205080204" pitchFamily="49" charset="-128"/>
                          <a:ea typeface="Meiryo UI" panose="020B0604030504040204" pitchFamily="50" charset="-128"/>
                          <a:cs typeface="Meiryo UI" panose="020B0604030504040204" pitchFamily="50" charset="-128"/>
                        </a:rPr>
                        <a:t>4</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a:effectLst/>
                          <a:latin typeface="Meiryo UI" panose="020B0604030504040204" pitchFamily="50" charset="-128"/>
                          <a:ea typeface="ＭＳ ゴシック" panose="020B0609070205080204" pitchFamily="49" charset="-128"/>
                          <a:cs typeface="Meiryo UI" panose="020B0604030504040204" pitchFamily="50" charset="-128"/>
                        </a:rPr>
                        <a:t>株式会社</a:t>
                      </a:r>
                      <a:r>
                        <a:rPr lang="en-US" sz="1000" kern="100">
                          <a:effectLst/>
                          <a:latin typeface="Meiryo UI" panose="020B0604030504040204" pitchFamily="50" charset="-128"/>
                          <a:ea typeface="ＭＳ ゴシック" panose="020B0609070205080204" pitchFamily="49" charset="-128"/>
                          <a:cs typeface="Meiryo UI" panose="020B0604030504040204" pitchFamily="50" charset="-128"/>
                        </a:rPr>
                        <a:t>××</a:t>
                      </a: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・協議会への参加</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127000">
                        <a:spcAft>
                          <a:spcPts val="0"/>
                        </a:spcAft>
                        <a:tabLst>
                          <a:tab pos="2700020" algn="ctr"/>
                          <a:tab pos="5400040" algn="r"/>
                        </a:tabLst>
                      </a:pPr>
                      <a:r>
                        <a:rPr lang="ja-JP" sz="1000" kern="0" dirty="0">
                          <a:effectLst/>
                          <a:latin typeface="Meiryo UI" panose="020B0604030504040204" pitchFamily="50" charset="-128"/>
                          <a:ea typeface="ＭＳ ゴシック" panose="020B0609070205080204" pitchFamily="49" charset="-128"/>
                          <a:cs typeface="ＭＳ明朝-WinCharSetFFFF-H"/>
                        </a:rPr>
                        <a:t>・データ提供</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78" name="Text Box 4"/>
          <p:cNvSpPr txBox="1">
            <a:spLocks noChangeArrowheads="1"/>
          </p:cNvSpPr>
          <p:nvPr/>
        </p:nvSpPr>
        <p:spPr>
          <a:xfrm>
            <a:off x="221469" y="4078737"/>
            <a:ext cx="3884240" cy="276999"/>
          </a:xfrm>
          <a:prstGeom prst="rect">
            <a:avLst/>
          </a:prstGeom>
          <a:noFill/>
          <a:ln w="9525">
            <a:noFill/>
            <a:miter lim="800000"/>
            <a:headEnd/>
            <a:tailEnd/>
          </a:ln>
          <a:effectLst/>
        </p:spPr>
        <p:txBody>
          <a:bodyPr wrap="square">
            <a:spAutoFit/>
          </a:bodyPr>
          <a:lstStyle/>
          <a:p>
            <a:pPr eaLnBrk="1" hangingPunct="1">
              <a:spcBef>
                <a:spcPct val="5000"/>
              </a:spcBef>
              <a:defRPr/>
            </a:pPr>
            <a:r>
              <a:rPr lang="en-US" altLang="ja-JP" sz="1200" dirty="0">
                <a:latin typeface="Tahoma" pitchFamily="34" charset="0"/>
              </a:rPr>
              <a:t>【</a:t>
            </a:r>
            <a:r>
              <a:rPr lang="ja-JP" altLang="en-US" sz="1200" dirty="0">
                <a:latin typeface="Tahoma" pitchFamily="34" charset="0"/>
              </a:rPr>
              <a:t>各主体の役割</a:t>
            </a:r>
            <a:r>
              <a:rPr lang="en-US" altLang="ja-JP" sz="1200" dirty="0">
                <a:latin typeface="Tahoma" pitchFamily="34" charset="0"/>
              </a:rPr>
              <a:t>】</a:t>
            </a:r>
            <a:endParaRPr lang="ja-JP" altLang="en-US" sz="1050" dirty="0">
              <a:latin typeface="Tahoma" pitchFamily="34" charset="0"/>
            </a:endParaRPr>
          </a:p>
        </p:txBody>
      </p:sp>
      <p:graphicFrame>
        <p:nvGraphicFramePr>
          <p:cNvPr id="1279" name="表 16"/>
          <p:cNvGraphicFramePr>
            <a:graphicFrameLocks noGrp="1"/>
          </p:cNvGraphicFramePr>
          <p:nvPr>
            <p:extLst>
              <p:ext uri="{D42A27DB-BD31-4B8C-83A1-F6EECF244321}">
                <p14:modId xmlns:p14="http://schemas.microsoft.com/office/powerpoint/2010/main" val="705436532"/>
              </p:ext>
            </p:extLst>
          </p:nvPr>
        </p:nvGraphicFramePr>
        <p:xfrm>
          <a:off x="4644007" y="4359968"/>
          <a:ext cx="4339573" cy="1908142"/>
        </p:xfrm>
        <a:graphic>
          <a:graphicData uri="http://schemas.openxmlformats.org/drawingml/2006/table">
            <a:tbl>
              <a:tblPr/>
              <a:tblGrid>
                <a:gridCol w="341842">
                  <a:extLst>
                    <a:ext uri="{9D8B030D-6E8A-4147-A177-3AD203B41FA5}">
                      <a16:colId xmlns:a16="http://schemas.microsoft.com/office/drawing/2014/main" val="20000"/>
                    </a:ext>
                  </a:extLst>
                </a:gridCol>
                <a:gridCol w="1032481">
                  <a:extLst>
                    <a:ext uri="{9D8B030D-6E8A-4147-A177-3AD203B41FA5}">
                      <a16:colId xmlns:a16="http://schemas.microsoft.com/office/drawing/2014/main" val="20001"/>
                    </a:ext>
                  </a:extLst>
                </a:gridCol>
                <a:gridCol w="2965250">
                  <a:extLst>
                    <a:ext uri="{9D8B030D-6E8A-4147-A177-3AD203B41FA5}">
                      <a16:colId xmlns:a16="http://schemas.microsoft.com/office/drawing/2014/main" val="20002"/>
                    </a:ext>
                  </a:extLst>
                </a:gridCol>
              </a:tblGrid>
              <a:tr h="350370">
                <a:tc>
                  <a:txBody>
                    <a:bodyPr/>
                    <a:lstStyle/>
                    <a:p>
                      <a:pPr marR="44450" indent="127000" algn="ctr">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名称</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r>
                        <a:rPr lang="ja-JP" sz="1000" kern="100" dirty="0">
                          <a:effectLst/>
                          <a:latin typeface="Meiryo UI" panose="020B0604030504040204" pitchFamily="50" charset="-128"/>
                          <a:ea typeface="ＭＳ ゴシック" panose="020B0609070205080204" pitchFamily="49" charset="-128"/>
                          <a:cs typeface="Meiryo UI" panose="020B0604030504040204" pitchFamily="50" charset="-128"/>
                        </a:rPr>
                        <a:t>役割及び責任</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4942">
                <a:tc>
                  <a:txBody>
                    <a:bodyPr/>
                    <a:lstStyle/>
                    <a:p>
                      <a:pPr marR="44450" indent="127000">
                        <a:spcAft>
                          <a:spcPts val="0"/>
                        </a:spcAft>
                        <a:tabLst>
                          <a:tab pos="2700020" algn="ctr"/>
                          <a:tab pos="5400040" algn="r"/>
                        </a:tabLst>
                      </a:pPr>
                      <a:r>
                        <a:rPr lang="en-US" altLang="ja-JP" sz="1000" kern="100" dirty="0">
                          <a:effectLst/>
                          <a:latin typeface="Meiryo UI" panose="020B0604030504040204" pitchFamily="50" charset="-128"/>
                          <a:ea typeface="Meiryo UI" panose="020B0604030504040204" pitchFamily="50" charset="-128"/>
                          <a:cs typeface="Meiryo UI" panose="020B0604030504040204" pitchFamily="50" charset="-128"/>
                        </a:rPr>
                        <a:t>5</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6</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7</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0370">
                <a:tc>
                  <a:txBody>
                    <a:bodyPr/>
                    <a:lstStyle/>
                    <a:p>
                      <a:pPr marR="44450" indent="127000">
                        <a:spcAft>
                          <a:spcPts val="0"/>
                        </a:spcAft>
                        <a:tabLst>
                          <a:tab pos="2700020" algn="ctr"/>
                          <a:tab pos="5400040" algn="r"/>
                        </a:tabLst>
                      </a:pPr>
                      <a:r>
                        <a:rPr lang="en-US" altLang="ja-JP" sz="1000" kern="100" dirty="0">
                          <a:effectLst/>
                          <a:latin typeface="ＭＳ ゴシック" panose="020B0609070205080204" pitchFamily="49" charset="-128"/>
                          <a:ea typeface="Meiryo UI" panose="020B0604030504040204" pitchFamily="50" charset="-128"/>
                          <a:cs typeface="Meiryo UI" panose="020B0604030504040204" pitchFamily="50" charset="-128"/>
                        </a:rPr>
                        <a:t>8</a:t>
                      </a: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195" marR="36195" marT="107950" marB="1079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spcAft>
                          <a:spcPts val="0"/>
                        </a:spcAft>
                        <a:tabLst>
                          <a:tab pos="2700020" algn="ctr"/>
                          <a:tab pos="5400040" algn="r"/>
                        </a:tabLst>
                      </a:pPr>
                      <a:endParaRPr lang="ja-JP" sz="10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280" name="正方形/長方形 4"/>
          <p:cNvSpPr/>
          <p:nvPr/>
        </p:nvSpPr>
        <p:spPr>
          <a:xfrm>
            <a:off x="127818" y="977847"/>
            <a:ext cx="8692654" cy="1169551"/>
          </a:xfrm>
          <a:prstGeom prst="rect">
            <a:avLst/>
          </a:prstGeom>
        </p:spPr>
        <p:txBody>
          <a:bodyPr wrap="square">
            <a:spAutoFit/>
          </a:bodyPr>
          <a:lstStyle/>
          <a:p>
            <a:pPr marL="254000" marR="143510" indent="-127000">
              <a:spcAft>
                <a:spcPts val="0"/>
              </a:spcAft>
            </a:pPr>
            <a:r>
              <a:rPr lang="ja-JP" altLang="ja-JP" sz="1400" i="1" kern="100" dirty="0">
                <a:solidFill>
                  <a:srgbClr val="FF0000"/>
                </a:solidFill>
                <a:latin typeface="+mn-ea"/>
                <a:ea typeface="+mn-ea"/>
                <a:cs typeface="Meiryo UI" panose="020B0604030504040204" pitchFamily="50" charset="-128"/>
              </a:rPr>
              <a:t>※　提案者のみならず、補助</a:t>
            </a:r>
            <a:r>
              <a:rPr lang="ja-JP" altLang="en-US" sz="1400" i="1" kern="100" dirty="0">
                <a:solidFill>
                  <a:srgbClr val="FF0000"/>
                </a:solidFill>
                <a:latin typeface="+mn-ea"/>
                <a:ea typeface="+mn-ea"/>
                <a:cs typeface="Meiryo UI" panose="020B0604030504040204" pitchFamily="50" charset="-128"/>
              </a:rPr>
              <a:t>等</a:t>
            </a:r>
            <a:r>
              <a:rPr lang="ja-JP" altLang="ja-JP" sz="1400" i="1" kern="100" dirty="0">
                <a:solidFill>
                  <a:srgbClr val="FF0000"/>
                </a:solidFill>
                <a:latin typeface="+mn-ea"/>
                <a:ea typeface="+mn-ea"/>
                <a:cs typeface="Meiryo UI" panose="020B0604030504040204" pitchFamily="50" charset="-128"/>
              </a:rPr>
              <a:t>事業の実施に関わる者については本様式に役割、責任を明記すること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協議会等の参画組織・団体も記入すること</a:t>
            </a:r>
            <a:endParaRPr lang="en-US" altLang="ja-JP" sz="1400" i="1" kern="100" dirty="0">
              <a:solidFill>
                <a:srgbClr val="FF0000"/>
              </a:solidFill>
              <a:latin typeface="+mn-ea"/>
              <a:ea typeface="+mn-ea"/>
              <a:cs typeface="Meiryo UI" panose="020B0604030504040204" pitchFamily="50" charset="-128"/>
            </a:endParaRPr>
          </a:p>
          <a:p>
            <a:pPr marL="254000" marR="143510" indent="-127000">
              <a:spcAft>
                <a:spcPts val="0"/>
              </a:spcAft>
            </a:pPr>
            <a:r>
              <a:rPr lang="en-US" altLang="ja-JP" sz="1400" i="1" kern="100" dirty="0">
                <a:solidFill>
                  <a:srgbClr val="FF0000"/>
                </a:solidFill>
                <a:latin typeface="+mn-ea"/>
                <a:ea typeface="+mn-ea"/>
                <a:cs typeface="Meiryo UI" panose="020B0604030504040204" pitchFamily="50" charset="-128"/>
              </a:rPr>
              <a:t>※</a:t>
            </a:r>
            <a:r>
              <a:rPr lang="ja-JP" altLang="en-US" sz="1400" i="1" kern="100" dirty="0">
                <a:solidFill>
                  <a:srgbClr val="FF0000"/>
                </a:solidFill>
                <a:latin typeface="+mn-ea"/>
                <a:ea typeface="+mn-ea"/>
                <a:cs typeface="Meiryo UI" panose="020B0604030504040204" pitchFamily="50" charset="-128"/>
              </a:rPr>
              <a:t>　提案内容のうち、地域の持続的な推進・運営のために必要となる機能・役割の抽出やプレーヤーの選定、ステークホルダーの管理（スマートシティ推進組織）について「スマートシティリファレンスアーキテクチャ」において「都市マネジメント」と整理されている事項について、ホワイトペーパー第５章を参照し、記載すること</a:t>
            </a:r>
            <a:endParaRPr lang="en-US" altLang="ja-JP" sz="1400" i="1" kern="100" dirty="0">
              <a:solidFill>
                <a:srgbClr val="FF0000"/>
              </a:solidFill>
              <a:latin typeface="+mn-ea"/>
              <a:ea typeface="+mn-ea"/>
              <a:cs typeface="Meiryo UI" panose="020B0604030504040204" pitchFamily="50" charset="-128"/>
            </a:endParaRPr>
          </a:p>
        </p:txBody>
      </p:sp>
      <p:sp>
        <p:nvSpPr>
          <p:cNvPr id="128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3B5BBDD-723F-451E-B75D-888B4059EF89}" type="slidenum">
              <a:rPr kumimoji="1" lang="en-US" altLang="ja-JP" sz="1480" smtClean="0">
                <a:solidFill>
                  <a:schemeClr val="tx1"/>
                </a:solidFill>
              </a:rPr>
              <a:t>6</a:t>
            </a:fld>
            <a:endParaRPr kumimoji="1" lang="ja-JP" altLang="en-US" sz="148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28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７．都市マネジメント</a:t>
            </a:r>
            <a:endParaRPr lang="ja-JP" altLang="en-US" sz="1800" b="1" dirty="0">
              <a:solidFill>
                <a:schemeClr val="bg1"/>
              </a:solidFill>
              <a:latin typeface="ＭＳ Ｐゴシック" panose="020B0600070205080204" pitchFamily="50" charset="-128"/>
            </a:endParaRPr>
          </a:p>
        </p:txBody>
      </p:sp>
      <p:sp>
        <p:nvSpPr>
          <p:cNvPr id="1290" name="Text Box 4"/>
          <p:cNvSpPr txBox="1">
            <a:spLocks noChangeArrowheads="1"/>
          </p:cNvSpPr>
          <p:nvPr/>
        </p:nvSpPr>
        <p:spPr>
          <a:xfrm>
            <a:off x="0" y="580618"/>
            <a:ext cx="388424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ビジネスモデル（費用分担等）</a:t>
            </a:r>
          </a:p>
        </p:txBody>
      </p:sp>
      <p:sp>
        <p:nvSpPr>
          <p:cNvPr id="1291" name="正方形/長方形 18"/>
          <p:cNvSpPr/>
          <p:nvPr/>
        </p:nvSpPr>
        <p:spPr>
          <a:xfrm>
            <a:off x="56888" y="2807291"/>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292" name="正方形/長方形 22"/>
          <p:cNvSpPr/>
          <p:nvPr/>
        </p:nvSpPr>
        <p:spPr>
          <a:xfrm>
            <a:off x="150080" y="1019036"/>
            <a:ext cx="8712285" cy="954107"/>
          </a:xfrm>
          <a:prstGeom prst="rect">
            <a:avLst/>
          </a:prstGeom>
        </p:spPr>
        <p:txBody>
          <a:bodyPr wrap="square">
            <a:spAutoFit/>
          </a:bodyPr>
          <a:lstStyle/>
          <a:p>
            <a:r>
              <a:rPr lang="en-US" altLang="ja-JP" sz="1400" i="1" dirty="0">
                <a:solidFill>
                  <a:srgbClr val="FF0000"/>
                </a:solidFill>
              </a:rPr>
              <a:t>※</a:t>
            </a:r>
            <a:r>
              <a:rPr lang="ja-JP" altLang="en-US" sz="1400" i="1" dirty="0">
                <a:solidFill>
                  <a:srgbClr val="FF0000"/>
                </a:solidFill>
              </a:rPr>
              <a:t>社会実装した際に、持続可能な取組とするために工夫する点や公民で役割分担していることをモデル化して説明</a:t>
            </a:r>
            <a:endParaRPr lang="en-US" altLang="ja-JP" sz="1400" i="1" dirty="0">
              <a:solidFill>
                <a:srgbClr val="FF0000"/>
              </a:solidFill>
            </a:endParaRPr>
          </a:p>
          <a:p>
            <a:r>
              <a:rPr lang="en-US" altLang="ja-JP" sz="1400" i="1" dirty="0">
                <a:solidFill>
                  <a:srgbClr val="FF0000"/>
                </a:solidFill>
              </a:rPr>
              <a:t>※</a:t>
            </a:r>
            <a:r>
              <a:rPr lang="ja-JP" altLang="en-US" sz="1400" i="1" dirty="0">
                <a:solidFill>
                  <a:srgbClr val="FF0000"/>
                </a:solidFill>
              </a:rPr>
              <a:t>　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lang="en-US" altLang="ja-JP" sz="1400" i="1" dirty="0">
              <a:solidFill>
                <a:srgbClr val="FF0000"/>
              </a:solidFill>
            </a:endParaRPr>
          </a:p>
        </p:txBody>
      </p:sp>
      <p:sp>
        <p:nvSpPr>
          <p:cNvPr id="1294" name="正方形/長方形 674"/>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295"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7B2B1164-1CCC-4BDC-B3EA-06B0DFE2D574}" type="slidenum">
              <a:rPr kumimoji="1" lang="en-US" altLang="ja-JP" sz="1480" smtClean="0">
                <a:solidFill>
                  <a:schemeClr val="tx1"/>
                </a:solidFill>
              </a:rPr>
              <a:t>7</a:t>
            </a:fld>
            <a:endParaRPr kumimoji="1" lang="ja-JP" altLang="en-US" sz="1480" dirty="0">
              <a:solidFill>
                <a:schemeClr val="tx1"/>
              </a:solidFill>
            </a:endParaRPr>
          </a:p>
        </p:txBody>
      </p:sp>
    </p:spTree>
    <p:extLst>
      <p:ext uri="{BB962C8B-B14F-4D97-AF65-F5344CB8AC3E}">
        <p14:creationId xmlns:p14="http://schemas.microsoft.com/office/powerpoint/2010/main" val="829938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Rectangle 66"/>
          <p:cNvSpPr>
            <a:spLocks noChangeArrowheads="1"/>
          </p:cNvSpPr>
          <p:nvPr/>
        </p:nvSpPr>
        <p:spPr>
          <a:xfrm>
            <a:off x="122626" y="929277"/>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2"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８．スマートシティサービス・アセット</a:t>
            </a:r>
            <a:endParaRPr lang="ja-JP" altLang="en-US" sz="1800" b="1" dirty="0">
              <a:solidFill>
                <a:schemeClr val="bg1"/>
              </a:solidFill>
              <a:latin typeface="ＭＳ Ｐゴシック" panose="020B0600070205080204" pitchFamily="50" charset="-128"/>
            </a:endParaRPr>
          </a:p>
        </p:txBody>
      </p:sp>
      <p:sp>
        <p:nvSpPr>
          <p:cNvPr id="1303" name="Text Box 4"/>
          <p:cNvSpPr txBox="1">
            <a:spLocks noChangeArrowheads="1"/>
          </p:cNvSpPr>
          <p:nvPr/>
        </p:nvSpPr>
        <p:spPr>
          <a:xfrm>
            <a:off x="25927" y="502711"/>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スマートシティサービス</a:t>
            </a:r>
            <a:endParaRPr lang="ja-JP" altLang="en-US" sz="2000" b="1" dirty="0">
              <a:latin typeface="+mn-ea"/>
              <a:ea typeface="+mn-ea"/>
            </a:endParaRPr>
          </a:p>
        </p:txBody>
      </p:sp>
      <p:sp>
        <p:nvSpPr>
          <p:cNvPr id="1304" name="正方形/長方形 18"/>
          <p:cNvSpPr/>
          <p:nvPr/>
        </p:nvSpPr>
        <p:spPr>
          <a:xfrm>
            <a:off x="66892" y="2513389"/>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5" name="正方形/長方形 22"/>
          <p:cNvSpPr/>
          <p:nvPr/>
        </p:nvSpPr>
        <p:spPr>
          <a:xfrm>
            <a:off x="90767" y="908720"/>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上で管理され利用者に提供されるアプリなど、「スマートシティリファレンスアーキテクチャ」において「スマートシティサービス」と整理されている事項について、ホワイトペーパー第６章を参照し、記載すること</a:t>
            </a:r>
            <a:endParaRPr lang="en-US" altLang="ja-JP" sz="1400" i="1" dirty="0">
              <a:solidFill>
                <a:srgbClr val="FF0000"/>
              </a:solidFill>
            </a:endParaRPr>
          </a:p>
        </p:txBody>
      </p:sp>
      <p:sp>
        <p:nvSpPr>
          <p:cNvPr id="1306" name="Rectangle 66"/>
          <p:cNvSpPr>
            <a:spLocks noChangeArrowheads="1"/>
          </p:cNvSpPr>
          <p:nvPr/>
        </p:nvSpPr>
        <p:spPr>
          <a:xfrm>
            <a:off x="183958" y="3965113"/>
            <a:ext cx="8913870" cy="2113853"/>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07" name="Text Box 4"/>
          <p:cNvSpPr txBox="1">
            <a:spLocks noChangeArrowheads="1"/>
          </p:cNvSpPr>
          <p:nvPr/>
        </p:nvSpPr>
        <p:spPr>
          <a:xfrm>
            <a:off x="87259" y="3538547"/>
            <a:ext cx="4291748"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a:latin typeface="Tahoma" pitchFamily="34" charset="0"/>
              </a:rPr>
              <a:t>スマートシティアセット</a:t>
            </a:r>
            <a:endParaRPr lang="ja-JP" altLang="en-US" sz="2000" b="1" dirty="0">
              <a:latin typeface="+mn-ea"/>
              <a:ea typeface="+mn-ea"/>
            </a:endParaRPr>
          </a:p>
        </p:txBody>
      </p:sp>
      <p:sp>
        <p:nvSpPr>
          <p:cNvPr id="1308" name="正方形/長方形 16"/>
          <p:cNvSpPr/>
          <p:nvPr/>
        </p:nvSpPr>
        <p:spPr>
          <a:xfrm>
            <a:off x="128224" y="5549225"/>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09" name="正方形/長方形 17"/>
          <p:cNvSpPr/>
          <p:nvPr/>
        </p:nvSpPr>
        <p:spPr>
          <a:xfrm>
            <a:off x="152099" y="3944556"/>
            <a:ext cx="8884397" cy="738664"/>
          </a:xfrm>
          <a:prstGeom prst="rect">
            <a:avLst/>
          </a:prstGeom>
        </p:spPr>
        <p:txBody>
          <a:bodyPr wrap="square">
            <a:spAutoFit/>
          </a:bodyPr>
          <a:lstStyle/>
          <a:p>
            <a:pPr marL="176213" indent="-176213"/>
            <a:r>
              <a:rPr lang="en-US" altLang="ja-JP" sz="1400" i="1" dirty="0">
                <a:solidFill>
                  <a:srgbClr val="FF0000"/>
                </a:solidFill>
              </a:rPr>
              <a:t>※</a:t>
            </a:r>
            <a:r>
              <a:rPr lang="ja-JP" altLang="en-US" sz="1400" i="1" dirty="0">
                <a:solidFill>
                  <a:srgbClr val="FF0000"/>
                </a:solidFill>
              </a:rPr>
              <a:t>　提案内容のうち、都市</a:t>
            </a:r>
            <a:r>
              <a:rPr lang="en-US" altLang="ja-JP" sz="1400" i="1" dirty="0">
                <a:solidFill>
                  <a:srgbClr val="FF0000"/>
                </a:solidFill>
              </a:rPr>
              <a:t>OS</a:t>
            </a:r>
            <a:r>
              <a:rPr lang="ja-JP" altLang="en-US" sz="1400" i="1" dirty="0">
                <a:solidFill>
                  <a:srgbClr val="FF0000"/>
                </a:solidFill>
              </a:rPr>
              <a:t>が取得し得るデジタルなデータを生成するアセットなど、</a:t>
            </a:r>
            <a:r>
              <a:rPr lang="ja-JP" altLang="en-US" sz="1400" i="1" dirty="0">
                <a:solidFill>
                  <a:schemeClr val="accent2"/>
                </a:solidFill>
              </a:rPr>
              <a:t>「</a:t>
            </a:r>
            <a:r>
              <a:rPr lang="ja-JP" altLang="en-US" sz="1400" i="1" dirty="0">
                <a:solidFill>
                  <a:srgbClr val="FF0000"/>
                </a:solidFill>
              </a:rPr>
              <a:t>スマートシティリファレンスアーキテクチャ」において「スマートシティアセット」と整理されている事項について、ホワイトペーパー第８章を参照し、記載すること</a:t>
            </a:r>
            <a:endParaRPr lang="en-US" altLang="ja-JP" sz="1400" i="1" dirty="0">
              <a:solidFill>
                <a:srgbClr val="FF0000"/>
              </a:solidFill>
            </a:endParaRPr>
          </a:p>
        </p:txBody>
      </p:sp>
      <p:sp>
        <p:nvSpPr>
          <p:cNvPr id="1311" name="正方形/長方形 676"/>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12" name="テキスト 673"/>
          <p:cNvSpPr txBox="1"/>
          <p:nvPr/>
        </p:nvSpPr>
        <p:spPr>
          <a:xfrm>
            <a:off x="2990356" y="572972"/>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5" name="正方形/長方形 14"/>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903B1401-892A-4D2E-B233-6C5D35998DDD}" type="slidenum">
              <a:rPr kumimoji="1" lang="en-US" altLang="ja-JP" sz="1480" smtClean="0">
                <a:solidFill>
                  <a:schemeClr val="tx1"/>
                </a:solidFill>
              </a:rPr>
              <a:t>8</a:t>
            </a:fld>
            <a:endParaRPr kumimoji="1" lang="ja-JP" altLang="en-US" sz="1480" dirty="0">
              <a:solidFill>
                <a:schemeClr val="tx1"/>
              </a:solidFill>
            </a:endParaRPr>
          </a:p>
        </p:txBody>
      </p:sp>
    </p:spTree>
    <p:extLst>
      <p:ext uri="{BB962C8B-B14F-4D97-AF65-F5344CB8AC3E}">
        <p14:creationId xmlns:p14="http://schemas.microsoft.com/office/powerpoint/2010/main" val="1638578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8"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1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９．都市ＯＳ</a:t>
            </a:r>
            <a:endParaRPr lang="ja-JP" altLang="en-US" sz="1800" b="1" dirty="0">
              <a:solidFill>
                <a:schemeClr val="bg1"/>
              </a:solidFill>
              <a:latin typeface="ＭＳ Ｐゴシック" panose="020B0600070205080204" pitchFamily="50" charset="-128"/>
            </a:endParaRPr>
          </a:p>
        </p:txBody>
      </p:sp>
      <p:sp>
        <p:nvSpPr>
          <p:cNvPr id="1320"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a:latin typeface="Tahoma" pitchFamily="34" charset="0"/>
              </a:rPr>
              <a:t>都市ＯＳ（機能（サービス）、データ、データ連携、共通機能）</a:t>
            </a:r>
            <a:endParaRPr lang="ja-JP" altLang="en-US" sz="2000" b="1" dirty="0">
              <a:latin typeface="Tahoma" pitchFamily="34" charset="0"/>
            </a:endParaRPr>
          </a:p>
        </p:txBody>
      </p:sp>
      <p:sp>
        <p:nvSpPr>
          <p:cNvPr id="1321" name="正方形/長方形 18"/>
          <p:cNvSpPr/>
          <p:nvPr/>
        </p:nvSpPr>
        <p:spPr>
          <a:xfrm>
            <a:off x="56888" y="3487763"/>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322" name="正方形/長方形 22"/>
          <p:cNvSpPr/>
          <p:nvPr/>
        </p:nvSpPr>
        <p:spPr>
          <a:xfrm>
            <a:off x="150080" y="965627"/>
            <a:ext cx="8886416" cy="1446550"/>
          </a:xfrm>
          <a:prstGeom prst="rect">
            <a:avLst/>
          </a:prstGeom>
        </p:spPr>
        <p:txBody>
          <a:bodyPr wrap="square">
            <a:spAutoFit/>
          </a:bodyPr>
          <a:lstStyle/>
          <a:p>
            <a:pPr marL="176213" indent="-176213"/>
            <a:r>
              <a:rPr lang="en-US" altLang="ja-JP" sz="1100" i="1" dirty="0">
                <a:solidFill>
                  <a:srgbClr val="FF0000"/>
                </a:solidFill>
              </a:rPr>
              <a:t>※</a:t>
            </a:r>
            <a:r>
              <a:rPr lang="ja-JP" altLang="en-US" sz="1100" i="1" dirty="0">
                <a:solidFill>
                  <a:srgbClr val="FF0000"/>
                </a:solidFill>
              </a:rPr>
              <a:t>　提案内容のうち、</a:t>
            </a:r>
            <a:endParaRPr lang="en-US" altLang="ja-JP" sz="1100" i="1" dirty="0">
              <a:solidFill>
                <a:srgbClr val="FF0000"/>
              </a:solidFill>
            </a:endParaRPr>
          </a:p>
          <a:p>
            <a:pPr marL="176213" indent="-176213"/>
            <a:r>
              <a:rPr lang="ja-JP" altLang="en-US" sz="1100" i="1" dirty="0">
                <a:solidFill>
                  <a:srgbClr val="FF0000"/>
                </a:solidFill>
              </a:rPr>
              <a:t>①都市</a:t>
            </a:r>
            <a:r>
              <a:rPr lang="en-US" altLang="ja-JP" sz="1100" i="1" dirty="0">
                <a:solidFill>
                  <a:srgbClr val="FF0000"/>
                </a:solidFill>
              </a:rPr>
              <a:t>OS</a:t>
            </a:r>
            <a:r>
              <a:rPr lang="ja-JP" altLang="en-US" sz="1100" i="1" dirty="0">
                <a:solidFill>
                  <a:srgbClr val="FF0000"/>
                </a:solidFill>
              </a:rPr>
              <a:t>上の各種サービスと連携する機能や</a:t>
            </a:r>
            <a:r>
              <a:rPr lang="en-US" altLang="ja-JP" sz="1100" i="1" dirty="0">
                <a:solidFill>
                  <a:srgbClr val="FF0000"/>
                </a:solidFill>
              </a:rPr>
              <a:t>API</a:t>
            </a:r>
            <a:r>
              <a:rPr lang="ja-JP" altLang="en-US" sz="1100" i="1" dirty="0">
                <a:solidFill>
                  <a:srgbClr val="FF0000"/>
                </a:solidFill>
              </a:rPr>
              <a:t>の提供、用途に応じた認証方法の提供、都市</a:t>
            </a:r>
            <a:r>
              <a:rPr lang="en-US" altLang="ja-JP" sz="1100" i="1" dirty="0">
                <a:solidFill>
                  <a:srgbClr val="FF0000"/>
                </a:solidFill>
              </a:rPr>
              <a:t>OS</a:t>
            </a:r>
            <a:r>
              <a:rPr lang="ja-JP" altLang="en-US" sz="1100" i="1" dirty="0">
                <a:solidFill>
                  <a:srgbClr val="FF0000"/>
                </a:solidFill>
              </a:rPr>
              <a:t>と連携するサービスの管理や機能の組合せの提供（機能（サービス））、</a:t>
            </a:r>
            <a:endParaRPr lang="en-US" altLang="ja-JP" sz="1100" i="1" dirty="0">
              <a:solidFill>
                <a:srgbClr val="FF0000"/>
              </a:solidFill>
            </a:endParaRPr>
          </a:p>
          <a:p>
            <a:pPr marL="176213" indent="-176213"/>
            <a:r>
              <a:rPr lang="ja-JP" altLang="en-US" sz="1100" i="1" dirty="0">
                <a:solidFill>
                  <a:srgbClr val="FF0000"/>
                </a:solidFill>
              </a:rPr>
              <a:t>②分散されたデータの仲介や都市</a:t>
            </a:r>
            <a:r>
              <a:rPr lang="en-US" altLang="ja-JP" sz="1100" i="1" dirty="0">
                <a:solidFill>
                  <a:srgbClr val="FF0000"/>
                </a:solidFill>
              </a:rPr>
              <a:t>OS</a:t>
            </a:r>
            <a:r>
              <a:rPr lang="ja-JP" altLang="en-US" sz="1100" i="1" dirty="0">
                <a:solidFill>
                  <a:srgbClr val="FF0000"/>
                </a:solidFill>
              </a:rPr>
              <a:t>上に保存・蓄積されたデータの管理（データ）、</a:t>
            </a:r>
            <a:endParaRPr lang="en-US" altLang="ja-JP" sz="1100" i="1" dirty="0">
              <a:solidFill>
                <a:srgbClr val="FF0000"/>
              </a:solidFill>
            </a:endParaRPr>
          </a:p>
          <a:p>
            <a:pPr marL="176213" indent="-176213"/>
            <a:r>
              <a:rPr lang="ja-JP" altLang="en-US" sz="1100" i="1" dirty="0">
                <a:solidFill>
                  <a:srgbClr val="FF0000"/>
                </a:solidFill>
              </a:rPr>
              <a:t>③都市</a:t>
            </a:r>
            <a:r>
              <a:rPr lang="en-US" altLang="ja-JP" sz="1100" i="1" dirty="0">
                <a:solidFill>
                  <a:srgbClr val="FF0000"/>
                </a:solidFill>
              </a:rPr>
              <a:t>OS</a:t>
            </a:r>
            <a:r>
              <a:rPr lang="ja-JP" altLang="en-US" sz="1100" i="1" dirty="0">
                <a:solidFill>
                  <a:srgbClr val="FF0000"/>
                </a:solidFill>
              </a:rPr>
              <a:t>に接続するアセットの管理や制御の実行、インタフェースの管理（データ連携）、</a:t>
            </a:r>
            <a:endParaRPr lang="en-US" altLang="ja-JP" sz="1100" i="1" dirty="0">
              <a:solidFill>
                <a:srgbClr val="FF0000"/>
              </a:solidFill>
            </a:endParaRPr>
          </a:p>
          <a:p>
            <a:pPr marL="176213" indent="-176213"/>
            <a:r>
              <a:rPr lang="ja-JP" altLang="en-US" sz="1100" i="1" dirty="0">
                <a:solidFill>
                  <a:srgbClr val="FF0000"/>
                </a:solidFill>
              </a:rPr>
              <a:t>④都市</a:t>
            </a:r>
            <a:r>
              <a:rPr lang="en-US" altLang="ja-JP" sz="1100" i="1" dirty="0">
                <a:solidFill>
                  <a:srgbClr val="FF0000"/>
                </a:solidFill>
              </a:rPr>
              <a:t>OS</a:t>
            </a:r>
            <a:r>
              <a:rPr lang="ja-JP" altLang="en-US" sz="1100" i="1" dirty="0">
                <a:solidFill>
                  <a:srgbClr val="FF0000"/>
                </a:solidFill>
              </a:rPr>
              <a:t>を防御するために必要なセキュリティ機能の提供、都市</a:t>
            </a:r>
            <a:r>
              <a:rPr lang="en-US" altLang="ja-JP" sz="1100" i="1" dirty="0">
                <a:solidFill>
                  <a:srgbClr val="FF0000"/>
                </a:solidFill>
              </a:rPr>
              <a:t>OS</a:t>
            </a:r>
            <a:r>
              <a:rPr lang="ja-JP" altLang="en-US" sz="1100" i="1" dirty="0">
                <a:solidFill>
                  <a:srgbClr val="FF0000"/>
                </a:solidFill>
              </a:rPr>
              <a:t>の運用に必要な監視・バックアップ・障害対策等の機能の提供（共通機能）</a:t>
            </a:r>
            <a:endParaRPr lang="en-US" altLang="ja-JP" sz="1100" i="1" dirty="0">
              <a:solidFill>
                <a:srgbClr val="FF0000"/>
              </a:solidFill>
            </a:endParaRPr>
          </a:p>
          <a:p>
            <a:pPr marL="176213" indent="-176213"/>
            <a:r>
              <a:rPr lang="ja-JP" altLang="en-US" sz="1100" i="1" dirty="0">
                <a:solidFill>
                  <a:srgbClr val="FF0000"/>
                </a:solidFill>
              </a:rPr>
              <a:t>など、「スマートシティリファレンスアーキテクチャ」において「都市</a:t>
            </a:r>
            <a:r>
              <a:rPr lang="en-US" altLang="ja-JP" sz="1100" i="1" dirty="0">
                <a:solidFill>
                  <a:srgbClr val="FF0000"/>
                </a:solidFill>
              </a:rPr>
              <a:t>OS</a:t>
            </a:r>
            <a:r>
              <a:rPr lang="ja-JP" altLang="en-US" sz="1100" i="1" dirty="0">
                <a:solidFill>
                  <a:srgbClr val="FF0000"/>
                </a:solidFill>
              </a:rPr>
              <a:t>」と整理されている事項について、ホワイトペーパー第７章を参照し、記載すること</a:t>
            </a:r>
            <a:endParaRPr lang="en-US" altLang="ja-JP" sz="1100" i="1" dirty="0">
              <a:solidFill>
                <a:srgbClr val="FF0000"/>
              </a:solidFill>
            </a:endParaRPr>
          </a:p>
          <a:p>
            <a:pPr marL="176213" indent="-176213"/>
            <a:r>
              <a:rPr lang="ja-JP" altLang="en-US" sz="1100" i="1" dirty="0">
                <a:solidFill>
                  <a:srgbClr val="FF0000"/>
                </a:solidFill>
              </a:rPr>
              <a:t>（特に、３特徴（相互運用性、データ流通、拡張容易性（ビルディングブロック））を満たしていることを示すこと。）</a:t>
            </a:r>
            <a:endParaRPr lang="en-US" altLang="ja-JP" sz="1100" i="1" dirty="0">
              <a:solidFill>
                <a:srgbClr val="FF0000"/>
              </a:solidFill>
            </a:endParaRPr>
          </a:p>
        </p:txBody>
      </p:sp>
      <p:sp>
        <p:nvSpPr>
          <p:cNvPr id="1324" name="正方形/長方形 678"/>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共通※</a:t>
            </a:r>
          </a:p>
        </p:txBody>
      </p:sp>
      <p:sp>
        <p:nvSpPr>
          <p:cNvPr id="1325" name="テキスト 679"/>
          <p:cNvSpPr txBox="1"/>
          <p:nvPr/>
        </p:nvSpPr>
        <p:spPr>
          <a:xfrm>
            <a:off x="2990356" y="6397674"/>
            <a:ext cx="6155841" cy="306884"/>
          </a:xfrm>
          <a:prstGeom prst="rect">
            <a:avLst/>
          </a:prstGeom>
        </p:spPr>
        <p:txBody>
          <a:bodyPr wrap="square">
            <a:spAutoFit/>
          </a:bodyPr>
          <a:lstStyle/>
          <a:p>
            <a:pPr algn="r">
              <a:defRPr lang="ja-JP" altLang="en-US"/>
            </a:pPr>
            <a:r>
              <a:rPr kumimoji="1" lang="ja-JP" altLang="en-US" sz="1400" dirty="0">
                <a:solidFill>
                  <a:srgbClr val="0070C0"/>
                </a:solidFill>
              </a:rPr>
              <a:t>※応募事業に関連のない場合は記載しなくても良い（詳細は別紙２参照）</a:t>
            </a:r>
            <a:endParaRPr lang="ja-JP" altLang="en-US" dirty="0">
              <a:solidFill>
                <a:srgbClr val="0070C0"/>
              </a:solidFill>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0FDDC5C6-F915-4EE4-B5F0-999877D9DF8F}" type="slidenum">
              <a:rPr kumimoji="1" lang="en-US" altLang="ja-JP" sz="1480" smtClean="0">
                <a:solidFill>
                  <a:schemeClr val="tx1"/>
                </a:solidFill>
              </a:rPr>
              <a:t>9</a:t>
            </a:fld>
            <a:endParaRPr kumimoji="1" lang="ja-JP" altLang="en-US" sz="1480" dirty="0">
              <a:solidFill>
                <a:schemeClr val="tx1"/>
              </a:solidFill>
            </a:endParaRPr>
          </a:p>
        </p:txBody>
      </p:sp>
      <p:graphicFrame>
        <p:nvGraphicFramePr>
          <p:cNvPr id="11" name="表 12">
            <a:extLst>
              <a:ext uri="{FF2B5EF4-FFF2-40B4-BE49-F238E27FC236}">
                <a16:creationId xmlns:a16="http://schemas.microsoft.com/office/drawing/2014/main" id="{5E7448FD-7B0B-4F52-B561-B2E0050CE363}"/>
              </a:ext>
            </a:extLst>
          </p:cNvPr>
          <p:cNvGraphicFramePr>
            <a:graphicFrameLocks noGrp="1"/>
          </p:cNvGraphicFramePr>
          <p:nvPr>
            <p:extLst>
              <p:ext uri="{D42A27DB-BD31-4B8C-83A1-F6EECF244321}">
                <p14:modId xmlns:p14="http://schemas.microsoft.com/office/powerpoint/2010/main" val="2242623410"/>
              </p:ext>
            </p:extLst>
          </p:nvPr>
        </p:nvGraphicFramePr>
        <p:xfrm>
          <a:off x="372086" y="5846400"/>
          <a:ext cx="8389024" cy="822960"/>
        </p:xfrm>
        <a:graphic>
          <a:graphicData uri="http://schemas.openxmlformats.org/drawingml/2006/table">
            <a:tbl>
              <a:tblPr firstRow="1" bandRow="1">
                <a:tableStyleId>{5940675A-B579-460E-94D1-54222C63F5DA}</a:tableStyleId>
              </a:tblPr>
              <a:tblGrid>
                <a:gridCol w="1895658">
                  <a:extLst>
                    <a:ext uri="{9D8B030D-6E8A-4147-A177-3AD203B41FA5}">
                      <a16:colId xmlns:a16="http://schemas.microsoft.com/office/drawing/2014/main" val="20000"/>
                    </a:ext>
                  </a:extLst>
                </a:gridCol>
                <a:gridCol w="6493366">
                  <a:extLst>
                    <a:ext uri="{9D8B030D-6E8A-4147-A177-3AD203B41FA5}">
                      <a16:colId xmlns:a16="http://schemas.microsoft.com/office/drawing/2014/main" val="20001"/>
                    </a:ext>
                  </a:extLst>
                </a:gridCol>
              </a:tblGrid>
              <a:tr h="238929">
                <a:tc>
                  <a:txBody>
                    <a:bodyPr/>
                    <a:lstStyle/>
                    <a:p>
                      <a:pPr algn="l"/>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構築する都市</a:t>
                      </a:r>
                      <a:r>
                        <a:rPr kumimoji="1" lang="en-US" altLang="ja-JP"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OS</a:t>
                      </a:r>
                      <a:r>
                        <a:rPr kumimoji="1" lang="ja-JP" altLang="en-US" sz="11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の種類</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r>
                        <a:rPr kumimoji="1" lang="ja-JP" altLang="en-US" sz="1200" dirty="0">
                          <a:solidFill>
                            <a:srgbClr val="FF0000"/>
                          </a:solidFill>
                          <a:latin typeface="Meiryo UI" panose="020B0604030504040204" pitchFamily="50" charset="-128"/>
                          <a:ea typeface="Meiryo UI" panose="020B0604030504040204" pitchFamily="50" charset="-128"/>
                        </a:rPr>
                        <a:t>製品名・スクラッチ開発など</a:t>
                      </a:r>
                    </a:p>
                  </a:txBody>
                  <a:tcPr>
                    <a:noFill/>
                  </a:tcPr>
                </a:tc>
                <a:extLst>
                  <a:ext uri="{0D108BD9-81ED-4DB2-BD59-A6C34878D82A}">
                    <a16:rowId xmlns:a16="http://schemas.microsoft.com/office/drawing/2014/main" val="10000"/>
                  </a:ext>
                </a:extLst>
              </a:tr>
              <a:tr h="238929">
                <a:tc>
                  <a:txBody>
                    <a:bodyPr/>
                    <a:lstStyle/>
                    <a:p>
                      <a:r>
                        <a:rPr kumimoji="1" lang="ja-JP" altLang="en-US" sz="1200" b="0" i="0" u="none" strike="noStrike" kern="1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予定しているベンダー候補</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構築（予定）年度</a:t>
                      </a:r>
                    </a:p>
                  </a:txBody>
                  <a:tcPr>
                    <a:solidFill>
                      <a:schemeClr val="bg1">
                        <a:lumMod val="85000"/>
                      </a:schemeClr>
                    </a:solidFill>
                  </a:tcPr>
                </a:tc>
                <a:tc>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94" name="正方形/長方形 85">
            <a:extLst>
              <a:ext uri="{FF2B5EF4-FFF2-40B4-BE49-F238E27FC236}">
                <a16:creationId xmlns:a16="http://schemas.microsoft.com/office/drawing/2014/main" id="{74AA03CB-1144-41AB-BC2C-DA092BECFF9E}"/>
              </a:ext>
            </a:extLst>
          </p:cNvPr>
          <p:cNvSpPr/>
          <p:nvPr/>
        </p:nvSpPr>
        <p:spPr>
          <a:xfrm>
            <a:off x="4808982" y="4397868"/>
            <a:ext cx="1927357" cy="1399665"/>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4">
            <a:extLst>
              <a:ext uri="{FF2B5EF4-FFF2-40B4-BE49-F238E27FC236}">
                <a16:creationId xmlns:a16="http://schemas.microsoft.com/office/drawing/2014/main" id="{FE1545C4-A604-45EC-AE09-C12EB75F32AC}"/>
              </a:ext>
            </a:extLst>
          </p:cNvPr>
          <p:cNvSpPr/>
          <p:nvPr/>
        </p:nvSpPr>
        <p:spPr>
          <a:xfrm>
            <a:off x="461907" y="3359685"/>
            <a:ext cx="481325" cy="1253843"/>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7" name="テキスト ボックス 95">
            <a:extLst>
              <a:ext uri="{FF2B5EF4-FFF2-40B4-BE49-F238E27FC236}">
                <a16:creationId xmlns:a16="http://schemas.microsoft.com/office/drawing/2014/main" id="{EEDBC133-E993-47A3-B849-9DF801502777}"/>
              </a:ext>
            </a:extLst>
          </p:cNvPr>
          <p:cNvSpPr txBox="1"/>
          <p:nvPr/>
        </p:nvSpPr>
        <p:spPr>
          <a:xfrm>
            <a:off x="499859" y="3365019"/>
            <a:ext cx="383503" cy="1248509"/>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データ連携基盤</a:t>
            </a:r>
          </a:p>
        </p:txBody>
      </p:sp>
      <p:sp>
        <p:nvSpPr>
          <p:cNvPr id="98" name="正方形/長方形 96">
            <a:extLst>
              <a:ext uri="{FF2B5EF4-FFF2-40B4-BE49-F238E27FC236}">
                <a16:creationId xmlns:a16="http://schemas.microsoft.com/office/drawing/2014/main" id="{4DF7DD31-F7E0-4519-9AFE-F6B447816728}"/>
              </a:ext>
            </a:extLst>
          </p:cNvPr>
          <p:cNvSpPr/>
          <p:nvPr/>
        </p:nvSpPr>
        <p:spPr>
          <a:xfrm>
            <a:off x="448995" y="2379534"/>
            <a:ext cx="481325" cy="907686"/>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9" name="テキスト ボックス 97">
            <a:extLst>
              <a:ext uri="{FF2B5EF4-FFF2-40B4-BE49-F238E27FC236}">
                <a16:creationId xmlns:a16="http://schemas.microsoft.com/office/drawing/2014/main" id="{CF133FE5-5909-42D5-A3ED-44E1459B6D85}"/>
              </a:ext>
            </a:extLst>
          </p:cNvPr>
          <p:cNvSpPr txBox="1"/>
          <p:nvPr/>
        </p:nvSpPr>
        <p:spPr>
          <a:xfrm>
            <a:off x="516089" y="2348880"/>
            <a:ext cx="383503" cy="857862"/>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サービス</a:t>
            </a:r>
            <a:endParaRPr kumimoji="1" lang="ja-JP" altLang="en-US" sz="1292" b="1"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cs typeface="+mn-cs"/>
            </a:endParaRPr>
          </a:p>
        </p:txBody>
      </p:sp>
      <p:sp>
        <p:nvSpPr>
          <p:cNvPr id="100" name="正方形/長方形 98">
            <a:extLst>
              <a:ext uri="{FF2B5EF4-FFF2-40B4-BE49-F238E27FC236}">
                <a16:creationId xmlns:a16="http://schemas.microsoft.com/office/drawing/2014/main" id="{13EC4CF5-0CAD-4C3D-B57F-4011E799AE12}"/>
              </a:ext>
            </a:extLst>
          </p:cNvPr>
          <p:cNvSpPr/>
          <p:nvPr/>
        </p:nvSpPr>
        <p:spPr>
          <a:xfrm>
            <a:off x="463518" y="4676585"/>
            <a:ext cx="481325" cy="1028035"/>
          </a:xfrm>
          <a:prstGeom prst="rect">
            <a:avLst/>
          </a:prstGeom>
          <a:solidFill>
            <a:srgbClr val="002060"/>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1" name="テキスト ボックス 99">
            <a:extLst>
              <a:ext uri="{FF2B5EF4-FFF2-40B4-BE49-F238E27FC236}">
                <a16:creationId xmlns:a16="http://schemas.microsoft.com/office/drawing/2014/main" id="{9C172B36-5AD7-405C-AFB0-1F97D9B11359}"/>
              </a:ext>
            </a:extLst>
          </p:cNvPr>
          <p:cNvSpPr txBox="1"/>
          <p:nvPr/>
        </p:nvSpPr>
        <p:spPr>
          <a:xfrm>
            <a:off x="395536" y="4757544"/>
            <a:ext cx="582339" cy="828717"/>
          </a:xfrm>
          <a:prstGeom prst="rect">
            <a:avLst/>
          </a:prstGeom>
          <a:noFill/>
        </p:spPr>
        <p:txBody>
          <a:bodyPr vert="eaVert"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データ・</a:t>
            </a:r>
            <a:endParaRPr kumimoji="1" lang="en-US" altLang="ja-JP"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アセット</a:t>
            </a:r>
          </a:p>
        </p:txBody>
      </p:sp>
      <p:sp>
        <p:nvSpPr>
          <p:cNvPr id="102" name="正方形/長方形 100">
            <a:extLst>
              <a:ext uri="{FF2B5EF4-FFF2-40B4-BE49-F238E27FC236}">
                <a16:creationId xmlns:a16="http://schemas.microsoft.com/office/drawing/2014/main" id="{57B6747D-3EB3-4D08-A9A3-766D0A3CEA76}"/>
              </a:ext>
            </a:extLst>
          </p:cNvPr>
          <p:cNvSpPr/>
          <p:nvPr/>
        </p:nvSpPr>
        <p:spPr>
          <a:xfrm>
            <a:off x="1300032" y="3701867"/>
            <a:ext cx="5441058" cy="713714"/>
          </a:xfrm>
          <a:prstGeom prst="rect">
            <a:avLst/>
          </a:prstGeom>
          <a:solidFill>
            <a:srgbClr val="4472C4">
              <a:lumMod val="20000"/>
              <a:lumOff val="80000"/>
            </a:srgbClr>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5" name="円柱 103">
            <a:extLst>
              <a:ext uri="{FF2B5EF4-FFF2-40B4-BE49-F238E27FC236}">
                <a16:creationId xmlns:a16="http://schemas.microsoft.com/office/drawing/2014/main" id="{D02D0BAD-7320-41C8-A50C-D38D499F95F6}"/>
              </a:ext>
            </a:extLst>
          </p:cNvPr>
          <p:cNvSpPr/>
          <p:nvPr/>
        </p:nvSpPr>
        <p:spPr>
          <a:xfrm>
            <a:off x="1699972" y="4884016"/>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自治体河川</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監視システム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2" name="正方形/長方形 110">
            <a:extLst>
              <a:ext uri="{FF2B5EF4-FFF2-40B4-BE49-F238E27FC236}">
                <a16:creationId xmlns:a16="http://schemas.microsoft.com/office/drawing/2014/main" id="{372F8D47-E863-48E0-922D-9CE2B347E272}"/>
              </a:ext>
            </a:extLst>
          </p:cNvPr>
          <p:cNvSpPr/>
          <p:nvPr/>
        </p:nvSpPr>
        <p:spPr>
          <a:xfrm>
            <a:off x="1933616" y="3823723"/>
            <a:ext cx="2057187" cy="340995"/>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データ仲介機能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（データ蓄積・データ分散・イベント処理）</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13" name="円柱 111">
            <a:extLst>
              <a:ext uri="{FF2B5EF4-FFF2-40B4-BE49-F238E27FC236}">
                <a16:creationId xmlns:a16="http://schemas.microsoft.com/office/drawing/2014/main" id="{A16F3E3E-9F0A-466A-9297-754A47229169}"/>
              </a:ext>
            </a:extLst>
          </p:cNvPr>
          <p:cNvSpPr/>
          <p:nvPr/>
        </p:nvSpPr>
        <p:spPr>
          <a:xfrm>
            <a:off x="2790909" y="4881733"/>
            <a:ext cx="802207" cy="572899"/>
          </a:xfrm>
          <a:prstGeom prst="can">
            <a:avLst/>
          </a:prstGeom>
          <a:noFill/>
          <a:ln w="12700" cap="flat" cmpd="sng" algn="ctr">
            <a:solidFill>
              <a:srgbClr val="5B9BD5">
                <a:shade val="50000"/>
              </a:srgbClr>
            </a:solidFill>
            <a:prstDash val="solid"/>
            <a:miter lim="800000"/>
          </a:ln>
          <a:effectLst/>
        </p:spPr>
        <p:txBody>
          <a:bodyPr wrap="none"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人流データ</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提供システム</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4" name="楕円 112">
            <a:extLst>
              <a:ext uri="{FF2B5EF4-FFF2-40B4-BE49-F238E27FC236}">
                <a16:creationId xmlns:a16="http://schemas.microsoft.com/office/drawing/2014/main" id="{79F11B95-47F8-4A5D-ACCF-34C5C82941C2}"/>
              </a:ext>
            </a:extLst>
          </p:cNvPr>
          <p:cNvSpPr/>
          <p:nvPr/>
        </p:nvSpPr>
        <p:spPr>
          <a:xfrm>
            <a:off x="2013180" y="4761385"/>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5" name="テキスト ボックス 113">
            <a:extLst>
              <a:ext uri="{FF2B5EF4-FFF2-40B4-BE49-F238E27FC236}">
                <a16:creationId xmlns:a16="http://schemas.microsoft.com/office/drawing/2014/main" id="{D7A0228D-FCBA-412D-9FCE-A9C36FB3B95C}"/>
              </a:ext>
            </a:extLst>
          </p:cNvPr>
          <p:cNvSpPr txBox="1"/>
          <p:nvPr/>
        </p:nvSpPr>
        <p:spPr>
          <a:xfrm>
            <a:off x="1612241" y="467658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6" name="テキスト ボックス 114">
            <a:extLst>
              <a:ext uri="{FF2B5EF4-FFF2-40B4-BE49-F238E27FC236}">
                <a16:creationId xmlns:a16="http://schemas.microsoft.com/office/drawing/2014/main" id="{EB56599F-C4B1-4548-9DE0-B8B66AA6828D}"/>
              </a:ext>
            </a:extLst>
          </p:cNvPr>
          <p:cNvSpPr txBox="1"/>
          <p:nvPr/>
        </p:nvSpPr>
        <p:spPr>
          <a:xfrm>
            <a:off x="954948" y="5239458"/>
            <a:ext cx="822921"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7" name="テキスト ボックス 115">
            <a:extLst>
              <a:ext uri="{FF2B5EF4-FFF2-40B4-BE49-F238E27FC236}">
                <a16:creationId xmlns:a16="http://schemas.microsoft.com/office/drawing/2014/main" id="{525F82DC-4F9A-4EF4-8EDE-6EBF4E857DF4}"/>
              </a:ext>
            </a:extLst>
          </p:cNvPr>
          <p:cNvSpPr txBox="1"/>
          <p:nvPr/>
        </p:nvSpPr>
        <p:spPr>
          <a:xfrm>
            <a:off x="2719396" y="5464345"/>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●●通信事業者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18" name="楕円 116">
            <a:extLst>
              <a:ext uri="{FF2B5EF4-FFF2-40B4-BE49-F238E27FC236}">
                <a16:creationId xmlns:a16="http://schemas.microsoft.com/office/drawing/2014/main" id="{18883187-FCDB-47AB-98B7-10B3B138CEE3}"/>
              </a:ext>
            </a:extLst>
          </p:cNvPr>
          <p:cNvSpPr/>
          <p:nvPr/>
        </p:nvSpPr>
        <p:spPr>
          <a:xfrm>
            <a:off x="1743035" y="356453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9" name="テキスト ボックス 117">
            <a:extLst>
              <a:ext uri="{FF2B5EF4-FFF2-40B4-BE49-F238E27FC236}">
                <a16:creationId xmlns:a16="http://schemas.microsoft.com/office/drawing/2014/main" id="{078C446D-79DF-4199-8054-2B81D8FF4011}"/>
              </a:ext>
            </a:extLst>
          </p:cNvPr>
          <p:cNvSpPr txBox="1"/>
          <p:nvPr/>
        </p:nvSpPr>
        <p:spPr>
          <a:xfrm>
            <a:off x="1410732" y="3462505"/>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0" name="楕円 118">
            <a:extLst>
              <a:ext uri="{FF2B5EF4-FFF2-40B4-BE49-F238E27FC236}">
                <a16:creationId xmlns:a16="http://schemas.microsoft.com/office/drawing/2014/main" id="{8CE1F2FC-B379-48E7-BB2D-E5E13A6A3054}"/>
              </a:ext>
            </a:extLst>
          </p:cNvPr>
          <p:cNvSpPr/>
          <p:nvPr/>
        </p:nvSpPr>
        <p:spPr>
          <a:xfrm>
            <a:off x="2808467" y="3563707"/>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1" name="テキスト ボックス 119">
            <a:extLst>
              <a:ext uri="{FF2B5EF4-FFF2-40B4-BE49-F238E27FC236}">
                <a16:creationId xmlns:a16="http://schemas.microsoft.com/office/drawing/2014/main" id="{DEB054C7-B790-4760-BFDC-2FCB6DB18F91}"/>
              </a:ext>
            </a:extLst>
          </p:cNvPr>
          <p:cNvSpPr txBox="1"/>
          <p:nvPr/>
        </p:nvSpPr>
        <p:spPr>
          <a:xfrm>
            <a:off x="2495590" y="3451964"/>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2" name="楕円 120">
            <a:extLst>
              <a:ext uri="{FF2B5EF4-FFF2-40B4-BE49-F238E27FC236}">
                <a16:creationId xmlns:a16="http://schemas.microsoft.com/office/drawing/2014/main" id="{700A648A-4DC1-4BB3-B4B6-A6F6B158B8A7}"/>
              </a:ext>
            </a:extLst>
          </p:cNvPr>
          <p:cNvSpPr/>
          <p:nvPr/>
        </p:nvSpPr>
        <p:spPr>
          <a:xfrm>
            <a:off x="3876584" y="356777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3" name="テキスト ボックス 121">
            <a:extLst>
              <a:ext uri="{FF2B5EF4-FFF2-40B4-BE49-F238E27FC236}">
                <a16:creationId xmlns:a16="http://schemas.microsoft.com/office/drawing/2014/main" id="{9C586B18-8E34-413C-9C00-7538B2A35480}"/>
              </a:ext>
            </a:extLst>
          </p:cNvPr>
          <p:cNvSpPr txBox="1"/>
          <p:nvPr/>
        </p:nvSpPr>
        <p:spPr>
          <a:xfrm>
            <a:off x="3563707" y="345602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2">
            <a:extLst>
              <a:ext uri="{FF2B5EF4-FFF2-40B4-BE49-F238E27FC236}">
                <a16:creationId xmlns:a16="http://schemas.microsoft.com/office/drawing/2014/main" id="{2FFB4F90-E5D1-47DA-9C1B-C051E7FD19F0}"/>
              </a:ext>
            </a:extLst>
          </p:cNvPr>
          <p:cNvSpPr txBox="1"/>
          <p:nvPr/>
        </p:nvSpPr>
        <p:spPr>
          <a:xfrm>
            <a:off x="2288459" y="2395933"/>
            <a:ext cx="1186270"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ヘルスケア事業者●●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5" name="テキスト ボックス 123">
            <a:extLst>
              <a:ext uri="{FF2B5EF4-FFF2-40B4-BE49-F238E27FC236}">
                <a16:creationId xmlns:a16="http://schemas.microsoft.com/office/drawing/2014/main" id="{1CA76BA3-EE33-4D01-834D-78BB3D51054D}"/>
              </a:ext>
            </a:extLst>
          </p:cNvPr>
          <p:cNvSpPr txBox="1"/>
          <p:nvPr/>
        </p:nvSpPr>
        <p:spPr>
          <a:xfrm>
            <a:off x="3504182"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小売事業者●●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6" name="テキスト ボックス 124">
            <a:extLst>
              <a:ext uri="{FF2B5EF4-FFF2-40B4-BE49-F238E27FC236}">
                <a16:creationId xmlns:a16="http://schemas.microsoft.com/office/drawing/2014/main" id="{0ED4A00B-A072-42DE-BEE7-C6FC177F285B}"/>
              </a:ext>
            </a:extLst>
          </p:cNvPr>
          <p:cNvSpPr txBox="1"/>
          <p:nvPr/>
        </p:nvSpPr>
        <p:spPr>
          <a:xfrm>
            <a:off x="4550914"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宅配事業者●●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7" name="テキスト ボックス 125">
            <a:extLst>
              <a:ext uri="{FF2B5EF4-FFF2-40B4-BE49-F238E27FC236}">
                <a16:creationId xmlns:a16="http://schemas.microsoft.com/office/drawing/2014/main" id="{99BCCA1C-4603-444C-B5B7-281C92E1EC31}"/>
              </a:ext>
            </a:extLst>
          </p:cNvPr>
          <p:cNvSpPr txBox="1"/>
          <p:nvPr/>
        </p:nvSpPr>
        <p:spPr>
          <a:xfrm>
            <a:off x="5562801" y="2395933"/>
            <a:ext cx="971786"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29" name="正方形/長方形 127">
            <a:extLst>
              <a:ext uri="{FF2B5EF4-FFF2-40B4-BE49-F238E27FC236}">
                <a16:creationId xmlns:a16="http://schemas.microsoft.com/office/drawing/2014/main" id="{27F8D6C0-350C-4DAA-9310-52165FCC5190}"/>
              </a:ext>
            </a:extLst>
          </p:cNvPr>
          <p:cNvSpPr/>
          <p:nvPr/>
        </p:nvSpPr>
        <p:spPr>
          <a:xfrm>
            <a:off x="7540011" y="3749432"/>
            <a:ext cx="1352469" cy="632957"/>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他都市（●市）の</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データ連携基盤</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楕円 128">
            <a:extLst>
              <a:ext uri="{FF2B5EF4-FFF2-40B4-BE49-F238E27FC236}">
                <a16:creationId xmlns:a16="http://schemas.microsoft.com/office/drawing/2014/main" id="{8484359B-E7E6-4B42-9493-19294D21C5D3}"/>
              </a:ext>
            </a:extLst>
          </p:cNvPr>
          <p:cNvSpPr/>
          <p:nvPr/>
        </p:nvSpPr>
        <p:spPr>
          <a:xfrm>
            <a:off x="6655861" y="397044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1" name="テキスト ボックス 129">
            <a:extLst>
              <a:ext uri="{FF2B5EF4-FFF2-40B4-BE49-F238E27FC236}">
                <a16:creationId xmlns:a16="http://schemas.microsoft.com/office/drawing/2014/main" id="{16E26D53-3361-454D-BB75-25849FEFD2F1}"/>
              </a:ext>
            </a:extLst>
          </p:cNvPr>
          <p:cNvSpPr txBox="1"/>
          <p:nvPr/>
        </p:nvSpPr>
        <p:spPr>
          <a:xfrm>
            <a:off x="6716209" y="378661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楕円 130">
            <a:extLst>
              <a:ext uri="{FF2B5EF4-FFF2-40B4-BE49-F238E27FC236}">
                <a16:creationId xmlns:a16="http://schemas.microsoft.com/office/drawing/2014/main" id="{22E9A400-09C5-4F1A-883A-27966E88A6DA}"/>
              </a:ext>
            </a:extLst>
          </p:cNvPr>
          <p:cNvSpPr/>
          <p:nvPr/>
        </p:nvSpPr>
        <p:spPr>
          <a:xfrm>
            <a:off x="7445081" y="396878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1">
            <a:extLst>
              <a:ext uri="{FF2B5EF4-FFF2-40B4-BE49-F238E27FC236}">
                <a16:creationId xmlns:a16="http://schemas.microsoft.com/office/drawing/2014/main" id="{0D826BCC-4BD3-4BED-B3C2-B84FE2F504E6}"/>
              </a:ext>
            </a:extLst>
          </p:cNvPr>
          <p:cNvSpPr txBox="1"/>
          <p:nvPr/>
        </p:nvSpPr>
        <p:spPr>
          <a:xfrm>
            <a:off x="7193164" y="3793936"/>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円柱 134">
            <a:extLst>
              <a:ext uri="{FF2B5EF4-FFF2-40B4-BE49-F238E27FC236}">
                <a16:creationId xmlns:a16="http://schemas.microsoft.com/office/drawing/2014/main" id="{3ABC83CB-E981-4853-B4BD-2D477C6A1A5B}"/>
              </a:ext>
            </a:extLst>
          </p:cNvPr>
          <p:cNvSpPr/>
          <p:nvPr/>
        </p:nvSpPr>
        <p:spPr>
          <a:xfrm>
            <a:off x="4920659" y="4879063"/>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5">
            <a:extLst>
              <a:ext uri="{FF2B5EF4-FFF2-40B4-BE49-F238E27FC236}">
                <a16:creationId xmlns:a16="http://schemas.microsoft.com/office/drawing/2014/main" id="{FA521F2D-9CF1-4F54-AEE7-6992063509C3}"/>
              </a:ext>
            </a:extLst>
          </p:cNvPr>
          <p:cNvSpPr txBox="1"/>
          <p:nvPr/>
        </p:nvSpPr>
        <p:spPr>
          <a:xfrm>
            <a:off x="4845603" y="5484198"/>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●●団体</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38" name="正方形/長方形 136">
            <a:extLst>
              <a:ext uri="{FF2B5EF4-FFF2-40B4-BE49-F238E27FC236}">
                <a16:creationId xmlns:a16="http://schemas.microsoft.com/office/drawing/2014/main" id="{9CF157E8-F69B-4B46-A55B-33ECCE5A6057}"/>
              </a:ext>
            </a:extLst>
          </p:cNvPr>
          <p:cNvSpPr/>
          <p:nvPr/>
        </p:nvSpPr>
        <p:spPr>
          <a:xfrm>
            <a:off x="4069127" y="3821440"/>
            <a:ext cx="2057187" cy="342989"/>
          </a:xfrm>
          <a:prstGeom prst="rect">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データ処理機能</a:t>
            </a:r>
            <a:endParaRPr kumimoji="1" lang="en-US" altLang="ja-JP"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（データ変換・データ受付・データ取得）</a:t>
            </a:r>
            <a:endParaRPr kumimoji="1" lang="ja-JP" altLang="en-US" sz="1015"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41" name="円柱 139">
            <a:extLst>
              <a:ext uri="{FF2B5EF4-FFF2-40B4-BE49-F238E27FC236}">
                <a16:creationId xmlns:a16="http://schemas.microsoft.com/office/drawing/2014/main" id="{2CDF5DD8-68E3-4C48-96A1-0BBC20E3E867}"/>
              </a:ext>
            </a:extLst>
          </p:cNvPr>
          <p:cNvSpPr/>
          <p:nvPr/>
        </p:nvSpPr>
        <p:spPr>
          <a:xfrm>
            <a:off x="3871807" y="4884016"/>
            <a:ext cx="802207" cy="572899"/>
          </a:xfrm>
          <a:prstGeom prst="can">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バリアフリー</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関連データ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0">
            <a:extLst>
              <a:ext uri="{FF2B5EF4-FFF2-40B4-BE49-F238E27FC236}">
                <a16:creationId xmlns:a16="http://schemas.microsoft.com/office/drawing/2014/main" id="{DB2D2F63-945B-4F99-905A-CDFA8BE8948F}"/>
              </a:ext>
            </a:extLst>
          </p:cNvPr>
          <p:cNvSpPr txBox="1"/>
          <p:nvPr/>
        </p:nvSpPr>
        <p:spPr>
          <a:xfrm>
            <a:off x="3796074" y="5449862"/>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一社●●</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cxnSp>
        <p:nvCxnSpPr>
          <p:cNvPr id="144" name="直線コネクタ 142">
            <a:extLst>
              <a:ext uri="{FF2B5EF4-FFF2-40B4-BE49-F238E27FC236}">
                <a16:creationId xmlns:a16="http://schemas.microsoft.com/office/drawing/2014/main" id="{751E0408-7BD0-4E0F-8A5F-D072FA293237}"/>
              </a:ext>
            </a:extLst>
          </p:cNvPr>
          <p:cNvCxnSpPr>
            <a:stCxn id="130" idx="6"/>
            <a:endCxn id="132" idx="2"/>
          </p:cNvCxnSpPr>
          <p:nvPr/>
        </p:nvCxnSpPr>
        <p:spPr>
          <a:xfrm flipV="1">
            <a:off x="6842088" y="4060500"/>
            <a:ext cx="602993" cy="1663"/>
          </a:xfrm>
          <a:prstGeom prst="line">
            <a:avLst/>
          </a:prstGeom>
          <a:noFill/>
          <a:ln w="6350" cap="flat" cmpd="sng" algn="ctr">
            <a:solidFill>
              <a:srgbClr val="5B9BD5"/>
            </a:solidFill>
            <a:prstDash val="solid"/>
            <a:miter lim="800000"/>
          </a:ln>
          <a:effectLst/>
        </p:spPr>
      </p:cxnSp>
      <p:cxnSp>
        <p:nvCxnSpPr>
          <p:cNvPr id="145" name="直線コネクタ 144">
            <a:extLst>
              <a:ext uri="{FF2B5EF4-FFF2-40B4-BE49-F238E27FC236}">
                <a16:creationId xmlns:a16="http://schemas.microsoft.com/office/drawing/2014/main" id="{96F63DA5-C155-445C-ABBE-0D5B8B0DD5D6}"/>
              </a:ext>
            </a:extLst>
          </p:cNvPr>
          <p:cNvCxnSpPr>
            <a:stCxn id="114" idx="0"/>
          </p:cNvCxnSpPr>
          <p:nvPr/>
        </p:nvCxnSpPr>
        <p:spPr>
          <a:xfrm flipV="1">
            <a:off x="2106294" y="4401192"/>
            <a:ext cx="1" cy="360193"/>
          </a:xfrm>
          <a:prstGeom prst="line">
            <a:avLst/>
          </a:prstGeom>
          <a:noFill/>
          <a:ln w="6350" cap="flat" cmpd="sng" algn="ctr">
            <a:solidFill>
              <a:srgbClr val="5B9BD5"/>
            </a:solidFill>
            <a:prstDash val="solid"/>
            <a:miter lim="800000"/>
          </a:ln>
          <a:effectLst/>
        </p:spPr>
      </p:cxnSp>
      <p:cxnSp>
        <p:nvCxnSpPr>
          <p:cNvPr id="146" name="直線コネクタ 145">
            <a:extLst>
              <a:ext uri="{FF2B5EF4-FFF2-40B4-BE49-F238E27FC236}">
                <a16:creationId xmlns:a16="http://schemas.microsoft.com/office/drawing/2014/main" id="{C835F334-9028-4626-9ECF-783CBCF87BCE}"/>
              </a:ext>
            </a:extLst>
          </p:cNvPr>
          <p:cNvCxnSpPr>
            <a:stCxn id="113" idx="1"/>
          </p:cNvCxnSpPr>
          <p:nvPr/>
        </p:nvCxnSpPr>
        <p:spPr>
          <a:xfrm flipH="1" flipV="1">
            <a:off x="3185624" y="4412022"/>
            <a:ext cx="6389" cy="469710"/>
          </a:xfrm>
          <a:prstGeom prst="line">
            <a:avLst/>
          </a:prstGeom>
          <a:noFill/>
          <a:ln w="6350" cap="flat" cmpd="sng" algn="ctr">
            <a:solidFill>
              <a:srgbClr val="5B9BD5"/>
            </a:solidFill>
            <a:prstDash val="solid"/>
            <a:miter lim="800000"/>
          </a:ln>
          <a:effectLst/>
        </p:spPr>
      </p:cxnSp>
      <p:cxnSp>
        <p:nvCxnSpPr>
          <p:cNvPr id="147" name="直線コネクタ 146">
            <a:extLst>
              <a:ext uri="{FF2B5EF4-FFF2-40B4-BE49-F238E27FC236}">
                <a16:creationId xmlns:a16="http://schemas.microsoft.com/office/drawing/2014/main" id="{236B56E9-ABF7-4392-8A0A-530E6C364992}"/>
              </a:ext>
            </a:extLst>
          </p:cNvPr>
          <p:cNvCxnSpPr>
            <a:stCxn id="141" idx="1"/>
          </p:cNvCxnSpPr>
          <p:nvPr/>
        </p:nvCxnSpPr>
        <p:spPr>
          <a:xfrm flipH="1" flipV="1">
            <a:off x="4264885" y="4417837"/>
            <a:ext cx="8026" cy="466179"/>
          </a:xfrm>
          <a:prstGeom prst="line">
            <a:avLst/>
          </a:prstGeom>
          <a:noFill/>
          <a:ln w="6350" cap="flat" cmpd="sng" algn="ctr">
            <a:solidFill>
              <a:srgbClr val="5B9BD5"/>
            </a:solidFill>
            <a:prstDash val="solid"/>
            <a:miter lim="800000"/>
          </a:ln>
          <a:effectLst/>
        </p:spPr>
      </p:cxnSp>
      <p:cxnSp>
        <p:nvCxnSpPr>
          <p:cNvPr id="148" name="直線コネクタ 147">
            <a:extLst>
              <a:ext uri="{FF2B5EF4-FFF2-40B4-BE49-F238E27FC236}">
                <a16:creationId xmlns:a16="http://schemas.microsoft.com/office/drawing/2014/main" id="{4941C531-1204-4396-98BD-ADC822464FF2}"/>
              </a:ext>
            </a:extLst>
          </p:cNvPr>
          <p:cNvCxnSpPr>
            <a:stCxn id="118" idx="0"/>
          </p:cNvCxnSpPr>
          <p:nvPr/>
        </p:nvCxnSpPr>
        <p:spPr>
          <a:xfrm flipH="1" flipV="1">
            <a:off x="1829804" y="3186971"/>
            <a:ext cx="6346" cy="377562"/>
          </a:xfrm>
          <a:prstGeom prst="line">
            <a:avLst/>
          </a:prstGeom>
          <a:noFill/>
          <a:ln w="6350" cap="flat" cmpd="sng" algn="ctr">
            <a:solidFill>
              <a:srgbClr val="5B9BD5"/>
            </a:solidFill>
            <a:prstDash val="solid"/>
            <a:miter lim="800000"/>
          </a:ln>
          <a:effectLst/>
        </p:spPr>
      </p:cxnSp>
      <p:cxnSp>
        <p:nvCxnSpPr>
          <p:cNvPr id="149" name="直線コネクタ 148">
            <a:extLst>
              <a:ext uri="{FF2B5EF4-FFF2-40B4-BE49-F238E27FC236}">
                <a16:creationId xmlns:a16="http://schemas.microsoft.com/office/drawing/2014/main" id="{79D1B36B-6D54-4ABC-95D2-60640C4A4A53}"/>
              </a:ext>
            </a:extLst>
          </p:cNvPr>
          <p:cNvCxnSpPr>
            <a:stCxn id="120" idx="0"/>
          </p:cNvCxnSpPr>
          <p:nvPr/>
        </p:nvCxnSpPr>
        <p:spPr>
          <a:xfrm flipH="1" flipV="1">
            <a:off x="2899414" y="3186970"/>
            <a:ext cx="2167" cy="376736"/>
          </a:xfrm>
          <a:prstGeom prst="line">
            <a:avLst/>
          </a:prstGeom>
          <a:noFill/>
          <a:ln w="6350" cap="flat" cmpd="sng" algn="ctr">
            <a:solidFill>
              <a:srgbClr val="5B9BD5"/>
            </a:solidFill>
            <a:prstDash val="solid"/>
            <a:miter lim="800000"/>
          </a:ln>
          <a:effectLst/>
        </p:spPr>
      </p:cxnSp>
      <p:cxnSp>
        <p:nvCxnSpPr>
          <p:cNvPr id="152" name="直線コネクタ 152">
            <a:extLst>
              <a:ext uri="{FF2B5EF4-FFF2-40B4-BE49-F238E27FC236}">
                <a16:creationId xmlns:a16="http://schemas.microsoft.com/office/drawing/2014/main" id="{E1D57F1E-9B81-40CB-B6F6-5E9C67685280}"/>
              </a:ext>
            </a:extLst>
          </p:cNvPr>
          <p:cNvCxnSpPr>
            <a:stCxn id="122" idx="0"/>
          </p:cNvCxnSpPr>
          <p:nvPr/>
        </p:nvCxnSpPr>
        <p:spPr>
          <a:xfrm flipH="1" flipV="1">
            <a:off x="3969024" y="3186969"/>
            <a:ext cx="675" cy="380802"/>
          </a:xfrm>
          <a:prstGeom prst="line">
            <a:avLst/>
          </a:prstGeom>
          <a:noFill/>
          <a:ln w="6350" cap="flat" cmpd="sng" algn="ctr">
            <a:solidFill>
              <a:srgbClr val="5B9BD5"/>
            </a:solidFill>
            <a:prstDash val="solid"/>
            <a:miter lim="800000"/>
          </a:ln>
          <a:effectLst/>
        </p:spPr>
      </p:cxnSp>
      <p:sp>
        <p:nvSpPr>
          <p:cNvPr id="154" name="楕円 154">
            <a:extLst>
              <a:ext uri="{FF2B5EF4-FFF2-40B4-BE49-F238E27FC236}">
                <a16:creationId xmlns:a16="http://schemas.microsoft.com/office/drawing/2014/main" id="{47F284BE-74D4-456A-992F-4306A43FAD95}"/>
              </a:ext>
            </a:extLst>
          </p:cNvPr>
          <p:cNvSpPr/>
          <p:nvPr/>
        </p:nvSpPr>
        <p:spPr>
          <a:xfrm>
            <a:off x="4946745" y="3551800"/>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5" name="テキスト ボックス 155">
            <a:extLst>
              <a:ext uri="{FF2B5EF4-FFF2-40B4-BE49-F238E27FC236}">
                <a16:creationId xmlns:a16="http://schemas.microsoft.com/office/drawing/2014/main" id="{2D9B5E0F-BC04-4086-ACF7-5D1208ECA977}"/>
              </a:ext>
            </a:extLst>
          </p:cNvPr>
          <p:cNvSpPr txBox="1"/>
          <p:nvPr/>
        </p:nvSpPr>
        <p:spPr>
          <a:xfrm>
            <a:off x="4633867" y="3440058"/>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6" name="直線コネクタ 156">
            <a:extLst>
              <a:ext uri="{FF2B5EF4-FFF2-40B4-BE49-F238E27FC236}">
                <a16:creationId xmlns:a16="http://schemas.microsoft.com/office/drawing/2014/main" id="{0BEECF5A-7C91-4939-916F-2A4685E90C0E}"/>
              </a:ext>
            </a:extLst>
          </p:cNvPr>
          <p:cNvCxnSpPr>
            <a:stCxn id="154" idx="0"/>
          </p:cNvCxnSpPr>
          <p:nvPr/>
        </p:nvCxnSpPr>
        <p:spPr>
          <a:xfrm flipH="1" flipV="1">
            <a:off x="5038632" y="3186968"/>
            <a:ext cx="1226" cy="364832"/>
          </a:xfrm>
          <a:prstGeom prst="line">
            <a:avLst/>
          </a:prstGeom>
          <a:noFill/>
          <a:ln w="6350" cap="flat" cmpd="sng" algn="ctr">
            <a:solidFill>
              <a:srgbClr val="5B9BD5"/>
            </a:solidFill>
            <a:prstDash val="solid"/>
            <a:miter lim="800000"/>
          </a:ln>
          <a:effectLst/>
        </p:spPr>
      </p:cxnSp>
      <p:sp>
        <p:nvSpPr>
          <p:cNvPr id="157" name="楕円 157">
            <a:extLst>
              <a:ext uri="{FF2B5EF4-FFF2-40B4-BE49-F238E27FC236}">
                <a16:creationId xmlns:a16="http://schemas.microsoft.com/office/drawing/2014/main" id="{6FBE3E88-512B-4665-BD2D-B93154EE72A4}"/>
              </a:ext>
            </a:extLst>
          </p:cNvPr>
          <p:cNvSpPr/>
          <p:nvPr/>
        </p:nvSpPr>
        <p:spPr>
          <a:xfrm>
            <a:off x="5953837" y="3549454"/>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58" name="テキスト ボックス 158">
            <a:extLst>
              <a:ext uri="{FF2B5EF4-FFF2-40B4-BE49-F238E27FC236}">
                <a16:creationId xmlns:a16="http://schemas.microsoft.com/office/drawing/2014/main" id="{A61CFF43-66CB-4160-B3E1-8D6819DF541F}"/>
              </a:ext>
            </a:extLst>
          </p:cNvPr>
          <p:cNvSpPr txBox="1"/>
          <p:nvPr/>
        </p:nvSpPr>
        <p:spPr>
          <a:xfrm>
            <a:off x="5640960" y="3437712"/>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59" name="直線コネクタ 159">
            <a:extLst>
              <a:ext uri="{FF2B5EF4-FFF2-40B4-BE49-F238E27FC236}">
                <a16:creationId xmlns:a16="http://schemas.microsoft.com/office/drawing/2014/main" id="{373F81BE-1925-4C3C-ACFF-E16A932EA8C2}"/>
              </a:ext>
            </a:extLst>
          </p:cNvPr>
          <p:cNvCxnSpPr>
            <a:stCxn id="157" idx="0"/>
          </p:cNvCxnSpPr>
          <p:nvPr/>
        </p:nvCxnSpPr>
        <p:spPr>
          <a:xfrm flipH="1" flipV="1">
            <a:off x="6032277" y="3186967"/>
            <a:ext cx="14674" cy="362487"/>
          </a:xfrm>
          <a:prstGeom prst="line">
            <a:avLst/>
          </a:prstGeom>
          <a:noFill/>
          <a:ln w="6350" cap="flat" cmpd="sng" algn="ctr">
            <a:solidFill>
              <a:srgbClr val="5B9BD5"/>
            </a:solidFill>
            <a:prstDash val="solid"/>
            <a:miter lim="800000"/>
          </a:ln>
          <a:effectLst/>
        </p:spPr>
      </p:cxnSp>
      <p:sp>
        <p:nvSpPr>
          <p:cNvPr id="160" name="正方形/長方形 160">
            <a:extLst>
              <a:ext uri="{FF2B5EF4-FFF2-40B4-BE49-F238E27FC236}">
                <a16:creationId xmlns:a16="http://schemas.microsoft.com/office/drawing/2014/main" id="{B7E08D18-4076-4D68-8E45-17AAC042C90E}"/>
              </a:ext>
            </a:extLst>
          </p:cNvPr>
          <p:cNvSpPr/>
          <p:nvPr/>
        </p:nvSpPr>
        <p:spPr>
          <a:xfrm>
            <a:off x="1343163" y="2700298"/>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MaaS</a:t>
            </a: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1" name="正方形/長方形 161">
            <a:extLst>
              <a:ext uri="{FF2B5EF4-FFF2-40B4-BE49-F238E27FC236}">
                <a16:creationId xmlns:a16="http://schemas.microsoft.com/office/drawing/2014/main" id="{B7D13D2C-9C3B-40C6-A1DF-8D0154BEFD1C}"/>
              </a:ext>
            </a:extLst>
          </p:cNvPr>
          <p:cNvSpPr/>
          <p:nvPr/>
        </p:nvSpPr>
        <p:spPr>
          <a:xfrm>
            <a:off x="2411647" y="2702456"/>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ヘルスケア情報</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2" name="正方形/長方形 162">
            <a:extLst>
              <a:ext uri="{FF2B5EF4-FFF2-40B4-BE49-F238E27FC236}">
                <a16:creationId xmlns:a16="http://schemas.microsoft.com/office/drawing/2014/main" id="{9714387C-BBFD-4151-86FF-CC868BCBD523}"/>
              </a:ext>
            </a:extLst>
          </p:cNvPr>
          <p:cNvSpPr/>
          <p:nvPr/>
        </p:nvSpPr>
        <p:spPr>
          <a:xfrm>
            <a:off x="3464056" y="2702877"/>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注文システム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3" name="正方形/長方形 163">
            <a:extLst>
              <a:ext uri="{FF2B5EF4-FFF2-40B4-BE49-F238E27FC236}">
                <a16:creationId xmlns:a16="http://schemas.microsoft.com/office/drawing/2014/main" id="{768FBB81-426E-4591-B70C-322BE9470979}"/>
              </a:ext>
            </a:extLst>
          </p:cNvPr>
          <p:cNvSpPr/>
          <p:nvPr/>
        </p:nvSpPr>
        <p:spPr>
          <a:xfrm>
            <a:off x="4524366" y="270468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配送支援</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システム</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 name="正方形/長方形 164">
            <a:extLst>
              <a:ext uri="{FF2B5EF4-FFF2-40B4-BE49-F238E27FC236}">
                <a16:creationId xmlns:a16="http://schemas.microsoft.com/office/drawing/2014/main" id="{AC4D7AE6-EA0A-44D4-AA71-93EFB10994FA}"/>
              </a:ext>
            </a:extLst>
          </p:cNvPr>
          <p:cNvSpPr/>
          <p:nvPr/>
        </p:nvSpPr>
        <p:spPr>
          <a:xfrm>
            <a:off x="5569849" y="2705650"/>
            <a:ext cx="985971" cy="498004"/>
          </a:xfrm>
          <a:prstGeom prst="rect">
            <a:avLst/>
          </a:prstGeom>
          <a:no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アプリ</a:t>
            </a:r>
          </a:p>
        </p:txBody>
      </p:sp>
      <p:sp>
        <p:nvSpPr>
          <p:cNvPr id="165" name="楕円 165">
            <a:extLst>
              <a:ext uri="{FF2B5EF4-FFF2-40B4-BE49-F238E27FC236}">
                <a16:creationId xmlns:a16="http://schemas.microsoft.com/office/drawing/2014/main" id="{1A008B31-6AB6-4910-8335-DEC32D63797B}"/>
              </a:ext>
            </a:extLst>
          </p:cNvPr>
          <p:cNvSpPr/>
          <p:nvPr/>
        </p:nvSpPr>
        <p:spPr>
          <a:xfrm>
            <a:off x="3098898" y="4782461"/>
            <a:ext cx="186227" cy="183438"/>
          </a:xfrm>
          <a:prstGeom prst="ellipse">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66" name="テキスト ボックス 166">
            <a:extLst>
              <a:ext uri="{FF2B5EF4-FFF2-40B4-BE49-F238E27FC236}">
                <a16:creationId xmlns:a16="http://schemas.microsoft.com/office/drawing/2014/main" id="{C1A605B2-0710-4E72-A579-0ACB0ADBEDCB}"/>
              </a:ext>
            </a:extLst>
          </p:cNvPr>
          <p:cNvSpPr txBox="1"/>
          <p:nvPr/>
        </p:nvSpPr>
        <p:spPr>
          <a:xfrm>
            <a:off x="2751423" y="4667839"/>
            <a:ext cx="41082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API</a:t>
            </a:r>
            <a:endPar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9" name="円柱 169">
            <a:extLst>
              <a:ext uri="{FF2B5EF4-FFF2-40B4-BE49-F238E27FC236}">
                <a16:creationId xmlns:a16="http://schemas.microsoft.com/office/drawing/2014/main" id="{07D632A8-B6D4-43AE-96E8-63919D6114C6}"/>
              </a:ext>
            </a:extLst>
          </p:cNvPr>
          <p:cNvSpPr/>
          <p:nvPr/>
        </p:nvSpPr>
        <p:spPr>
          <a:xfrm>
            <a:off x="5912087" y="4892536"/>
            <a:ext cx="802207" cy="572899"/>
          </a:xfrm>
          <a:prstGeom prst="can">
            <a:avLst/>
          </a:prstGeom>
          <a:solidFill>
            <a:schemeClr val="bg1"/>
          </a:solidFill>
          <a:ln w="12700" cap="flat" cmpd="sng" algn="ctr">
            <a:solidFill>
              <a:srgbClr val="5B9BD5">
                <a:shade val="50000"/>
              </a:srgbClr>
            </a:solidFill>
            <a:prstDash val="solid"/>
            <a:miter lim="800000"/>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データ</a:t>
            </a:r>
            <a:endParaRPr kumimoji="1" lang="en-US" altLang="ja-JP"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0" name="テキスト ボックス 170">
            <a:extLst>
              <a:ext uri="{FF2B5EF4-FFF2-40B4-BE49-F238E27FC236}">
                <a16:creationId xmlns:a16="http://schemas.microsoft.com/office/drawing/2014/main" id="{A4693C0D-03D2-4F58-A2B6-07E5A9175322}"/>
              </a:ext>
            </a:extLst>
          </p:cNvPr>
          <p:cNvSpPr txBox="1"/>
          <p:nvPr/>
        </p:nvSpPr>
        <p:spPr>
          <a:xfrm>
            <a:off x="5828418" y="5506111"/>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データ保有者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a:t>
            </a:r>
            <a:r>
              <a:rPr kumimoji="1" lang="en-US" altLang="ja-JP" sz="73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p>
        </p:txBody>
      </p:sp>
      <p:sp>
        <p:nvSpPr>
          <p:cNvPr id="171" name="テキスト ボックス 172">
            <a:extLst>
              <a:ext uri="{FF2B5EF4-FFF2-40B4-BE49-F238E27FC236}">
                <a16:creationId xmlns:a16="http://schemas.microsoft.com/office/drawing/2014/main" id="{D26B3654-4DBC-48CC-887E-BCBA0CE14C40}"/>
              </a:ext>
            </a:extLst>
          </p:cNvPr>
          <p:cNvSpPr txBox="1"/>
          <p:nvPr/>
        </p:nvSpPr>
        <p:spPr>
          <a:xfrm>
            <a:off x="1346845" y="2395933"/>
            <a:ext cx="941615" cy="319446"/>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システム保有者</a:t>
            </a:r>
            <a:endPar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交通事業者●●</a:t>
            </a:r>
            <a:r>
              <a:rPr kumimoji="1" lang="en-US" altLang="ja-JP" sz="73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172" name="テキスト ボックス 86">
            <a:extLst>
              <a:ext uri="{FF2B5EF4-FFF2-40B4-BE49-F238E27FC236}">
                <a16:creationId xmlns:a16="http://schemas.microsoft.com/office/drawing/2014/main" id="{1FCC10B8-4BB4-45BC-A0B2-44B7D2D35B2B}"/>
              </a:ext>
            </a:extLst>
          </p:cNvPr>
          <p:cNvSpPr txBox="1"/>
          <p:nvPr/>
        </p:nvSpPr>
        <p:spPr>
          <a:xfrm>
            <a:off x="4013039" y="4541634"/>
            <a:ext cx="583203"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手入力</a:t>
            </a:r>
          </a:p>
        </p:txBody>
      </p:sp>
      <p:sp>
        <p:nvSpPr>
          <p:cNvPr id="173" name="テキスト ボックス 87">
            <a:extLst>
              <a:ext uri="{FF2B5EF4-FFF2-40B4-BE49-F238E27FC236}">
                <a16:creationId xmlns:a16="http://schemas.microsoft.com/office/drawing/2014/main" id="{EC81891E-FC35-4BE8-BB36-37BE1E9A5581}"/>
              </a:ext>
            </a:extLst>
          </p:cNvPr>
          <p:cNvSpPr txBox="1"/>
          <p:nvPr/>
        </p:nvSpPr>
        <p:spPr>
          <a:xfrm>
            <a:off x="4815411" y="4397504"/>
            <a:ext cx="747390" cy="248530"/>
          </a:xfrm>
          <a:prstGeom prst="rect">
            <a:avLst/>
          </a:prstGeom>
          <a:noFill/>
        </p:spPr>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蓄積方式</a:t>
            </a:r>
          </a:p>
        </p:txBody>
      </p:sp>
      <p:sp>
        <p:nvSpPr>
          <p:cNvPr id="2" name="正方形/長方形 1">
            <a:extLst>
              <a:ext uri="{FF2B5EF4-FFF2-40B4-BE49-F238E27FC236}">
                <a16:creationId xmlns:a16="http://schemas.microsoft.com/office/drawing/2014/main" id="{F3C082F0-73BF-4249-AEA9-4BFDD6F612D3}"/>
              </a:ext>
            </a:extLst>
          </p:cNvPr>
          <p:cNvSpPr/>
          <p:nvPr/>
        </p:nvSpPr>
        <p:spPr>
          <a:xfrm>
            <a:off x="150080" y="2348880"/>
            <a:ext cx="8843840" cy="3448653"/>
          </a:xfrm>
          <a:prstGeom prst="rect">
            <a:avLst/>
          </a:prstGeom>
          <a:noFill/>
          <a:ln w="952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正方形/長方形 164">
            <a:extLst>
              <a:ext uri="{FF2B5EF4-FFF2-40B4-BE49-F238E27FC236}">
                <a16:creationId xmlns:a16="http://schemas.microsoft.com/office/drawing/2014/main" id="{DE88E11F-3B82-4D16-945F-45047ADC1881}"/>
              </a:ext>
            </a:extLst>
          </p:cNvPr>
          <p:cNvSpPr/>
          <p:nvPr/>
        </p:nvSpPr>
        <p:spPr>
          <a:xfrm>
            <a:off x="7603987" y="2368390"/>
            <a:ext cx="1394796" cy="346989"/>
          </a:xfrm>
          <a:prstGeom prst="rect">
            <a:avLst/>
          </a:prstGeom>
          <a:solidFill>
            <a:schemeClr val="bg1">
              <a:lumMod val="75000"/>
            </a:schemeClr>
          </a:solidFill>
          <a:ln>
            <a:solidFill>
              <a:schemeClr val="bg1">
                <a:lumMod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システム構成図の例</a:t>
            </a:r>
            <a:endParaRPr kumimoji="1" lang="ja-JP" altLang="en-US" sz="11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9592900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E623FE6E82E434598AC60B790F91B23" ma:contentTypeVersion="6" ma:contentTypeDescription="新しいドキュメントを作成します。" ma:contentTypeScope="" ma:versionID="a2958bbc58af3eaf40de83097c2e62a2">
  <xsd:schema xmlns:xsd="http://www.w3.org/2001/XMLSchema" xmlns:xs="http://www.w3.org/2001/XMLSchema" xmlns:p="http://schemas.microsoft.com/office/2006/metadata/properties" xmlns:ns2="54db6f9f-51bd-409a-8366-5c89c230db2a" xmlns:ns3="42ca5693-5fe6-4fc5-8e92-8d9e1d7f9ac7" targetNamespace="http://schemas.microsoft.com/office/2006/metadata/properties" ma:root="true" ma:fieldsID="71878434d74463137d0da265854a69e4" ns2:_="" ns3:_="">
    <xsd:import namespace="54db6f9f-51bd-409a-8366-5c89c230db2a"/>
    <xsd:import namespace="42ca5693-5fe6-4fc5-8e92-8d9e1d7f9ac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db6f9f-51bd-409a-8366-5c89c230db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ca5693-5fe6-4fc5-8e92-8d9e1d7f9ac7"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21D29EB-B4BD-4E8F-A7CD-479DFF5230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db6f9f-51bd-409a-8366-5c89c230db2a"/>
    <ds:schemaRef ds:uri="42ca5693-5fe6-4fc5-8e92-8d9e1d7f9a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E2D669-85B6-4786-8AD3-DAA340EE9757}">
  <ds:schemaRefs>
    <ds:schemaRef ds:uri="http://schemas.microsoft.com/sharepoint/v3/contenttype/forms"/>
  </ds:schemaRefs>
</ds:datastoreItem>
</file>

<file path=customXml/itemProps3.xml><?xml version="1.0" encoding="utf-8"?>
<ds:datastoreItem xmlns:ds="http://schemas.openxmlformats.org/officeDocument/2006/customXml" ds:itemID="{6249FEDA-AC58-49BD-80DF-B27FE8DEF13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7416</Words>
  <Application>Microsoft Office PowerPoint</Application>
  <PresentationFormat>画面に合わせる (4:3)</PresentationFormat>
  <Paragraphs>1074</Paragraphs>
  <Slides>35</Slides>
  <Notes>34</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35</vt:i4>
      </vt:variant>
    </vt:vector>
  </HeadingPairs>
  <TitlesOfParts>
    <vt:vector size="47" baseType="lpstr">
      <vt:lpstr>EYInterstate</vt:lpstr>
      <vt:lpstr>Meiryo UI</vt:lpstr>
      <vt:lpstr>ＭＳ Ｐゴシック</vt:lpstr>
      <vt:lpstr>ＭＳ ゴシック</vt:lpstr>
      <vt:lpstr>游ゴシック</vt:lpstr>
      <vt:lpstr>Arial</vt:lpstr>
      <vt:lpstr>Calibri</vt:lpstr>
      <vt:lpstr>Century</vt:lpstr>
      <vt:lpstr>Tahoma</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2024-04-04T06:12:47Z</dcterms:created>
  <dcterms:modified xsi:type="dcterms:W3CDTF">2024-04-05T07:26:58Z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0x0101002E623FE6E82E434598AC60B790F91B23</vt:lpwstr>
  </property>
</Properties>
</file>