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2" r:id="rId1"/>
  </p:sldMasterIdLst>
  <p:notesMasterIdLst>
    <p:notesMasterId r:id="rId45"/>
  </p:notesMasterIdLst>
  <p:sldIdLst>
    <p:sldId id="256" r:id="rId2"/>
    <p:sldId id="336" r:id="rId3"/>
    <p:sldId id="335" r:id="rId4"/>
    <p:sldId id="257" r:id="rId5"/>
    <p:sldId id="286" r:id="rId6"/>
    <p:sldId id="329" r:id="rId7"/>
    <p:sldId id="330" r:id="rId8"/>
    <p:sldId id="332" r:id="rId9"/>
    <p:sldId id="333" r:id="rId10"/>
    <p:sldId id="331" r:id="rId11"/>
    <p:sldId id="258" r:id="rId12"/>
    <p:sldId id="262" r:id="rId13"/>
    <p:sldId id="321" r:id="rId14"/>
    <p:sldId id="322" r:id="rId15"/>
    <p:sldId id="323" r:id="rId16"/>
    <p:sldId id="301" r:id="rId17"/>
    <p:sldId id="267" r:id="rId18"/>
    <p:sldId id="269" r:id="rId19"/>
    <p:sldId id="268" r:id="rId20"/>
    <p:sldId id="302" r:id="rId21"/>
    <p:sldId id="283" r:id="rId22"/>
    <p:sldId id="303" r:id="rId23"/>
    <p:sldId id="304" r:id="rId24"/>
    <p:sldId id="305" r:id="rId25"/>
    <p:sldId id="306" r:id="rId26"/>
    <p:sldId id="337" r:id="rId27"/>
    <p:sldId id="308" r:id="rId28"/>
    <p:sldId id="338" r:id="rId29"/>
    <p:sldId id="289" r:id="rId30"/>
    <p:sldId id="310" r:id="rId31"/>
    <p:sldId id="311" r:id="rId32"/>
    <p:sldId id="312" r:id="rId33"/>
    <p:sldId id="284" r:id="rId34"/>
    <p:sldId id="315" r:id="rId35"/>
    <p:sldId id="314" r:id="rId36"/>
    <p:sldId id="313" r:id="rId37"/>
    <p:sldId id="276" r:id="rId38"/>
    <p:sldId id="317" r:id="rId39"/>
    <p:sldId id="318" r:id="rId40"/>
    <p:sldId id="316" r:id="rId41"/>
    <p:sldId id="319" r:id="rId42"/>
    <p:sldId id="320" r:id="rId43"/>
    <p:sldId id="300" r:id="rId44"/>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CC"/>
    <a:srgbClr val="336699"/>
    <a:srgbClr val="FF66CC"/>
    <a:srgbClr val="5D6F87"/>
    <a:srgbClr val="CBCBCB"/>
    <a:srgbClr val="E2F0D9"/>
    <a:srgbClr val="848C93"/>
    <a:srgbClr val="AEB8C0"/>
    <a:srgbClr val="FFCCCC"/>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6353" autoAdjust="0"/>
  </p:normalViewPr>
  <p:slideViewPr>
    <p:cSldViewPr snapToGrid="0">
      <p:cViewPr varScale="1">
        <p:scale>
          <a:sx n="105" d="100"/>
          <a:sy n="105" d="100"/>
        </p:scale>
        <p:origin x="-108" y="-450"/>
      </p:cViewPr>
      <p:guideLst>
        <p:guide orient="horz" pos="2160"/>
        <p:guide pos="3840"/>
      </p:guideLst>
    </p:cSldViewPr>
  </p:slideViewPr>
  <p:outlineViewPr>
    <p:cViewPr>
      <p:scale>
        <a:sx n="33" d="100"/>
        <a:sy n="33" d="100"/>
      </p:scale>
      <p:origin x="0" y="-11118"/>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Lst>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8" Type="http://schemas.openxmlformats.org/officeDocument/2006/relationships/slide" Target="slides/slide13.xml"/><Relationship Id="rId13" Type="http://schemas.openxmlformats.org/officeDocument/2006/relationships/slide" Target="slides/slide18.xml"/><Relationship Id="rId18" Type="http://schemas.openxmlformats.org/officeDocument/2006/relationships/slide" Target="slides/slide23.xml"/><Relationship Id="rId26" Type="http://schemas.openxmlformats.org/officeDocument/2006/relationships/slide" Target="slides/slide32.xml"/><Relationship Id="rId3" Type="http://schemas.openxmlformats.org/officeDocument/2006/relationships/slide" Target="slides/slide3.xml"/><Relationship Id="rId21" Type="http://schemas.openxmlformats.org/officeDocument/2006/relationships/slide" Target="slides/slide26.xml"/><Relationship Id="rId34" Type="http://schemas.openxmlformats.org/officeDocument/2006/relationships/slide" Target="slides/slide40.xml"/><Relationship Id="rId7" Type="http://schemas.openxmlformats.org/officeDocument/2006/relationships/slide" Target="slides/slide12.xml"/><Relationship Id="rId12" Type="http://schemas.openxmlformats.org/officeDocument/2006/relationships/slide" Target="slides/slide17.xml"/><Relationship Id="rId17" Type="http://schemas.openxmlformats.org/officeDocument/2006/relationships/slide" Target="slides/slide22.xml"/><Relationship Id="rId25" Type="http://schemas.openxmlformats.org/officeDocument/2006/relationships/slide" Target="slides/slide31.xml"/><Relationship Id="rId33" Type="http://schemas.openxmlformats.org/officeDocument/2006/relationships/slide" Target="slides/slide39.xml"/><Relationship Id="rId2" Type="http://schemas.openxmlformats.org/officeDocument/2006/relationships/slide" Target="slides/slide2.xml"/><Relationship Id="rId16" Type="http://schemas.openxmlformats.org/officeDocument/2006/relationships/slide" Target="slides/slide21.xml"/><Relationship Id="rId20" Type="http://schemas.openxmlformats.org/officeDocument/2006/relationships/slide" Target="slides/slide25.xml"/><Relationship Id="rId29" Type="http://schemas.openxmlformats.org/officeDocument/2006/relationships/slide" Target="slides/slide35.xml"/><Relationship Id="rId1" Type="http://schemas.openxmlformats.org/officeDocument/2006/relationships/slide" Target="slides/slide1.xml"/><Relationship Id="rId6" Type="http://schemas.openxmlformats.org/officeDocument/2006/relationships/slide" Target="slides/slide11.xml"/><Relationship Id="rId11" Type="http://schemas.openxmlformats.org/officeDocument/2006/relationships/slide" Target="slides/slide16.xml"/><Relationship Id="rId24" Type="http://schemas.openxmlformats.org/officeDocument/2006/relationships/slide" Target="slides/slide30.xml"/><Relationship Id="rId32" Type="http://schemas.openxmlformats.org/officeDocument/2006/relationships/slide" Target="slides/slide38.xml"/><Relationship Id="rId37" Type="http://schemas.openxmlformats.org/officeDocument/2006/relationships/slide" Target="slides/slide43.xml"/><Relationship Id="rId5" Type="http://schemas.openxmlformats.org/officeDocument/2006/relationships/slide" Target="slides/slide5.xml"/><Relationship Id="rId15" Type="http://schemas.openxmlformats.org/officeDocument/2006/relationships/slide" Target="slides/slide20.xml"/><Relationship Id="rId23" Type="http://schemas.openxmlformats.org/officeDocument/2006/relationships/slide" Target="slides/slide28.xml"/><Relationship Id="rId28" Type="http://schemas.openxmlformats.org/officeDocument/2006/relationships/slide" Target="slides/slide34.xml"/><Relationship Id="rId36" Type="http://schemas.openxmlformats.org/officeDocument/2006/relationships/slide" Target="slides/slide42.xml"/><Relationship Id="rId10" Type="http://schemas.openxmlformats.org/officeDocument/2006/relationships/slide" Target="slides/slide15.xml"/><Relationship Id="rId19" Type="http://schemas.openxmlformats.org/officeDocument/2006/relationships/slide" Target="slides/slide24.xml"/><Relationship Id="rId31" Type="http://schemas.openxmlformats.org/officeDocument/2006/relationships/slide" Target="slides/slide37.xml"/><Relationship Id="rId4" Type="http://schemas.openxmlformats.org/officeDocument/2006/relationships/slide" Target="slides/slide4.xml"/><Relationship Id="rId9" Type="http://schemas.openxmlformats.org/officeDocument/2006/relationships/slide" Target="slides/slide14.xml"/><Relationship Id="rId14" Type="http://schemas.openxmlformats.org/officeDocument/2006/relationships/slide" Target="slides/slide19.xml"/><Relationship Id="rId22" Type="http://schemas.openxmlformats.org/officeDocument/2006/relationships/slide" Target="slides/slide27.xml"/><Relationship Id="rId27" Type="http://schemas.openxmlformats.org/officeDocument/2006/relationships/slide" Target="slides/slide33.xml"/><Relationship Id="rId30" Type="http://schemas.openxmlformats.org/officeDocument/2006/relationships/slide" Target="slides/slide36.xml"/><Relationship Id="rId35" Type="http://schemas.openxmlformats.org/officeDocument/2006/relationships/slide" Target="slides/slide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49787" cy="498693"/>
          </a:xfrm>
          <a:prstGeom prst="rect">
            <a:avLst/>
          </a:prstGeom>
        </p:spPr>
        <p:txBody>
          <a:bodyPr vert="horz" lIns="91430" tIns="45715" rIns="91430" bIns="45715"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1"/>
            <a:ext cx="2949787" cy="498693"/>
          </a:xfrm>
          <a:prstGeom prst="rect">
            <a:avLst/>
          </a:prstGeom>
        </p:spPr>
        <p:txBody>
          <a:bodyPr vert="horz" lIns="91430" tIns="45715" rIns="91430" bIns="45715" rtlCol="0"/>
          <a:lstStyle>
            <a:lvl1pPr algn="r">
              <a:defRPr sz="1200"/>
            </a:lvl1pPr>
          </a:lstStyle>
          <a:p>
            <a:fld id="{A600ADD7-6958-47C6-9FB3-95ADFF3E9273}" type="datetimeFigureOut">
              <a:rPr kumimoji="1" lang="ja-JP" altLang="en-US" smtClean="0"/>
              <a:t>2025/10/28</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30" tIns="45715" rIns="91430" bIns="45715" rtlCol="0" anchor="ctr"/>
          <a:lstStyle/>
          <a:p>
            <a:endParaRPr lang="ja-JP" altLang="en-US"/>
          </a:p>
        </p:txBody>
      </p:sp>
      <p:sp>
        <p:nvSpPr>
          <p:cNvPr id="5" name="ノート プレースホルダー 4"/>
          <p:cNvSpPr>
            <a:spLocks noGrp="1"/>
          </p:cNvSpPr>
          <p:nvPr>
            <p:ph type="body" sz="quarter" idx="3"/>
          </p:nvPr>
        </p:nvSpPr>
        <p:spPr>
          <a:xfrm>
            <a:off x="680720" y="4783308"/>
            <a:ext cx="5445760" cy="3913614"/>
          </a:xfrm>
          <a:prstGeom prst="rect">
            <a:avLst/>
          </a:prstGeom>
        </p:spPr>
        <p:txBody>
          <a:bodyPr vert="horz" lIns="91430" tIns="45715" rIns="91430" bIns="45715"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30" tIns="45715" rIns="91430" bIns="45715"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30" tIns="45715" rIns="91430" bIns="45715" rtlCol="0" anchor="b"/>
          <a:lstStyle>
            <a:lvl1pPr algn="r">
              <a:defRPr sz="1200"/>
            </a:lvl1pPr>
          </a:lstStyle>
          <a:p>
            <a:fld id="{340436B9-D0A1-4F90-84BE-EA367423E750}" type="slidenum">
              <a:rPr kumimoji="1" lang="ja-JP" altLang="en-US" smtClean="0"/>
              <a:t>‹#›</a:t>
            </a:fld>
            <a:endParaRPr kumimoji="1" lang="ja-JP" altLang="en-US"/>
          </a:p>
        </p:txBody>
      </p:sp>
    </p:spTree>
    <p:extLst>
      <p:ext uri="{BB962C8B-B14F-4D97-AF65-F5344CB8AC3E}">
        <p14:creationId xmlns:p14="http://schemas.microsoft.com/office/powerpoint/2010/main" val="228324869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40436B9-D0A1-4F90-84BE-EA367423E750}" type="slidenum">
              <a:rPr kumimoji="1" lang="ja-JP" altLang="en-US" smtClean="0"/>
              <a:t>1</a:t>
            </a:fld>
            <a:endParaRPr kumimoji="1" lang="ja-JP" altLang="en-US"/>
          </a:p>
        </p:txBody>
      </p:sp>
    </p:spTree>
    <p:extLst>
      <p:ext uri="{BB962C8B-B14F-4D97-AF65-F5344CB8AC3E}">
        <p14:creationId xmlns:p14="http://schemas.microsoft.com/office/powerpoint/2010/main" val="4172691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40436B9-D0A1-4F90-84BE-EA367423E750}" type="slidenum">
              <a:rPr kumimoji="1" lang="ja-JP" altLang="en-US" smtClean="0"/>
              <a:t>4</a:t>
            </a:fld>
            <a:endParaRPr kumimoji="1" lang="ja-JP" altLang="en-US"/>
          </a:p>
        </p:txBody>
      </p:sp>
    </p:spTree>
    <p:extLst>
      <p:ext uri="{BB962C8B-B14F-4D97-AF65-F5344CB8AC3E}">
        <p14:creationId xmlns:p14="http://schemas.microsoft.com/office/powerpoint/2010/main" val="2718672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solidFill>
                  <a:schemeClr val="tx1">
                    <a:lumMod val="65000"/>
                    <a:lumOff val="35000"/>
                  </a:schemeClr>
                </a:solidFill>
              </a:rPr>
              <a:t>余剰発電量を最大限吸収するために必要な容量とする場合</a:t>
            </a:r>
            <a:endParaRPr kumimoji="1" lang="ja-JP" altLang="en-US"/>
          </a:p>
        </p:txBody>
      </p:sp>
      <p:sp>
        <p:nvSpPr>
          <p:cNvPr id="4" name="スライド番号プレースホルダー 3"/>
          <p:cNvSpPr>
            <a:spLocks noGrp="1"/>
          </p:cNvSpPr>
          <p:nvPr>
            <p:ph type="sldNum" sz="quarter" idx="5"/>
          </p:nvPr>
        </p:nvSpPr>
        <p:spPr/>
        <p:txBody>
          <a:bodyPr/>
          <a:lstStyle/>
          <a:p>
            <a:fld id="{340436B9-D0A1-4F90-84BE-EA367423E750}" type="slidenum">
              <a:rPr kumimoji="1" lang="ja-JP" altLang="en-US" smtClean="0"/>
              <a:t>8</a:t>
            </a:fld>
            <a:endParaRPr kumimoji="1" lang="ja-JP" altLang="en-US"/>
          </a:p>
        </p:txBody>
      </p:sp>
    </p:spTree>
    <p:extLst>
      <p:ext uri="{BB962C8B-B14F-4D97-AF65-F5344CB8AC3E}">
        <p14:creationId xmlns:p14="http://schemas.microsoft.com/office/powerpoint/2010/main" val="3310416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40436B9-D0A1-4F90-84BE-EA367423E750}" type="slidenum">
              <a:rPr kumimoji="1" lang="ja-JP" altLang="en-US" smtClean="0"/>
              <a:t>12</a:t>
            </a:fld>
            <a:endParaRPr kumimoji="1" lang="ja-JP" altLang="en-US"/>
          </a:p>
        </p:txBody>
      </p:sp>
    </p:spTree>
    <p:extLst>
      <p:ext uri="{BB962C8B-B14F-4D97-AF65-F5344CB8AC3E}">
        <p14:creationId xmlns:p14="http://schemas.microsoft.com/office/powerpoint/2010/main" val="19758034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40436B9-D0A1-4F90-84BE-EA367423E750}" type="slidenum">
              <a:rPr kumimoji="1" lang="ja-JP" altLang="en-US" smtClean="0"/>
              <a:t>31</a:t>
            </a:fld>
            <a:endParaRPr kumimoji="1" lang="ja-JP" altLang="en-US"/>
          </a:p>
        </p:txBody>
      </p:sp>
    </p:spTree>
    <p:extLst>
      <p:ext uri="{BB962C8B-B14F-4D97-AF65-F5344CB8AC3E}">
        <p14:creationId xmlns:p14="http://schemas.microsoft.com/office/powerpoint/2010/main" val="1269053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40436B9-D0A1-4F90-84BE-EA367423E750}" type="slidenum">
              <a:rPr kumimoji="1" lang="ja-JP" altLang="en-US" smtClean="0"/>
              <a:t>36</a:t>
            </a:fld>
            <a:endParaRPr kumimoji="1" lang="ja-JP" altLang="en-US"/>
          </a:p>
        </p:txBody>
      </p:sp>
    </p:spTree>
    <p:extLst>
      <p:ext uri="{BB962C8B-B14F-4D97-AF65-F5344CB8AC3E}">
        <p14:creationId xmlns:p14="http://schemas.microsoft.com/office/powerpoint/2010/main" val="3656416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40436B9-D0A1-4F90-84BE-EA367423E750}" type="slidenum">
              <a:rPr kumimoji="1" lang="ja-JP" altLang="en-US" smtClean="0"/>
              <a:t>37</a:t>
            </a:fld>
            <a:endParaRPr kumimoji="1" lang="ja-JP" altLang="en-US"/>
          </a:p>
        </p:txBody>
      </p:sp>
    </p:spTree>
    <p:extLst>
      <p:ext uri="{BB962C8B-B14F-4D97-AF65-F5344CB8AC3E}">
        <p14:creationId xmlns:p14="http://schemas.microsoft.com/office/powerpoint/2010/main" val="1969573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FAFF2C4-43A9-406D-AEAE-34E426441A5E}" type="datetime1">
              <a:rPr kumimoji="1" lang="ja-JP" altLang="en-US" smtClean="0"/>
              <a:t>2025/10/28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lvl1pPr>
              <a:defRPr sz="2000"/>
            </a:lvl1pPr>
          </a:lstStyle>
          <a:p>
            <a:fld id="{FF608BFE-8C74-47C9-929A-218FD3ABDEC9}" type="slidenum">
              <a:rPr lang="ja-JP" altLang="en-US" smtClean="0"/>
              <a:pPr/>
              <a:t>‹#›</a:t>
            </a:fld>
            <a:endParaRPr lang="ja-JP" altLang="en-US" dirty="0"/>
          </a:p>
        </p:txBody>
      </p:sp>
    </p:spTree>
    <p:extLst>
      <p:ext uri="{BB962C8B-B14F-4D97-AF65-F5344CB8AC3E}">
        <p14:creationId xmlns:p14="http://schemas.microsoft.com/office/powerpoint/2010/main" val="14198170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0999039-93A6-43F6-BBB4-B32124F8AEA5}" type="datetime1">
              <a:rPr kumimoji="1" lang="ja-JP" altLang="en-US" smtClean="0"/>
              <a:t>2025/10/28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7413697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41A56FA-3AEB-45ED-A4DC-C18CD86C915F}" type="datetime1">
              <a:rPr kumimoji="1" lang="ja-JP" altLang="en-US" smtClean="0"/>
              <a:t>2025/10/28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3617961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DC9AA5-EE0D-458B-A0C4-AFDD78E98067}" type="datetime1">
              <a:rPr kumimoji="1" lang="ja-JP" altLang="en-US" smtClean="0"/>
              <a:t>2025/10/28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lvl1pPr>
              <a:defRPr sz="2000"/>
            </a:lvl1pPr>
          </a:lstStyle>
          <a:p>
            <a:fld id="{FF608BFE-8C74-47C9-929A-218FD3ABDEC9}" type="slidenum">
              <a:rPr lang="ja-JP" altLang="en-US" smtClean="0"/>
              <a:pPr/>
              <a:t>‹#›</a:t>
            </a:fld>
            <a:endParaRPr lang="ja-JP" altLang="en-US"/>
          </a:p>
        </p:txBody>
      </p:sp>
    </p:spTree>
    <p:extLst>
      <p:ext uri="{BB962C8B-B14F-4D97-AF65-F5344CB8AC3E}">
        <p14:creationId xmlns:p14="http://schemas.microsoft.com/office/powerpoint/2010/main" val="4250243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2136E39-FC4C-4A06-9693-27E151DEF0E4}" type="datetime1">
              <a:rPr kumimoji="1" lang="ja-JP" altLang="en-US" smtClean="0"/>
              <a:t>2025/10/28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lvl1pPr>
              <a:defRPr sz="2000"/>
            </a:lvl1pPr>
          </a:lstStyle>
          <a:p>
            <a:fld id="{FF608BFE-8C74-47C9-929A-218FD3ABDEC9}" type="slidenum">
              <a:rPr lang="ja-JP" altLang="en-US" smtClean="0"/>
              <a:pPr/>
              <a:t>‹#›</a:t>
            </a:fld>
            <a:endParaRPr lang="ja-JP" altLang="en-US"/>
          </a:p>
        </p:txBody>
      </p:sp>
    </p:spTree>
    <p:extLst>
      <p:ext uri="{BB962C8B-B14F-4D97-AF65-F5344CB8AC3E}">
        <p14:creationId xmlns:p14="http://schemas.microsoft.com/office/powerpoint/2010/main" val="2274369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3260F85-E982-4C82-8DBC-8467356DB134}" type="datetime1">
              <a:rPr kumimoji="1" lang="ja-JP" altLang="en-US" smtClean="0"/>
              <a:t>2025/10/28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lvl1pPr>
              <a:defRPr sz="2000"/>
            </a:lvl1pPr>
          </a:lstStyle>
          <a:p>
            <a:fld id="{FF608BFE-8C74-47C9-929A-218FD3ABDEC9}" type="slidenum">
              <a:rPr lang="ja-JP" altLang="en-US" smtClean="0"/>
              <a:pPr/>
              <a:t>‹#›</a:t>
            </a:fld>
            <a:endParaRPr lang="ja-JP" altLang="en-US"/>
          </a:p>
        </p:txBody>
      </p:sp>
    </p:spTree>
    <p:extLst>
      <p:ext uri="{BB962C8B-B14F-4D97-AF65-F5344CB8AC3E}">
        <p14:creationId xmlns:p14="http://schemas.microsoft.com/office/powerpoint/2010/main" val="3846834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590476F1-9048-4285-9D66-799D1BE25A45}" type="datetime1">
              <a:rPr kumimoji="1" lang="ja-JP" altLang="en-US" smtClean="0"/>
              <a:t>2025/10/28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3906757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FC94A3F-54D3-4BF6-8527-125CA4DF1AE2}" type="datetime1">
              <a:rPr kumimoji="1" lang="ja-JP" altLang="en-US" smtClean="0"/>
              <a:t>2025/10/28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161202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E6691-F177-48DC-8028-1736E398A564}" type="datetime1">
              <a:rPr kumimoji="1" lang="ja-JP" altLang="en-US" smtClean="0"/>
              <a:t>2025/10/28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1670662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BF0DC2D-8764-47DC-8325-C5511322D0A8}" type="datetime1">
              <a:rPr kumimoji="1" lang="ja-JP" altLang="en-US" smtClean="0"/>
              <a:t>2025/10/28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4139462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37636D8-76C5-4890-BCAB-C2A4528E40D1}" type="datetime1">
              <a:rPr kumimoji="1" lang="ja-JP" altLang="en-US" smtClean="0"/>
              <a:t>2025/10/28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224361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6F94B0-DFAA-4A81-BB80-0C1067EE3D55}" type="datetime1">
              <a:rPr kumimoji="1" lang="ja-JP" altLang="en-US" smtClean="0"/>
              <a:t>2025/10/28</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608BFE-8C74-47C9-929A-218FD3ABDEC9}" type="slidenum">
              <a:rPr kumimoji="1" lang="ja-JP" altLang="en-US" smtClean="0"/>
              <a:t>‹#›</a:t>
            </a:fld>
            <a:endParaRPr kumimoji="1" lang="ja-JP" altLang="en-US"/>
          </a:p>
        </p:txBody>
      </p:sp>
    </p:spTree>
    <p:extLst>
      <p:ext uri="{BB962C8B-B14F-4D97-AF65-F5344CB8AC3E}">
        <p14:creationId xmlns:p14="http://schemas.microsoft.com/office/powerpoint/2010/main" val="160247265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slide" Target="slide16.xml"/><Relationship Id="rId18" Type="http://schemas.openxmlformats.org/officeDocument/2006/relationships/slide" Target="slide23.xml"/><Relationship Id="rId3" Type="http://schemas.openxmlformats.org/officeDocument/2006/relationships/slide" Target="slide5.xml"/><Relationship Id="rId7" Type="http://schemas.openxmlformats.org/officeDocument/2006/relationships/slide" Target="slide10.xml"/><Relationship Id="rId12" Type="http://schemas.openxmlformats.org/officeDocument/2006/relationships/slide" Target="slide15.xml"/><Relationship Id="rId17" Type="http://schemas.openxmlformats.org/officeDocument/2006/relationships/slide" Target="slide22.xml"/><Relationship Id="rId2" Type="http://schemas.openxmlformats.org/officeDocument/2006/relationships/slide" Target="slide4.xml"/><Relationship Id="rId16"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8.xml"/><Relationship Id="rId11" Type="http://schemas.openxmlformats.org/officeDocument/2006/relationships/slide" Target="slide14.xml"/><Relationship Id="rId5" Type="http://schemas.openxmlformats.org/officeDocument/2006/relationships/slide" Target="slide7.xml"/><Relationship Id="rId15" Type="http://schemas.openxmlformats.org/officeDocument/2006/relationships/slide" Target="slide18.xml"/><Relationship Id="rId10" Type="http://schemas.openxmlformats.org/officeDocument/2006/relationships/slide" Target="slide13.xml"/><Relationship Id="rId4" Type="http://schemas.openxmlformats.org/officeDocument/2006/relationships/slide" Target="slide9.xml"/><Relationship Id="rId9" Type="http://schemas.openxmlformats.org/officeDocument/2006/relationships/slide" Target="slide12.xml"/><Relationship Id="rId14" Type="http://schemas.openxmlformats.org/officeDocument/2006/relationships/slide" Target="slide17.xml"/></Relationships>
</file>

<file path=ppt/slides/_rels/slide2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slide" Target="slide35.xml"/><Relationship Id="rId18" Type="http://schemas.openxmlformats.org/officeDocument/2006/relationships/slide" Target="slide40.xml"/><Relationship Id="rId3" Type="http://schemas.openxmlformats.org/officeDocument/2006/relationships/slide" Target="slide25.xml"/><Relationship Id="rId21" Type="http://schemas.openxmlformats.org/officeDocument/2006/relationships/slide" Target="slide43.xml"/><Relationship Id="rId7" Type="http://schemas.openxmlformats.org/officeDocument/2006/relationships/slide" Target="slide29.xml"/><Relationship Id="rId12" Type="http://schemas.openxmlformats.org/officeDocument/2006/relationships/slide" Target="slide34.xml"/><Relationship Id="rId17" Type="http://schemas.openxmlformats.org/officeDocument/2006/relationships/slide" Target="slide39.xml"/><Relationship Id="rId2" Type="http://schemas.openxmlformats.org/officeDocument/2006/relationships/slide" Target="slide24.xml"/><Relationship Id="rId16" Type="http://schemas.openxmlformats.org/officeDocument/2006/relationships/slide" Target="slide38.xml"/><Relationship Id="rId20" Type="http://schemas.openxmlformats.org/officeDocument/2006/relationships/slide" Target="slide42.xml"/><Relationship Id="rId1" Type="http://schemas.openxmlformats.org/officeDocument/2006/relationships/slideLayout" Target="../slideLayouts/slideLayout2.xml"/><Relationship Id="rId6" Type="http://schemas.openxmlformats.org/officeDocument/2006/relationships/slide" Target="slide28.xml"/><Relationship Id="rId11" Type="http://schemas.openxmlformats.org/officeDocument/2006/relationships/slide" Target="slide33.xml"/><Relationship Id="rId5" Type="http://schemas.openxmlformats.org/officeDocument/2006/relationships/slide" Target="slide27.xml"/><Relationship Id="rId15" Type="http://schemas.openxmlformats.org/officeDocument/2006/relationships/slide" Target="slide37.xml"/><Relationship Id="rId10" Type="http://schemas.openxmlformats.org/officeDocument/2006/relationships/slide" Target="slide32.xml"/><Relationship Id="rId19" Type="http://schemas.openxmlformats.org/officeDocument/2006/relationships/slide" Target="slide41.xml"/><Relationship Id="rId4" Type="http://schemas.openxmlformats.org/officeDocument/2006/relationships/slide" Target="slide26.xml"/><Relationship Id="rId9" Type="http://schemas.openxmlformats.org/officeDocument/2006/relationships/slide" Target="slide31.xml"/><Relationship Id="rId14" Type="http://schemas.openxmlformats.org/officeDocument/2006/relationships/slide" Target="slide36.xml"/></Relationships>
</file>

<file path=ppt/slides/_rels/slide3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image" Target="../media/image63.png"/></Relationships>
</file>

<file path=ppt/slides/_rels/slide3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jpe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chor="ctr">
            <a:normAutofit/>
          </a:bodyPr>
          <a:lstStyle/>
          <a:p>
            <a:r>
              <a:rPr kumimoji="1" lang="ja-JP" altLang="en-US" sz="4800" dirty="0"/>
              <a:t>令和５年度</a:t>
            </a:r>
            <a:r>
              <a:rPr kumimoji="1" lang="ja-JP" altLang="en-US" dirty="0"/>
              <a:t/>
            </a:r>
            <a:br>
              <a:rPr kumimoji="1" lang="ja-JP" altLang="en-US" dirty="0"/>
            </a:br>
            <a:r>
              <a:rPr lang="ja-JP" altLang="en-US" sz="4000" dirty="0"/>
              <a:t>物流</a:t>
            </a:r>
            <a:r>
              <a:rPr lang="ja-JP" altLang="ja-JP" sz="4000" dirty="0"/>
              <a:t>脱炭素化促進事業費補助金</a:t>
            </a:r>
            <a:r>
              <a:rPr lang="ja-JP" altLang="en-US" sz="4000" dirty="0"/>
              <a:t>　</a:t>
            </a:r>
            <a:r>
              <a:rPr lang="en-US" altLang="ja-JP" sz="4000" dirty="0"/>
              <a:t>Ver1.1</a:t>
            </a:r>
            <a:endParaRPr kumimoji="1" lang="ja-JP" altLang="en-US" sz="4000" dirty="0"/>
          </a:p>
        </p:txBody>
      </p:sp>
      <p:sp>
        <p:nvSpPr>
          <p:cNvPr id="3" name="サブタイトル 2"/>
          <p:cNvSpPr>
            <a:spLocks noGrp="1"/>
          </p:cNvSpPr>
          <p:nvPr>
            <p:ph type="subTitle" idx="1"/>
          </p:nvPr>
        </p:nvSpPr>
        <p:spPr/>
        <p:txBody>
          <a:bodyPr anchor="ctr"/>
          <a:lstStyle/>
          <a:p>
            <a:r>
              <a:rPr kumimoji="1" lang="ja-JP" altLang="en-US" dirty="0"/>
              <a:t>～　間接補助事業実施ガイド　～</a:t>
            </a:r>
          </a:p>
        </p:txBody>
      </p:sp>
      <p:sp>
        <p:nvSpPr>
          <p:cNvPr id="4" name="スライド番号プレースホルダー 3"/>
          <p:cNvSpPr>
            <a:spLocks noGrp="1"/>
          </p:cNvSpPr>
          <p:nvPr>
            <p:ph type="sldNum" sz="quarter" idx="12"/>
          </p:nvPr>
        </p:nvSpPr>
        <p:spPr/>
        <p:txBody>
          <a:bodyPr/>
          <a:lstStyle/>
          <a:p>
            <a:fld id="{FF608BFE-8C74-47C9-929A-218FD3ABDEC9}" type="slidenum">
              <a:rPr kumimoji="1" lang="ja-JP" altLang="en-US" smtClean="0"/>
              <a:t>1</a:t>
            </a:fld>
            <a:endParaRPr kumimoji="1" lang="ja-JP" altLang="en-US" dirty="0"/>
          </a:p>
        </p:txBody>
      </p:sp>
    </p:spTree>
    <p:extLst>
      <p:ext uri="{BB962C8B-B14F-4D97-AF65-F5344CB8AC3E}">
        <p14:creationId xmlns:p14="http://schemas.microsoft.com/office/powerpoint/2010/main" val="3301628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10</a:t>
            </a:fld>
            <a:endParaRPr kumimoji="1" lang="ja-JP" altLang="en-US"/>
          </a:p>
        </p:txBody>
      </p:sp>
      <p:sp>
        <p:nvSpPr>
          <p:cNvPr id="7"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endParaRPr lang="ja-JP" altLang="en-US" sz="1800">
              <a:latin typeface="ＭＳ Ｐゴシック 見出し"/>
            </a:endParaRPr>
          </a:p>
        </p:txBody>
      </p:sp>
      <p:sp>
        <p:nvSpPr>
          <p:cNvPr id="20" name="テキスト ボックス 19">
            <a:extLst>
              <a:ext uri="{FF2B5EF4-FFF2-40B4-BE49-F238E27FC236}">
                <a16:creationId xmlns:a16="http://schemas.microsoft.com/office/drawing/2014/main" xmlns="" id="{5ED2256A-C8B3-444A-B1C4-E669F4A9F965}"/>
              </a:ext>
            </a:extLst>
          </p:cNvPr>
          <p:cNvSpPr txBox="1"/>
          <p:nvPr/>
        </p:nvSpPr>
        <p:spPr>
          <a:xfrm>
            <a:off x="403002" y="1269225"/>
            <a:ext cx="11471498" cy="5262979"/>
          </a:xfrm>
          <a:prstGeom prst="rect">
            <a:avLst/>
          </a:prstGeom>
          <a:noFill/>
        </p:spPr>
        <p:txBody>
          <a:bodyPr wrap="square" rtlCol="0">
            <a:spAutoFit/>
          </a:bodyPr>
          <a:lstStyle/>
          <a:p>
            <a:r>
              <a:rPr lang="en-US" altLang="ja-JP" sz="1400" dirty="0"/>
              <a:t>CO2</a:t>
            </a:r>
            <a:r>
              <a:rPr lang="ja-JP" altLang="en-US" sz="1400" dirty="0"/>
              <a:t>削減量の根拠として、必要な項目をバックキャストで整理し、それら項目を上記のスライドに倣って整理するとよい。</a:t>
            </a:r>
            <a:endParaRPr lang="en-US" altLang="ja-JP" sz="1400" dirty="0"/>
          </a:p>
          <a:p>
            <a:endParaRPr lang="en-US" altLang="ja-JP" sz="1400" dirty="0"/>
          </a:p>
          <a:p>
            <a:r>
              <a:rPr lang="ja-JP" altLang="en-US" sz="1400" dirty="0"/>
              <a:t>　　　①</a:t>
            </a:r>
            <a:r>
              <a:rPr lang="en-US" altLang="ja-JP" sz="1400" dirty="0"/>
              <a:t>CO2</a:t>
            </a:r>
            <a:r>
              <a:rPr lang="ja-JP" altLang="en-US" sz="1400" dirty="0"/>
              <a:t>削減量の根拠は、「自家発自家消費量</a:t>
            </a:r>
            <a:r>
              <a:rPr lang="en-US" altLang="ja-JP" sz="1400" dirty="0"/>
              <a:t>×</a:t>
            </a:r>
            <a:r>
              <a:rPr lang="ja-JP" altLang="en-US" sz="1400" dirty="0"/>
              <a:t>排出係数」という計算方法による</a:t>
            </a:r>
            <a:endParaRPr lang="en-US" altLang="ja-JP" sz="1400" dirty="0"/>
          </a:p>
          <a:p>
            <a:r>
              <a:rPr lang="ja-JP" altLang="en-US" sz="1400" dirty="0"/>
              <a:t>　　　　　→計算方法（</a:t>
            </a:r>
            <a:r>
              <a:rPr lang="ja-JP" altLang="en-US" sz="1400" dirty="0">
                <a:solidFill>
                  <a:schemeClr val="bg1"/>
                </a:solidFill>
                <a:highlight>
                  <a:srgbClr val="800000"/>
                </a:highlight>
              </a:rPr>
              <a:t>①</a:t>
            </a:r>
            <a:r>
              <a:rPr lang="en-US" altLang="ja-JP" sz="1400" dirty="0">
                <a:solidFill>
                  <a:schemeClr val="bg1"/>
                </a:solidFill>
                <a:highlight>
                  <a:srgbClr val="800000"/>
                </a:highlight>
              </a:rPr>
              <a:t>-1</a:t>
            </a:r>
            <a:r>
              <a:rPr lang="ja-JP" altLang="en-US" sz="1400" dirty="0"/>
              <a:t>）や排出係数（</a:t>
            </a:r>
            <a:r>
              <a:rPr lang="ja-JP" altLang="en-US" sz="1400" dirty="0">
                <a:solidFill>
                  <a:schemeClr val="bg1"/>
                </a:solidFill>
                <a:highlight>
                  <a:srgbClr val="800000"/>
                </a:highlight>
              </a:rPr>
              <a:t>①</a:t>
            </a:r>
            <a:r>
              <a:rPr lang="en-US" altLang="ja-JP" sz="1400" dirty="0">
                <a:solidFill>
                  <a:schemeClr val="bg1"/>
                </a:solidFill>
                <a:highlight>
                  <a:srgbClr val="800000"/>
                </a:highlight>
              </a:rPr>
              <a:t>-2</a:t>
            </a:r>
            <a:r>
              <a:rPr lang="ja-JP" altLang="en-US" sz="1400" dirty="0"/>
              <a:t>）は情報として記載する。　また、自家発自家消費量は②で、改めて整理する。</a:t>
            </a:r>
            <a:endParaRPr lang="en-US" altLang="ja-JP" sz="1400" dirty="0"/>
          </a:p>
          <a:p>
            <a:endParaRPr lang="ja-JP" altLang="en-US" sz="1400" dirty="0"/>
          </a:p>
          <a:p>
            <a:r>
              <a:rPr lang="ja-JP" altLang="en-US" sz="1400" dirty="0"/>
              <a:t>　　　②自家発自家消費量は、「太陽光発電量</a:t>
            </a:r>
            <a:r>
              <a:rPr lang="en-US" altLang="ja-JP" sz="1400" dirty="0"/>
              <a:t>―</a:t>
            </a:r>
            <a:r>
              <a:rPr lang="ja-JP" altLang="en-US" sz="1400" dirty="0"/>
              <a:t>余剰発電量＋蓄電池放電量」という計算方法による</a:t>
            </a:r>
            <a:endParaRPr lang="en-US" altLang="ja-JP" sz="1400" dirty="0"/>
          </a:p>
          <a:p>
            <a:r>
              <a:rPr lang="ja-JP" altLang="en-US" sz="1400" dirty="0"/>
              <a:t>　　　　　→計算方法（</a:t>
            </a:r>
            <a:r>
              <a:rPr lang="ja-JP" altLang="en-US" sz="1400" dirty="0">
                <a:solidFill>
                  <a:schemeClr val="bg1"/>
                </a:solidFill>
                <a:highlight>
                  <a:srgbClr val="800000"/>
                </a:highlight>
              </a:rPr>
              <a:t>②</a:t>
            </a:r>
            <a:r>
              <a:rPr lang="en-US" altLang="ja-JP" sz="1400" dirty="0">
                <a:solidFill>
                  <a:schemeClr val="bg1"/>
                </a:solidFill>
                <a:highlight>
                  <a:srgbClr val="800000"/>
                </a:highlight>
              </a:rPr>
              <a:t>-1</a:t>
            </a:r>
            <a:r>
              <a:rPr lang="ja-JP" altLang="en-US" sz="1400" dirty="0"/>
              <a:t>）や各種電力量の定量データ（</a:t>
            </a:r>
            <a:r>
              <a:rPr lang="ja-JP" altLang="en-US" sz="1400" dirty="0">
                <a:solidFill>
                  <a:schemeClr val="bg1"/>
                </a:solidFill>
                <a:highlight>
                  <a:srgbClr val="800000"/>
                </a:highlight>
              </a:rPr>
              <a:t>②</a:t>
            </a:r>
            <a:r>
              <a:rPr lang="en-US" altLang="ja-JP" sz="1400" dirty="0">
                <a:solidFill>
                  <a:schemeClr val="bg1"/>
                </a:solidFill>
                <a:highlight>
                  <a:srgbClr val="800000"/>
                </a:highlight>
              </a:rPr>
              <a:t>-2</a:t>
            </a:r>
            <a:r>
              <a:rPr lang="ja-JP" altLang="en-US" sz="1400" dirty="0"/>
              <a:t>）を情報として記載する。</a:t>
            </a:r>
            <a:endParaRPr lang="en-US" altLang="ja-JP" sz="1400" dirty="0"/>
          </a:p>
          <a:p>
            <a:endParaRPr lang="en-US" altLang="ja-JP" sz="1400" dirty="0"/>
          </a:p>
          <a:p>
            <a:r>
              <a:rPr lang="ja-JP" altLang="en-US" sz="1400" dirty="0"/>
              <a:t>　　　③太陽光発電量は日射量データや変換効率等により、時間別に計算する</a:t>
            </a:r>
            <a:endParaRPr lang="en-US" altLang="ja-JP" sz="1400" dirty="0"/>
          </a:p>
          <a:p>
            <a:r>
              <a:rPr lang="ja-JP" altLang="en-US" sz="1400" dirty="0"/>
              <a:t>　　　　　→計算方法や日射量データの出典、変換効率等の設定値（</a:t>
            </a:r>
            <a:r>
              <a:rPr lang="ja-JP" altLang="en-US" sz="1400" dirty="0">
                <a:solidFill>
                  <a:schemeClr val="bg1"/>
                </a:solidFill>
                <a:highlight>
                  <a:srgbClr val="800000"/>
                </a:highlight>
              </a:rPr>
              <a:t>③</a:t>
            </a:r>
            <a:r>
              <a:rPr lang="en-US" altLang="ja-JP" sz="1400" dirty="0">
                <a:solidFill>
                  <a:schemeClr val="bg1"/>
                </a:solidFill>
                <a:highlight>
                  <a:srgbClr val="800000"/>
                </a:highlight>
              </a:rPr>
              <a:t>-1</a:t>
            </a:r>
            <a:r>
              <a:rPr lang="ja-JP" altLang="en-US" sz="1400" dirty="0"/>
              <a:t>）を情報として記載する。</a:t>
            </a:r>
            <a:endParaRPr lang="en-US" altLang="ja-JP" sz="1400" dirty="0"/>
          </a:p>
          <a:p>
            <a:r>
              <a:rPr lang="ja-JP" altLang="en-US" sz="1400" dirty="0"/>
              <a:t>　　　　　　 また、時間別の計算結果の一例を図示する。（</a:t>
            </a:r>
            <a:r>
              <a:rPr lang="ja-JP" altLang="en-US" sz="1400" dirty="0">
                <a:solidFill>
                  <a:schemeClr val="bg1"/>
                </a:solidFill>
                <a:highlight>
                  <a:srgbClr val="800000"/>
                </a:highlight>
              </a:rPr>
              <a:t>③</a:t>
            </a:r>
            <a:r>
              <a:rPr lang="en-US" altLang="ja-JP" sz="1400" dirty="0">
                <a:solidFill>
                  <a:schemeClr val="bg1"/>
                </a:solidFill>
                <a:highlight>
                  <a:srgbClr val="800000"/>
                </a:highlight>
              </a:rPr>
              <a:t>-2</a:t>
            </a:r>
            <a:r>
              <a:rPr lang="ja-JP" altLang="en-US" sz="1400" dirty="0"/>
              <a:t>）</a:t>
            </a:r>
            <a:endParaRPr lang="en-US" altLang="ja-JP" sz="1400" dirty="0"/>
          </a:p>
          <a:p>
            <a:endParaRPr lang="en-US" altLang="ja-JP" sz="1400" dirty="0"/>
          </a:p>
          <a:p>
            <a:r>
              <a:rPr lang="ja-JP" altLang="en-US" sz="1400" dirty="0"/>
              <a:t>　　　④余剰発電量は「太陽光発電量</a:t>
            </a:r>
            <a:r>
              <a:rPr lang="en-US" altLang="ja-JP" sz="1400" dirty="0"/>
              <a:t>―</a:t>
            </a:r>
            <a:r>
              <a:rPr lang="ja-JP" altLang="en-US" sz="1400" dirty="0"/>
              <a:t>物流施設の電力需要」という計算方法で、時間別のシミュレーションによる</a:t>
            </a:r>
            <a:endParaRPr lang="en-US" altLang="ja-JP" sz="1400" dirty="0"/>
          </a:p>
          <a:p>
            <a:r>
              <a:rPr lang="ja-JP" altLang="en-US" sz="1400" dirty="0"/>
              <a:t>　　　　　→計算方法（</a:t>
            </a:r>
            <a:r>
              <a:rPr lang="ja-JP" altLang="en-US" sz="1400" dirty="0">
                <a:solidFill>
                  <a:schemeClr val="bg1"/>
                </a:solidFill>
                <a:highlight>
                  <a:srgbClr val="800000"/>
                </a:highlight>
              </a:rPr>
              <a:t>④</a:t>
            </a:r>
            <a:r>
              <a:rPr lang="en-US" altLang="ja-JP" sz="1400" dirty="0">
                <a:solidFill>
                  <a:schemeClr val="bg1"/>
                </a:solidFill>
                <a:highlight>
                  <a:srgbClr val="800000"/>
                </a:highlight>
              </a:rPr>
              <a:t>-1</a:t>
            </a:r>
            <a:r>
              <a:rPr lang="ja-JP" altLang="en-US" sz="1400" dirty="0"/>
              <a:t>）を情報として記載する。</a:t>
            </a:r>
            <a:endParaRPr lang="en-US" altLang="ja-JP" sz="1400" dirty="0"/>
          </a:p>
          <a:p>
            <a:r>
              <a:rPr lang="ja-JP" altLang="en-US" sz="1400" dirty="0"/>
              <a:t>　　　　　　 また、時間別の計算結果の一例を図示する。（余剰発電量が発生状態が見える化されるもの）（</a:t>
            </a:r>
            <a:r>
              <a:rPr lang="ja-JP" altLang="en-US" sz="1400" dirty="0">
                <a:solidFill>
                  <a:schemeClr val="bg1"/>
                </a:solidFill>
                <a:highlight>
                  <a:srgbClr val="800000"/>
                </a:highlight>
              </a:rPr>
              <a:t>④</a:t>
            </a:r>
            <a:r>
              <a:rPr lang="en-US" altLang="ja-JP" sz="1400" dirty="0">
                <a:solidFill>
                  <a:schemeClr val="bg1"/>
                </a:solidFill>
                <a:highlight>
                  <a:srgbClr val="800000"/>
                </a:highlight>
              </a:rPr>
              <a:t>-2</a:t>
            </a:r>
            <a:r>
              <a:rPr lang="ja-JP" altLang="en-US" sz="1400" dirty="0"/>
              <a:t>）</a:t>
            </a:r>
            <a:endParaRPr lang="en-US" altLang="ja-JP" sz="1400" dirty="0"/>
          </a:p>
          <a:p>
            <a:endParaRPr lang="en-US" altLang="ja-JP" sz="1400" dirty="0"/>
          </a:p>
          <a:p>
            <a:r>
              <a:rPr lang="ja-JP" altLang="en-US" sz="1400" dirty="0"/>
              <a:t>　　　⑤蓄電池放電量は、物流施設の電力需要や蓄電池の充電状態や設定条件を踏まえた時間別のシミュレーションによる</a:t>
            </a:r>
            <a:endParaRPr lang="en-US" altLang="ja-JP" sz="1400" dirty="0"/>
          </a:p>
          <a:p>
            <a:r>
              <a:rPr lang="ja-JP" altLang="en-US" sz="1400" dirty="0"/>
              <a:t>　　　　　→時間別の計算結果の一例を図示する。（今回の場合は負荷の平準化をするため、負荷の平準化が見える化されるもの）（</a:t>
            </a:r>
            <a:r>
              <a:rPr lang="ja-JP" altLang="en-US" sz="1400" dirty="0">
                <a:solidFill>
                  <a:schemeClr val="bg1"/>
                </a:solidFill>
                <a:highlight>
                  <a:srgbClr val="800000"/>
                </a:highlight>
              </a:rPr>
              <a:t>⑤</a:t>
            </a:r>
            <a:r>
              <a:rPr lang="en-US" altLang="ja-JP" sz="1400" dirty="0">
                <a:solidFill>
                  <a:schemeClr val="bg1"/>
                </a:solidFill>
                <a:highlight>
                  <a:srgbClr val="800000"/>
                </a:highlight>
              </a:rPr>
              <a:t>-1</a:t>
            </a:r>
            <a:r>
              <a:rPr lang="ja-JP" altLang="en-US" sz="1400" dirty="0"/>
              <a:t>）</a:t>
            </a:r>
            <a:endParaRPr lang="en-US" altLang="ja-JP" sz="1400" dirty="0"/>
          </a:p>
          <a:p>
            <a:endParaRPr lang="en-US" altLang="ja-JP" sz="1400" dirty="0"/>
          </a:p>
          <a:p>
            <a:r>
              <a:rPr lang="ja-JP" altLang="en-US" sz="1400" dirty="0"/>
              <a:t>　　　⑥蓄電池容量の設定根拠は、設定条件や物流施設の電力需要や太陽光発電量を踏まえた時間別のシミュレーションによる</a:t>
            </a:r>
            <a:endParaRPr lang="en-US" altLang="ja-JP" sz="1400" dirty="0"/>
          </a:p>
          <a:p>
            <a:r>
              <a:rPr lang="ja-JP" altLang="en-US" sz="1400" dirty="0"/>
              <a:t>　　　　　→設定条件（</a:t>
            </a:r>
            <a:r>
              <a:rPr lang="ja-JP" altLang="en-US" sz="1400" dirty="0">
                <a:solidFill>
                  <a:schemeClr val="bg1"/>
                </a:solidFill>
                <a:highlight>
                  <a:srgbClr val="800000"/>
                </a:highlight>
              </a:rPr>
              <a:t> ⑥</a:t>
            </a:r>
            <a:r>
              <a:rPr lang="en-US" altLang="ja-JP" sz="1400" dirty="0">
                <a:solidFill>
                  <a:schemeClr val="bg1"/>
                </a:solidFill>
                <a:highlight>
                  <a:srgbClr val="800000"/>
                </a:highlight>
              </a:rPr>
              <a:t>-1 </a:t>
            </a:r>
            <a:r>
              <a:rPr lang="ja-JP" altLang="en-US" sz="1400" dirty="0"/>
              <a:t>）や時間別の計算結果の一例を図示する。（今回の場合は余剰発電量を蓄電池で吸収することが見える化されるもの）（</a:t>
            </a:r>
            <a:r>
              <a:rPr lang="ja-JP" altLang="en-US" sz="1400" dirty="0">
                <a:solidFill>
                  <a:schemeClr val="bg1"/>
                </a:solidFill>
                <a:highlight>
                  <a:srgbClr val="800000"/>
                </a:highlight>
              </a:rPr>
              <a:t>⑥</a:t>
            </a:r>
            <a:r>
              <a:rPr lang="en-US" altLang="ja-JP" sz="1400" dirty="0">
                <a:solidFill>
                  <a:schemeClr val="bg1"/>
                </a:solidFill>
                <a:highlight>
                  <a:srgbClr val="800000"/>
                </a:highlight>
              </a:rPr>
              <a:t>-2</a:t>
            </a:r>
            <a:r>
              <a:rPr lang="ja-JP" altLang="en-US" sz="1400" dirty="0"/>
              <a:t>）</a:t>
            </a:r>
            <a:endParaRPr lang="en-US" altLang="ja-JP" sz="1400" dirty="0"/>
          </a:p>
          <a:p>
            <a:endParaRPr lang="en-US" altLang="ja-JP" sz="1400" dirty="0"/>
          </a:p>
          <a:p>
            <a:r>
              <a:rPr lang="ja-JP" altLang="en-US" sz="1400" dirty="0"/>
              <a:t>　　　⑦</a:t>
            </a:r>
            <a:r>
              <a:rPr lang="en-US" altLang="ja-JP" sz="1400" dirty="0"/>
              <a:t>PV</a:t>
            </a:r>
            <a:r>
              <a:rPr lang="ja-JP" altLang="en-US" sz="1400" dirty="0"/>
              <a:t>容量の設定根拠は屋根面積による。</a:t>
            </a:r>
            <a:endParaRPr lang="en-US" altLang="ja-JP" sz="1400" dirty="0"/>
          </a:p>
          <a:p>
            <a:r>
              <a:rPr lang="ja-JP" altLang="en-US" sz="1400" dirty="0"/>
              <a:t>　　　　　→屋根面積（</a:t>
            </a:r>
            <a:r>
              <a:rPr lang="ja-JP" altLang="en-US" sz="1400" dirty="0">
                <a:solidFill>
                  <a:schemeClr val="bg1"/>
                </a:solidFill>
                <a:highlight>
                  <a:srgbClr val="800000"/>
                </a:highlight>
              </a:rPr>
              <a:t>⑦</a:t>
            </a:r>
            <a:r>
              <a:rPr lang="en-US" altLang="ja-JP" sz="1400" dirty="0">
                <a:solidFill>
                  <a:schemeClr val="bg1"/>
                </a:solidFill>
                <a:highlight>
                  <a:srgbClr val="800000"/>
                </a:highlight>
              </a:rPr>
              <a:t>-1</a:t>
            </a:r>
            <a:r>
              <a:rPr lang="ja-JP" altLang="en-US" sz="1400" dirty="0"/>
              <a:t>）を情報として記載する。</a:t>
            </a:r>
          </a:p>
        </p:txBody>
      </p:sp>
      <p:sp>
        <p:nvSpPr>
          <p:cNvPr id="11" name="吹き出し: 線 (枠なし) 10">
            <a:extLst>
              <a:ext uri="{FF2B5EF4-FFF2-40B4-BE49-F238E27FC236}">
                <a16:creationId xmlns:a16="http://schemas.microsoft.com/office/drawing/2014/main" xmlns="" id="{0B89D219-C43F-44B6-95B0-F2D28487D078}"/>
              </a:ext>
            </a:extLst>
          </p:cNvPr>
          <p:cNvSpPr/>
          <p:nvPr/>
        </p:nvSpPr>
        <p:spPr>
          <a:xfrm>
            <a:off x="8023055" y="3110218"/>
            <a:ext cx="3991145" cy="503590"/>
          </a:xfrm>
          <a:prstGeom prst="callout1">
            <a:avLst>
              <a:gd name="adj1" fmla="val 49365"/>
              <a:gd name="adj2" fmla="val 677"/>
              <a:gd name="adj3" fmla="val 33914"/>
              <a:gd name="adj4" fmla="val -8527"/>
            </a:avLst>
          </a:prstGeom>
          <a:solidFill>
            <a:schemeClr val="accent1">
              <a:lumMod val="40000"/>
              <a:lumOff val="6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kumimoji="1" lang="ja-JP" altLang="en-US" sz="1400">
                <a:solidFill>
                  <a:schemeClr val="tx1">
                    <a:lumMod val="65000"/>
                    <a:lumOff val="35000"/>
                  </a:schemeClr>
                </a:solidFill>
              </a:rPr>
              <a:t>補助要件設備等を導入しようとするメーカーなどにも</a:t>
            </a:r>
            <a:endParaRPr kumimoji="1" lang="en-US" altLang="ja-JP" sz="1400">
              <a:solidFill>
                <a:schemeClr val="tx1">
                  <a:lumMod val="65000"/>
                  <a:lumOff val="35000"/>
                </a:schemeClr>
              </a:solidFill>
            </a:endParaRPr>
          </a:p>
          <a:p>
            <a:pPr algn="ctr"/>
            <a:r>
              <a:rPr kumimoji="1" lang="ja-JP" altLang="en-US" sz="1400">
                <a:solidFill>
                  <a:schemeClr val="tx1">
                    <a:lumMod val="65000"/>
                    <a:lumOff val="35000"/>
                  </a:schemeClr>
                </a:solidFill>
              </a:rPr>
              <a:t>相談し、作成するようにお願いします</a:t>
            </a:r>
            <a:endParaRPr kumimoji="1" lang="en-US" altLang="ja-JP" sz="1400">
              <a:solidFill>
                <a:schemeClr val="tx1">
                  <a:lumMod val="65000"/>
                  <a:lumOff val="35000"/>
                </a:schemeClr>
              </a:solidFill>
            </a:endParaRPr>
          </a:p>
        </p:txBody>
      </p:sp>
      <p:sp>
        <p:nvSpPr>
          <p:cNvPr id="4" name="タイトル 1">
            <a:extLst>
              <a:ext uri="{FF2B5EF4-FFF2-40B4-BE49-F238E27FC236}">
                <a16:creationId xmlns:a16="http://schemas.microsoft.com/office/drawing/2014/main" xmlns="" id="{9B9806C0-72CF-7FFA-B911-E1A93203002A}"/>
              </a:ext>
            </a:extLst>
          </p:cNvPr>
          <p:cNvSpPr txBox="1">
            <a:spLocks/>
          </p:cNvSpPr>
          <p:nvPr/>
        </p:nvSpPr>
        <p:spPr>
          <a:xfrm>
            <a:off x="403002" y="415150"/>
            <a:ext cx="11030471" cy="8540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3200" dirty="0"/>
              <a:t>3-5.</a:t>
            </a:r>
            <a:r>
              <a:rPr lang="ja-JP" altLang="en-US" sz="3200" dirty="0"/>
              <a:t> </a:t>
            </a:r>
            <a:r>
              <a:rPr lang="en-US" altLang="ja-JP" sz="3200" dirty="0"/>
              <a:t>CO</a:t>
            </a:r>
            <a:r>
              <a:rPr lang="en-US" altLang="ja-JP" sz="2400" dirty="0"/>
              <a:t>2</a:t>
            </a:r>
            <a:r>
              <a:rPr lang="ja-JP" altLang="en-US" sz="3200" dirty="0"/>
              <a:t>削減量の根拠の整理方法イメージ（一例）　　</a:t>
            </a:r>
          </a:p>
        </p:txBody>
      </p:sp>
    </p:spTree>
    <p:extLst>
      <p:ext uri="{BB962C8B-B14F-4D97-AF65-F5344CB8AC3E}">
        <p14:creationId xmlns:p14="http://schemas.microsoft.com/office/powerpoint/2010/main" val="13345843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4.</a:t>
            </a:r>
            <a:r>
              <a:rPr kumimoji="1" lang="ja-JP" altLang="en-US" dirty="0"/>
              <a:t>間接補助事業の開始</a:t>
            </a:r>
          </a:p>
        </p:txBody>
      </p:sp>
      <p:sp>
        <p:nvSpPr>
          <p:cNvPr id="3" name="コンテンツ プレースホルダー 2"/>
          <p:cNvSpPr>
            <a:spLocks noGrp="1"/>
          </p:cNvSpPr>
          <p:nvPr>
            <p:ph idx="1"/>
          </p:nvPr>
        </p:nvSpPr>
        <p:spPr>
          <a:xfrm>
            <a:off x="838200" y="1219200"/>
            <a:ext cx="10515600" cy="5137150"/>
          </a:xfrm>
        </p:spPr>
        <p:txBody>
          <a:bodyPr>
            <a:normAutofit/>
          </a:bodyPr>
          <a:lstStyle/>
          <a:p>
            <a:pPr marL="0" indent="0" eaLnBrk="0" hangingPunct="0">
              <a:buNone/>
            </a:pPr>
            <a:r>
              <a:rPr lang="ja-JP" altLang="en-US" dirty="0"/>
              <a:t>様式第２の受領をもって間接補助事業の開始となります。</a:t>
            </a:r>
          </a:p>
          <a:p>
            <a:pPr marL="0" indent="0" eaLnBrk="0" hangingPunct="0">
              <a:buNone/>
            </a:pPr>
            <a:r>
              <a:rPr lang="ja-JP" altLang="en-US" dirty="0"/>
              <a:t>交付決定を受けた施設、設備、機器類などを導入するため、自社内に</a:t>
            </a:r>
            <a:endParaRPr lang="en-US" altLang="ja-JP" dirty="0"/>
          </a:p>
          <a:p>
            <a:pPr marL="0" indent="0" eaLnBrk="0" hangingPunct="0">
              <a:buNone/>
            </a:pPr>
            <a:r>
              <a:rPr lang="ja-JP" altLang="en-US" dirty="0"/>
              <a:t>おける必要な諸手続きを進めてください。</a:t>
            </a:r>
            <a:endParaRPr lang="en-US" altLang="ja-JP" dirty="0"/>
          </a:p>
          <a:p>
            <a:pPr marL="0" indent="0" eaLnBrk="0" hangingPunct="0">
              <a:buNone/>
            </a:pPr>
            <a:r>
              <a:rPr lang="ja-JP" altLang="en-US" dirty="0"/>
              <a:t>共同申請の場合は、他の共同間接補助事業者と連携を行うなどの準備をしてください。</a:t>
            </a:r>
          </a:p>
        </p:txBody>
      </p:sp>
      <p:sp>
        <p:nvSpPr>
          <p:cNvPr id="5" name="スライド番号プレースホルダー 4"/>
          <p:cNvSpPr>
            <a:spLocks noGrp="1"/>
          </p:cNvSpPr>
          <p:nvPr>
            <p:ph type="sldNum" sz="quarter" idx="12"/>
          </p:nvPr>
        </p:nvSpPr>
        <p:spPr/>
        <p:txBody>
          <a:bodyPr/>
          <a:lstStyle/>
          <a:p>
            <a:fld id="{FF608BFE-8C74-47C9-929A-218FD3ABDEC9}" type="slidenum">
              <a:rPr kumimoji="1" lang="ja-JP" altLang="en-US" smtClean="0"/>
              <a:t>11</a:t>
            </a:fld>
            <a:endParaRPr kumimoji="1" lang="ja-JP" altLang="en-US"/>
          </a:p>
        </p:txBody>
      </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3079278"/>
            <a:ext cx="4286250" cy="3895725"/>
          </a:xfrm>
          <a:prstGeom prst="rect">
            <a:avLst/>
          </a:prstGeom>
        </p:spPr>
      </p:pic>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6914" y="3159125"/>
            <a:ext cx="3810000" cy="3562350"/>
          </a:xfrm>
          <a:prstGeom prst="rect">
            <a:avLst/>
          </a:prstGeom>
        </p:spPr>
      </p:pic>
    </p:spTree>
    <p:extLst>
      <p:ext uri="{BB962C8B-B14F-4D97-AF65-F5344CB8AC3E}">
        <p14:creationId xmlns:p14="http://schemas.microsoft.com/office/powerpoint/2010/main" val="256129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5.</a:t>
            </a:r>
            <a:r>
              <a:rPr kumimoji="1" lang="ja-JP" altLang="en-US" dirty="0"/>
              <a:t>見積・競争入札・関連会社の利益排除</a:t>
            </a:r>
          </a:p>
        </p:txBody>
      </p:sp>
      <p:sp>
        <p:nvSpPr>
          <p:cNvPr id="3" name="コンテンツ プレースホルダー 2"/>
          <p:cNvSpPr>
            <a:spLocks noGrp="1"/>
          </p:cNvSpPr>
          <p:nvPr>
            <p:ph idx="1"/>
          </p:nvPr>
        </p:nvSpPr>
        <p:spPr>
          <a:xfrm>
            <a:off x="838200" y="1219200"/>
            <a:ext cx="10515600" cy="5248275"/>
          </a:xfrm>
        </p:spPr>
        <p:txBody>
          <a:bodyPr>
            <a:normAutofit fontScale="92500" lnSpcReduction="10000"/>
          </a:bodyPr>
          <a:lstStyle/>
          <a:p>
            <a:pPr marL="0" indent="0" eaLnBrk="0" hangingPunct="0">
              <a:buNone/>
            </a:pPr>
            <a:r>
              <a:rPr lang="ja-JP" altLang="en-US" dirty="0"/>
              <a:t>申請時に提出した２社以上の見積書が発注時点ですべて有効な場合で、かつ当該の事業者に発注を行う場合は、見積書の再取得や競争入札を行わずにそのまま発注をすることが可能です。</a:t>
            </a:r>
          </a:p>
          <a:p>
            <a:pPr marL="0" indent="0" eaLnBrk="0" hangingPunct="0">
              <a:buNone/>
            </a:pPr>
            <a:r>
              <a:rPr lang="ja-JP" altLang="en-US" dirty="0"/>
              <a:t>反対に発注時点で見積書が有効でない場合は、必ず見積書の再取得を行ってください。競争入札においても同様です。</a:t>
            </a:r>
            <a:endParaRPr lang="en-US" altLang="ja-JP" dirty="0"/>
          </a:p>
          <a:p>
            <a:pPr marL="0" indent="0" eaLnBrk="0" hangingPunct="0">
              <a:buNone/>
            </a:pPr>
            <a:r>
              <a:rPr lang="ja-JP" altLang="en-US" dirty="0"/>
              <a:t>再取得した見積書は、見積額に差異がなければ再提出の必要はありません。ただし、事務局から指示があった場合に速やかに提出ができるよう大切に保管してください。（差異がある場合は発注はせずに事務局に連絡してください。）</a:t>
            </a:r>
          </a:p>
          <a:p>
            <a:pPr marL="0" indent="0" eaLnBrk="0" hangingPunct="0">
              <a:buNone/>
            </a:pPr>
            <a:r>
              <a:rPr lang="ja-JP" altLang="en-US" dirty="0"/>
              <a:t>また、補助対象経費の中に、補助事業者の自社調達又は関係会社等からの調達分がある場合、補助事業の実績額の中に補助事業者の利益相当分が含まれることは、調達先の選定方法如何に関わらず、補助金交付の目的上ふさわしくないと考えられます。そこで、これらから調達した場合は、取引価格から利益相当額を控除した金額を補助対象経費として下さい。</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12</a:t>
            </a:fld>
            <a:endParaRPr kumimoji="1" lang="ja-JP" altLang="en-US"/>
          </a:p>
        </p:txBody>
      </p:sp>
    </p:spTree>
    <p:extLst>
      <p:ext uri="{BB962C8B-B14F-4D97-AF65-F5344CB8AC3E}">
        <p14:creationId xmlns:p14="http://schemas.microsoft.com/office/powerpoint/2010/main" val="42661787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82200" y="4885124"/>
            <a:ext cx="1471226" cy="1471226"/>
          </a:xfrm>
          <a:prstGeom prst="rect">
            <a:avLst/>
          </a:prstGeom>
        </p:spPr>
      </p:pic>
      <p:sp>
        <p:nvSpPr>
          <p:cNvPr id="3" name="コンテンツ プレースホルダー 2"/>
          <p:cNvSpPr>
            <a:spLocks noGrp="1"/>
          </p:cNvSpPr>
          <p:nvPr>
            <p:ph idx="1"/>
          </p:nvPr>
        </p:nvSpPr>
        <p:spPr>
          <a:xfrm>
            <a:off x="838200" y="1219200"/>
            <a:ext cx="10515600" cy="5248275"/>
          </a:xfrm>
        </p:spPr>
        <p:txBody>
          <a:bodyPr>
            <a:normAutofit/>
          </a:bodyPr>
          <a:lstStyle/>
          <a:p>
            <a:pPr marL="0" indent="0" eaLnBrk="0" hangingPunct="0">
              <a:buNone/>
            </a:pPr>
            <a:r>
              <a:rPr lang="ja-JP" altLang="en-US" dirty="0"/>
              <a:t>間接補助事業に係る契約・発注等は交付決定後に行ってください。</a:t>
            </a:r>
          </a:p>
          <a:p>
            <a:pPr marL="0" indent="0" eaLnBrk="0" hangingPunct="0">
              <a:buNone/>
            </a:pPr>
            <a:r>
              <a:rPr lang="ja-JP" altLang="en-US" dirty="0">
                <a:solidFill>
                  <a:srgbClr val="FF0000"/>
                </a:solidFill>
              </a:rPr>
              <a:t>交付決定前に契約・発注・購入・開発の着手が行われた事業については、補助金交付の対象とはなりません。</a:t>
            </a:r>
          </a:p>
          <a:p>
            <a:pPr marL="0" indent="0" eaLnBrk="0" hangingPunct="0">
              <a:buNone/>
            </a:pPr>
            <a:r>
              <a:rPr lang="ja-JP" altLang="en-US" dirty="0"/>
              <a:t>契約書や発注書（発注を行ったメール画面等含む）、作業指示書等は大切に保管してください。</a:t>
            </a:r>
          </a:p>
          <a:p>
            <a:pPr marL="0" indent="0" eaLnBrk="0" hangingPunct="0">
              <a:buNone/>
            </a:pPr>
            <a:r>
              <a:rPr lang="ja-JP" altLang="en-US" dirty="0"/>
              <a:t>リース契約書やＰＰＡモデルの契約書は、中間報告時にその写しを提出する必要があります。</a:t>
            </a:r>
          </a:p>
          <a:p>
            <a:pPr marL="0" indent="0" eaLnBrk="0" hangingPunct="0">
              <a:buNone/>
            </a:pPr>
            <a:r>
              <a:rPr lang="ja-JP" altLang="en-US" dirty="0"/>
              <a:t>その他の契約書、発注書および作業指示書等は、事務局より指示があった場合に追加資料として提出を求めることがあります。</a:t>
            </a:r>
            <a:endParaRPr lang="en-US" altLang="ja-JP" dirty="0"/>
          </a:p>
          <a:p>
            <a:pPr marL="0" indent="0" eaLnBrk="0" hangingPunct="0">
              <a:buNone/>
            </a:pPr>
            <a:endParaRPr lang="ja-JP" altLang="en-US" dirty="0"/>
          </a:p>
        </p:txBody>
      </p:sp>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6-1.</a:t>
            </a:r>
            <a:r>
              <a:rPr kumimoji="1" lang="ja-JP" altLang="en-US" dirty="0"/>
              <a:t>契約・発注について（</a:t>
            </a:r>
            <a:r>
              <a:rPr lang="ja-JP" altLang="en-US" dirty="0"/>
              <a:t>１</a:t>
            </a:r>
            <a:r>
              <a:rPr kumimoji="1" lang="ja-JP" altLang="en-US" dirty="0"/>
              <a:t>）</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13</a:t>
            </a:fld>
            <a:endParaRPr kumimoji="1" lang="ja-JP" altLang="en-US" dirty="0"/>
          </a:p>
        </p:txBody>
      </p:sp>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15475" y="5219756"/>
            <a:ext cx="1387353" cy="1430282"/>
          </a:xfrm>
          <a:prstGeom prst="rect">
            <a:avLst/>
          </a:prstGeom>
        </p:spPr>
      </p:pic>
    </p:spTree>
    <p:extLst>
      <p:ext uri="{BB962C8B-B14F-4D97-AF65-F5344CB8AC3E}">
        <p14:creationId xmlns:p14="http://schemas.microsoft.com/office/powerpoint/2010/main" val="145684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199" y="1219200"/>
            <a:ext cx="10752910" cy="5390606"/>
          </a:xfrm>
        </p:spPr>
        <p:txBody>
          <a:bodyPr>
            <a:normAutofit/>
          </a:bodyPr>
          <a:lstStyle/>
          <a:p>
            <a:pPr marL="357188" indent="-357188" eaLnBrk="0" hangingPunct="0">
              <a:buNone/>
            </a:pPr>
            <a:r>
              <a:rPr lang="ja-JP" altLang="en-US" dirty="0"/>
              <a:t>Ⓐ補助対象経費に消費税および地方消費税額（以下「消費税等」と</a:t>
            </a:r>
            <a:endParaRPr lang="en-US" altLang="ja-JP" dirty="0"/>
          </a:p>
          <a:p>
            <a:pPr marL="357188" indent="-357188" eaLnBrk="0" hangingPunct="0">
              <a:buNone/>
            </a:pPr>
            <a:r>
              <a:rPr lang="en-US" altLang="ja-JP" dirty="0"/>
              <a:t>     </a:t>
            </a:r>
            <a:r>
              <a:rPr lang="ja-JP" altLang="en-US" dirty="0"/>
              <a:t>いいます。）が含まれている場合、交付規程に基づき、消費税および</a:t>
            </a:r>
            <a:endParaRPr lang="en-US" altLang="ja-JP" dirty="0"/>
          </a:p>
          <a:p>
            <a:pPr marL="357188" indent="-357188" eaLnBrk="0" hangingPunct="0">
              <a:buNone/>
            </a:pPr>
            <a:r>
              <a:rPr lang="en-US" altLang="ja-JP" dirty="0"/>
              <a:t>     </a:t>
            </a:r>
            <a:r>
              <a:rPr lang="ja-JP" altLang="en-US" dirty="0"/>
              <a:t>地方消費税額の確定に伴う報告書（様式第９）を求めています。</a:t>
            </a:r>
          </a:p>
          <a:p>
            <a:pPr marL="357188" indent="0" eaLnBrk="0" hangingPunct="0">
              <a:buNone/>
            </a:pPr>
            <a:r>
              <a:rPr lang="ja-JP" altLang="en-US" dirty="0"/>
              <a:t>ただし、以下に掲げる間接補助事業者にあっては、間接補助事業の</a:t>
            </a:r>
            <a:endParaRPr lang="en-US" altLang="ja-JP" dirty="0"/>
          </a:p>
          <a:p>
            <a:pPr marL="357188" indent="0" eaLnBrk="0" hangingPunct="0">
              <a:buNone/>
            </a:pPr>
            <a:r>
              <a:rPr lang="ja-JP" altLang="en-US" dirty="0"/>
              <a:t>遂行に支障を来すおそれがあるため、消費税等を補助対象経費に</a:t>
            </a:r>
          </a:p>
          <a:p>
            <a:pPr marL="357188" indent="0" eaLnBrk="0" hangingPunct="0">
              <a:buNone/>
            </a:pPr>
            <a:r>
              <a:rPr lang="ja-JP" altLang="en-US" dirty="0"/>
              <a:t>含めて補助金額を算定できるものとします。</a:t>
            </a:r>
            <a:endParaRPr lang="en-US" altLang="ja-JP" dirty="0"/>
          </a:p>
          <a:p>
            <a:pPr marL="357188" indent="0" eaLnBrk="0" hangingPunct="0">
              <a:buNone/>
            </a:pPr>
            <a:r>
              <a:rPr lang="ja-JP" altLang="en-US" dirty="0"/>
              <a:t>① 消費税法における納税義務者とならない間接補助事業者</a:t>
            </a:r>
          </a:p>
          <a:p>
            <a:pPr marL="357188" indent="0" eaLnBrk="0" hangingPunct="0">
              <a:buNone/>
            </a:pPr>
            <a:r>
              <a:rPr lang="ja-JP" altLang="en-US" dirty="0"/>
              <a:t>② 免税事業者である間接補助事業者</a:t>
            </a:r>
            <a:endParaRPr lang="en-US" altLang="ja-JP" dirty="0"/>
          </a:p>
          <a:p>
            <a:pPr marL="357188" indent="0" eaLnBrk="0" hangingPunct="0">
              <a:buNone/>
            </a:pPr>
            <a:r>
              <a:rPr lang="ja-JP" altLang="en-US" dirty="0"/>
              <a:t>③ 簡易課税事業者である間接補助事業者</a:t>
            </a:r>
            <a:endParaRPr lang="en-US" altLang="ja-JP" dirty="0"/>
          </a:p>
          <a:p>
            <a:pPr marL="357188" indent="-357188" eaLnBrk="0" hangingPunct="0">
              <a:buNone/>
            </a:pPr>
            <a:endParaRPr lang="en-US" altLang="ja-JP" dirty="0"/>
          </a:p>
          <a:p>
            <a:pPr marL="357188" indent="-357188" eaLnBrk="0" hangingPunct="0">
              <a:buNone/>
            </a:pPr>
            <a:endParaRPr lang="en-US" altLang="ja-JP" dirty="0"/>
          </a:p>
          <a:p>
            <a:pPr marL="357188" indent="-357188" eaLnBrk="0" hangingPunct="0">
              <a:buNone/>
            </a:pPr>
            <a:endParaRPr lang="en-US" altLang="ja-JP" dirty="0"/>
          </a:p>
        </p:txBody>
      </p:sp>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6-2.</a:t>
            </a:r>
            <a:r>
              <a:rPr kumimoji="1" lang="ja-JP" altLang="en-US" dirty="0"/>
              <a:t>契約・発注について（２）</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14</a:t>
            </a:fld>
            <a:endParaRPr kumimoji="1" lang="ja-JP" altLang="en-US" dirty="0"/>
          </a:p>
        </p:txBody>
      </p:sp>
      <p:pic>
        <p:nvPicPr>
          <p:cNvPr id="1026" name="Picture 2" descr="税金のイラスト">
            <a:extLst>
              <a:ext uri="{FF2B5EF4-FFF2-40B4-BE49-F238E27FC236}">
                <a16:creationId xmlns:a16="http://schemas.microsoft.com/office/drawing/2014/main" xmlns="" id="{1833BCCF-876D-1257-5B9C-9C62048131A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19628" y="4969782"/>
            <a:ext cx="1132660" cy="1053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39054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199" y="1219200"/>
            <a:ext cx="10900956" cy="5390606"/>
          </a:xfrm>
        </p:spPr>
        <p:txBody>
          <a:bodyPr>
            <a:normAutofit/>
          </a:bodyPr>
          <a:lstStyle/>
          <a:p>
            <a:pPr marL="357188" indent="0" eaLnBrk="0" hangingPunct="0">
              <a:buNone/>
            </a:pPr>
            <a:r>
              <a:rPr lang="ja-JP" altLang="en-US" dirty="0"/>
              <a:t>④ 国もしくは地方公共団体（特別会計を設けて事業を行う場合に</a:t>
            </a:r>
            <a:endParaRPr lang="en-US" altLang="ja-JP" dirty="0"/>
          </a:p>
          <a:p>
            <a:pPr marL="357188" indent="0" eaLnBrk="0" hangingPunct="0">
              <a:buNone/>
            </a:pPr>
            <a:r>
              <a:rPr lang="ja-JP" altLang="en-US" dirty="0"/>
              <a:t>　　限る。）、消費税法別表第３に掲げる法人の間接補助事業者</a:t>
            </a:r>
          </a:p>
          <a:p>
            <a:pPr marL="357188" indent="0" eaLnBrk="0" hangingPunct="0">
              <a:buNone/>
            </a:pPr>
            <a:r>
              <a:rPr lang="ja-JP" altLang="en-US" dirty="0"/>
              <a:t>⑤ 国または地方公共団体の一般会計である間接補助事業者</a:t>
            </a:r>
            <a:endParaRPr lang="en-US" altLang="ja-JP" dirty="0"/>
          </a:p>
          <a:p>
            <a:pPr marL="357188" indent="0" eaLnBrk="0" hangingPunct="0">
              <a:buNone/>
            </a:pPr>
            <a:r>
              <a:rPr lang="ja-JP" altLang="en-US" dirty="0"/>
              <a:t>⑥ 課税事業者のうち課税売上割合が低い等の理由から、消費税仕</a:t>
            </a:r>
          </a:p>
          <a:p>
            <a:pPr marL="357188" indent="0" eaLnBrk="0" hangingPunct="0">
              <a:buNone/>
            </a:pPr>
            <a:r>
              <a:rPr lang="ja-JP" altLang="en-US" dirty="0"/>
              <a:t>　　入控除税額確定後の返還を選択する間接補助事業者</a:t>
            </a:r>
            <a:endParaRPr lang="en-US" altLang="ja-JP" dirty="0"/>
          </a:p>
          <a:p>
            <a:pPr marL="357188" indent="-357188" eaLnBrk="0" hangingPunct="0">
              <a:buNone/>
            </a:pPr>
            <a:endParaRPr lang="en-US" altLang="ja-JP" dirty="0"/>
          </a:p>
          <a:p>
            <a:pPr marL="357188" indent="-357188" eaLnBrk="0" hangingPunct="0">
              <a:buNone/>
            </a:pPr>
            <a:r>
              <a:rPr lang="en-US" altLang="ja-JP" u="sng" dirty="0"/>
              <a:t>※</a:t>
            </a:r>
            <a:r>
              <a:rPr lang="ja-JP" altLang="en-US" u="sng" dirty="0"/>
              <a:t>今後インボイス制度等の開始に伴い、内容が一部変更となる可能性があります。</a:t>
            </a:r>
            <a:endParaRPr lang="en-US" altLang="ja-JP" u="sng" dirty="0"/>
          </a:p>
          <a:p>
            <a:pPr marL="357188" indent="-357188" eaLnBrk="0" hangingPunct="0">
              <a:buNone/>
            </a:pPr>
            <a:endParaRPr lang="en-US" altLang="ja-JP" dirty="0"/>
          </a:p>
          <a:p>
            <a:pPr marL="357188" indent="-357188" eaLnBrk="0" hangingPunct="0">
              <a:buNone/>
            </a:pPr>
            <a:endParaRPr lang="en-US" altLang="ja-JP" dirty="0"/>
          </a:p>
        </p:txBody>
      </p:sp>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6-3.</a:t>
            </a:r>
            <a:r>
              <a:rPr kumimoji="1" lang="ja-JP" altLang="en-US" dirty="0"/>
              <a:t>契約・発注について（３）</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15</a:t>
            </a:fld>
            <a:endParaRPr kumimoji="1" lang="ja-JP" altLang="en-US" dirty="0"/>
          </a:p>
        </p:txBody>
      </p:sp>
    </p:spTree>
    <p:extLst>
      <p:ext uri="{BB962C8B-B14F-4D97-AF65-F5344CB8AC3E}">
        <p14:creationId xmlns:p14="http://schemas.microsoft.com/office/powerpoint/2010/main" val="2833366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199" y="1219200"/>
            <a:ext cx="10726783" cy="5248275"/>
          </a:xfrm>
        </p:spPr>
        <p:txBody>
          <a:bodyPr>
            <a:normAutofit/>
          </a:bodyPr>
          <a:lstStyle/>
          <a:p>
            <a:pPr marL="357188" indent="-357188" eaLnBrk="0" hangingPunct="0">
              <a:buNone/>
            </a:pPr>
            <a:r>
              <a:rPr lang="ja-JP" altLang="en-US" dirty="0"/>
              <a:t>Ⓑ外国企業からの物品調達等において外貨での支払いを行った場合、物流脱炭素化促進事業費補助金実績報告書（以下、「様式第６」といいます。）提出時は、支払時の換算レートで日本円に換算した額で様式第６を提出することとし、区分ごとに交付決定された補助金額の範囲内において補助金額の確定を行います。</a:t>
            </a:r>
            <a:endParaRPr lang="en-US" altLang="ja-JP" dirty="0"/>
          </a:p>
          <a:p>
            <a:pPr marL="357188" indent="-357188" eaLnBrk="0" hangingPunct="0">
              <a:buNone/>
            </a:pPr>
            <a:endParaRPr lang="ja-JP" altLang="en-US" dirty="0"/>
          </a:p>
          <a:p>
            <a:pPr marL="357188" indent="-357188" eaLnBrk="0" hangingPunct="0">
              <a:buNone/>
            </a:pPr>
            <a:r>
              <a:rPr lang="ja-JP" altLang="en-US" dirty="0"/>
              <a:t>Ⓒ補助対象経費の中に、申請者の自社製品の調達等（システム開発を外注せずに自社で調達する場合等）に係る経費がある場合は、原価（人件費や当該調達品の製造原価等）をもって補助対象経費に計上してください。</a:t>
            </a:r>
          </a:p>
        </p:txBody>
      </p:sp>
      <p:sp>
        <p:nvSpPr>
          <p:cNvPr id="2" name="タイトル 1"/>
          <p:cNvSpPr>
            <a:spLocks noGrp="1"/>
          </p:cNvSpPr>
          <p:nvPr>
            <p:ph type="title"/>
          </p:nvPr>
        </p:nvSpPr>
        <p:spPr>
          <a:xfrm>
            <a:off x="838200" y="365125"/>
            <a:ext cx="10515600" cy="854075"/>
          </a:xfrm>
        </p:spPr>
        <p:txBody>
          <a:bodyPr>
            <a:normAutofit/>
          </a:bodyPr>
          <a:lstStyle/>
          <a:p>
            <a:r>
              <a:rPr kumimoji="1" lang="en-US" altLang="ja-JP" dirty="0"/>
              <a:t>6-4.</a:t>
            </a:r>
            <a:r>
              <a:rPr kumimoji="1" lang="ja-JP" altLang="en-US" dirty="0"/>
              <a:t>契約・発注について（４）</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16</a:t>
            </a:fld>
            <a:endParaRPr kumimoji="1" lang="ja-JP" altLang="en-US" dirty="0"/>
          </a:p>
        </p:txBody>
      </p:sp>
      <p:grpSp>
        <p:nvGrpSpPr>
          <p:cNvPr id="4" name="グループ化 3">
            <a:extLst>
              <a:ext uri="{FF2B5EF4-FFF2-40B4-BE49-F238E27FC236}">
                <a16:creationId xmlns:a16="http://schemas.microsoft.com/office/drawing/2014/main" xmlns="" id="{C35BF209-D42A-90B8-3EF1-839455985048}"/>
              </a:ext>
            </a:extLst>
          </p:cNvPr>
          <p:cNvGrpSpPr/>
          <p:nvPr/>
        </p:nvGrpSpPr>
        <p:grpSpPr>
          <a:xfrm>
            <a:off x="9875263" y="5038356"/>
            <a:ext cx="1342880" cy="1037413"/>
            <a:chOff x="1201391" y="4212387"/>
            <a:chExt cx="1342880" cy="1037413"/>
          </a:xfrm>
        </p:grpSpPr>
        <p:pic>
          <p:nvPicPr>
            <p:cNvPr id="7" name="図 6">
              <a:extLst>
                <a:ext uri="{FF2B5EF4-FFF2-40B4-BE49-F238E27FC236}">
                  <a16:creationId xmlns:a16="http://schemas.microsoft.com/office/drawing/2014/main" xmlns="" id="{53618C0A-FDDE-64FB-06CB-85C55D702A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1391" y="4349800"/>
              <a:ext cx="989011" cy="900000"/>
            </a:xfrm>
            <a:prstGeom prst="rect">
              <a:avLst/>
            </a:prstGeom>
          </p:spPr>
        </p:pic>
        <p:pic>
          <p:nvPicPr>
            <p:cNvPr id="8" name="図 7">
              <a:extLst>
                <a:ext uri="{FF2B5EF4-FFF2-40B4-BE49-F238E27FC236}">
                  <a16:creationId xmlns:a16="http://schemas.microsoft.com/office/drawing/2014/main" xmlns="" id="{59580D47-A517-1255-43A1-73AEB101C3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4521" y="4212387"/>
              <a:ext cx="789750" cy="900000"/>
            </a:xfrm>
            <a:prstGeom prst="rect">
              <a:avLst/>
            </a:prstGeom>
          </p:spPr>
        </p:pic>
      </p:grpSp>
      <p:pic>
        <p:nvPicPr>
          <p:cNvPr id="10" name="Picture 4" descr="外国の通貨のイラスト">
            <a:extLst>
              <a:ext uri="{FF2B5EF4-FFF2-40B4-BE49-F238E27FC236}">
                <a16:creationId xmlns:a16="http://schemas.microsoft.com/office/drawing/2014/main" xmlns="" id="{E5C50655-F1ED-4E3C-6F02-BCD40C2121C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41150" y="51368"/>
            <a:ext cx="1374486" cy="1240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34512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7.</a:t>
            </a:r>
            <a:r>
              <a:rPr kumimoji="1" lang="ja-JP" altLang="en-US" dirty="0"/>
              <a:t>施設、設備、機器類の導入</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17</a:t>
            </a:fld>
            <a:endParaRPr kumimoji="1" lang="ja-JP" altLang="en-US"/>
          </a:p>
        </p:txBody>
      </p:sp>
      <p:sp>
        <p:nvSpPr>
          <p:cNvPr id="5" name="コンテンツ プレースホルダー 2"/>
          <p:cNvSpPr>
            <a:spLocks noGrp="1"/>
          </p:cNvSpPr>
          <p:nvPr>
            <p:ph idx="1"/>
          </p:nvPr>
        </p:nvSpPr>
        <p:spPr>
          <a:xfrm>
            <a:off x="838200" y="1219200"/>
            <a:ext cx="10515600" cy="5248275"/>
          </a:xfrm>
        </p:spPr>
        <p:txBody>
          <a:bodyPr>
            <a:normAutofit/>
          </a:bodyPr>
          <a:lstStyle/>
          <a:p>
            <a:pPr marL="0" indent="0" eaLnBrk="0" hangingPunct="0">
              <a:buNone/>
            </a:pPr>
            <a:r>
              <a:rPr lang="ja-JP" altLang="en-US" dirty="0"/>
              <a:t>間接補助事業に係る施設、設備、機器類、システムの導入を行ってください。</a:t>
            </a:r>
          </a:p>
          <a:p>
            <a:pPr marL="0" indent="0" eaLnBrk="0" hangingPunct="0">
              <a:buNone/>
            </a:pPr>
            <a:r>
              <a:rPr lang="ja-JP" altLang="en-US" dirty="0"/>
              <a:t>納品の際には必ず検収を行い、納品書や検収書にその証跡を残しておいてください。検収書については、中間または実績報告時の提出を求めていませんが、事務局から提出が求められた場合に速やかに提出できるよう大切に保管しておいてください。</a:t>
            </a:r>
            <a:endParaRPr lang="en-US" altLang="ja-JP" dirty="0"/>
          </a:p>
          <a:p>
            <a:pPr marL="0" indent="0" eaLnBrk="0" hangingPunct="0">
              <a:buNone/>
            </a:pPr>
            <a:r>
              <a:rPr lang="ja-JP" altLang="en-US" dirty="0"/>
              <a:t>システムにおいても同様に動作確認やテスト稼働を行い、その証跡を残しておいてください。</a:t>
            </a:r>
            <a:endParaRPr lang="en-US" altLang="ja-JP" dirty="0"/>
          </a:p>
          <a:p>
            <a:pPr marL="0" indent="0" eaLnBrk="0" hangingPunct="0">
              <a:buNone/>
            </a:pPr>
            <a:endParaRPr lang="ja-JP" altLang="en-US" dirty="0"/>
          </a:p>
        </p:txBody>
      </p:sp>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68593" y="4287838"/>
            <a:ext cx="1885207" cy="1814512"/>
          </a:xfrm>
          <a:prstGeom prst="rect">
            <a:avLst/>
          </a:prstGeom>
        </p:spPr>
      </p:pic>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6178" y="4645869"/>
            <a:ext cx="2605088" cy="1948606"/>
          </a:xfrm>
          <a:prstGeom prst="rect">
            <a:avLst/>
          </a:prstGeom>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0976" y="5086350"/>
            <a:ext cx="1038225" cy="1270000"/>
          </a:xfrm>
          <a:prstGeom prst="rect">
            <a:avLst/>
          </a:prstGeom>
        </p:spPr>
      </p:pic>
    </p:spTree>
    <p:extLst>
      <p:ext uri="{BB962C8B-B14F-4D97-AF65-F5344CB8AC3E}">
        <p14:creationId xmlns:p14="http://schemas.microsoft.com/office/powerpoint/2010/main" val="20287355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8.</a:t>
            </a:r>
            <a:r>
              <a:rPr kumimoji="1" lang="ja-JP" altLang="en-US" dirty="0"/>
              <a:t>補助対象経費の支払い</a:t>
            </a:r>
          </a:p>
        </p:txBody>
      </p:sp>
      <p:sp>
        <p:nvSpPr>
          <p:cNvPr id="3" name="コンテンツ プレースホルダー 2"/>
          <p:cNvSpPr>
            <a:spLocks noGrp="1"/>
          </p:cNvSpPr>
          <p:nvPr>
            <p:ph idx="1"/>
          </p:nvPr>
        </p:nvSpPr>
        <p:spPr>
          <a:xfrm>
            <a:off x="723900" y="1268437"/>
            <a:ext cx="10515600" cy="4884713"/>
          </a:xfrm>
        </p:spPr>
        <p:txBody>
          <a:bodyPr>
            <a:normAutofit/>
          </a:bodyPr>
          <a:lstStyle/>
          <a:p>
            <a:pPr marL="0" indent="0" eaLnBrk="0" hangingPunct="0">
              <a:buNone/>
            </a:pPr>
            <a:r>
              <a:rPr lang="ja-JP" altLang="en-US" dirty="0"/>
              <a:t>間接補助事業に要するすべての支払いを行ってください。</a:t>
            </a:r>
          </a:p>
          <a:p>
            <a:pPr marL="0" indent="0" eaLnBrk="0" hangingPunct="0">
              <a:buNone/>
            </a:pPr>
            <a:r>
              <a:rPr lang="ja-JP" altLang="en-US" dirty="0"/>
              <a:t>支払方法は、金融機関による振込のみとなっています。その他の</a:t>
            </a:r>
            <a:endParaRPr lang="en-US" altLang="ja-JP" dirty="0"/>
          </a:p>
          <a:p>
            <a:pPr marL="0" indent="0" eaLnBrk="0" hangingPunct="0">
              <a:buNone/>
            </a:pPr>
            <a:r>
              <a:rPr lang="ja-JP" altLang="en-US" dirty="0"/>
              <a:t>支払方法は不可となっていますので注意してください。</a:t>
            </a:r>
          </a:p>
          <a:p>
            <a:pPr marL="0" indent="0" eaLnBrk="0" hangingPunct="0">
              <a:buNone/>
            </a:pPr>
            <a:r>
              <a:rPr lang="ja-JP" altLang="en-US" dirty="0"/>
              <a:t>また、支払いは、検収を実施した翌月までに行ってください。</a:t>
            </a:r>
            <a:endParaRPr lang="en-US" altLang="ja-JP"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18</a:t>
            </a:fld>
            <a:endParaRPr kumimoji="1" lang="ja-JP" altLang="en-US"/>
          </a:p>
        </p:txBody>
      </p:sp>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900" y="3710793"/>
            <a:ext cx="1685925" cy="1310807"/>
          </a:xfrm>
          <a:prstGeom prst="rect">
            <a:avLst/>
          </a:prstGeom>
        </p:spPr>
      </p:pic>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9655" y="3942894"/>
            <a:ext cx="1485532" cy="2157412"/>
          </a:xfrm>
          <a:prstGeom prst="rect">
            <a:avLst/>
          </a:prstGeom>
        </p:spPr>
      </p:pic>
      <p:sp>
        <p:nvSpPr>
          <p:cNvPr id="6" name="右矢印 5"/>
          <p:cNvSpPr/>
          <p:nvPr/>
        </p:nvSpPr>
        <p:spPr>
          <a:xfrm>
            <a:off x="3605579" y="4573925"/>
            <a:ext cx="1337895" cy="89535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6824" y="3501303"/>
            <a:ext cx="2333625" cy="2651847"/>
          </a:xfrm>
          <a:prstGeom prst="rect">
            <a:avLst/>
          </a:prstGeom>
        </p:spPr>
      </p:pic>
      <p:sp>
        <p:nvSpPr>
          <p:cNvPr id="9" name="右矢印 8"/>
          <p:cNvSpPr/>
          <p:nvPr/>
        </p:nvSpPr>
        <p:spPr>
          <a:xfrm>
            <a:off x="7706686" y="4573925"/>
            <a:ext cx="1337895" cy="89535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15475" y="4839696"/>
            <a:ext cx="1590675" cy="1260610"/>
          </a:xfrm>
          <a:prstGeom prst="rect">
            <a:avLst/>
          </a:prstGeom>
        </p:spPr>
      </p:pic>
      <p:pic>
        <p:nvPicPr>
          <p:cNvPr id="10" name="図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78584" y="3168453"/>
            <a:ext cx="1245413" cy="1368586"/>
          </a:xfrm>
          <a:prstGeom prst="rect">
            <a:avLst/>
          </a:prstGeom>
        </p:spPr>
      </p:pic>
      <p:pic>
        <p:nvPicPr>
          <p:cNvPr id="11" name="図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69016" y="3816571"/>
            <a:ext cx="1500188" cy="1122141"/>
          </a:xfrm>
          <a:prstGeom prst="rect">
            <a:avLst/>
          </a:prstGeom>
        </p:spPr>
      </p:pic>
    </p:spTree>
    <p:extLst>
      <p:ext uri="{BB962C8B-B14F-4D97-AF65-F5344CB8AC3E}">
        <p14:creationId xmlns:p14="http://schemas.microsoft.com/office/powerpoint/2010/main" val="2264136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9-1.</a:t>
            </a:r>
            <a:r>
              <a:rPr lang="ja-JP" altLang="en-US" dirty="0"/>
              <a:t>中間報告</a:t>
            </a:r>
            <a:r>
              <a:rPr lang="ja-JP" altLang="en-US" sz="2400" dirty="0"/>
              <a:t>（交付規程第</a:t>
            </a:r>
            <a:r>
              <a:rPr lang="en-US" altLang="ja-JP" sz="2400" dirty="0"/>
              <a:t>15</a:t>
            </a:r>
            <a:r>
              <a:rPr lang="ja-JP" altLang="en-US" sz="2400" dirty="0"/>
              <a:t>条に定める「状況報告」に該当します）</a:t>
            </a:r>
            <a:endParaRPr kumimoji="1" lang="ja-JP" altLang="en-US" dirty="0"/>
          </a:p>
        </p:txBody>
      </p:sp>
      <p:sp>
        <p:nvSpPr>
          <p:cNvPr id="3" name="コンテンツ プレースホルダー 2"/>
          <p:cNvSpPr>
            <a:spLocks noGrp="1"/>
          </p:cNvSpPr>
          <p:nvPr>
            <p:ph idx="1"/>
          </p:nvPr>
        </p:nvSpPr>
        <p:spPr>
          <a:xfrm>
            <a:off x="723900" y="1268437"/>
            <a:ext cx="10515600" cy="4884713"/>
          </a:xfrm>
        </p:spPr>
        <p:txBody>
          <a:bodyPr>
            <a:normAutofit/>
          </a:bodyPr>
          <a:lstStyle/>
          <a:p>
            <a:pPr marL="0" indent="0" eaLnBrk="0" hangingPunct="0">
              <a:buNone/>
            </a:pPr>
            <a:r>
              <a:rPr lang="ja-JP" altLang="en-US" dirty="0"/>
              <a:t>申請した要件別に検収、支払いが完了次第、随時事務局へ中間報告を行ってください（最後の要件の中間報告と実績報告は同時になります）。</a:t>
            </a:r>
          </a:p>
          <a:p>
            <a:pPr marL="0" indent="0" eaLnBrk="0" hangingPunct="0">
              <a:buNone/>
            </a:pPr>
            <a:r>
              <a:rPr lang="ja-JP" altLang="en-US" dirty="0"/>
              <a:t>提出する書類は下表のとおりです。</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19</a:t>
            </a:fld>
            <a:endParaRPr kumimoji="1" lang="ja-JP" altLang="en-US"/>
          </a:p>
        </p:txBody>
      </p:sp>
      <p:graphicFrame>
        <p:nvGraphicFramePr>
          <p:cNvPr id="5" name="表 4"/>
          <p:cNvGraphicFramePr>
            <a:graphicFrameLocks noGrp="1"/>
          </p:cNvGraphicFramePr>
          <p:nvPr>
            <p:extLst>
              <p:ext uri="{D42A27DB-BD31-4B8C-83A1-F6EECF244321}">
                <p14:modId xmlns:p14="http://schemas.microsoft.com/office/powerpoint/2010/main" val="2617989027"/>
              </p:ext>
            </p:extLst>
          </p:nvPr>
        </p:nvGraphicFramePr>
        <p:xfrm>
          <a:off x="466725" y="2992794"/>
          <a:ext cx="11075035" cy="3403600"/>
        </p:xfrm>
        <a:graphic>
          <a:graphicData uri="http://schemas.openxmlformats.org/drawingml/2006/table">
            <a:tbl>
              <a:tblPr firstRow="1" bandRow="1">
                <a:tableStyleId>{073A0DAA-6AF3-43AB-8588-CEC1D06C72B9}</a:tableStyleId>
              </a:tblPr>
              <a:tblGrid>
                <a:gridCol w="695642">
                  <a:extLst>
                    <a:ext uri="{9D8B030D-6E8A-4147-A177-3AD203B41FA5}">
                      <a16:colId xmlns:a16="http://schemas.microsoft.com/office/drawing/2014/main" xmlns="" val="20000"/>
                    </a:ext>
                  </a:extLst>
                </a:gridCol>
                <a:gridCol w="4578668">
                  <a:extLst>
                    <a:ext uri="{9D8B030D-6E8A-4147-A177-3AD203B41FA5}">
                      <a16:colId xmlns:a16="http://schemas.microsoft.com/office/drawing/2014/main" xmlns="" val="20001"/>
                    </a:ext>
                  </a:extLst>
                </a:gridCol>
                <a:gridCol w="2190433">
                  <a:extLst>
                    <a:ext uri="{9D8B030D-6E8A-4147-A177-3AD203B41FA5}">
                      <a16:colId xmlns:a16="http://schemas.microsoft.com/office/drawing/2014/main" xmlns="" val="20002"/>
                    </a:ext>
                  </a:extLst>
                </a:gridCol>
                <a:gridCol w="2628900">
                  <a:extLst>
                    <a:ext uri="{9D8B030D-6E8A-4147-A177-3AD203B41FA5}">
                      <a16:colId xmlns:a16="http://schemas.microsoft.com/office/drawing/2014/main" xmlns="" val="20003"/>
                    </a:ext>
                  </a:extLst>
                </a:gridCol>
                <a:gridCol w="981392">
                  <a:extLst>
                    <a:ext uri="{9D8B030D-6E8A-4147-A177-3AD203B41FA5}">
                      <a16:colId xmlns:a16="http://schemas.microsoft.com/office/drawing/2014/main" xmlns="" val="20004"/>
                    </a:ext>
                  </a:extLst>
                </a:gridCol>
              </a:tblGrid>
              <a:tr h="370840">
                <a:tc>
                  <a:txBody>
                    <a:bodyPr/>
                    <a:lstStyle/>
                    <a:p>
                      <a:pPr algn="ctr"/>
                      <a:r>
                        <a:rPr kumimoji="1" lang="ja-JP" altLang="en-US" dirty="0"/>
                        <a:t>番号</a:t>
                      </a:r>
                    </a:p>
                  </a:txBody>
                  <a:tcPr anchor="ctr"/>
                </a:tc>
                <a:tc>
                  <a:txBody>
                    <a:bodyPr/>
                    <a:lstStyle/>
                    <a:p>
                      <a:pPr algn="ctr"/>
                      <a:r>
                        <a:rPr kumimoji="1" lang="ja-JP" altLang="en-US" dirty="0"/>
                        <a:t>提出書類</a:t>
                      </a:r>
                    </a:p>
                  </a:txBody>
                  <a:tcPr anchor="ctr"/>
                </a:tc>
                <a:tc>
                  <a:txBody>
                    <a:bodyPr/>
                    <a:lstStyle/>
                    <a:p>
                      <a:pPr algn="ctr"/>
                      <a:r>
                        <a:rPr kumimoji="1" lang="ja-JP" altLang="en-US" dirty="0"/>
                        <a:t>部数</a:t>
                      </a:r>
                    </a:p>
                  </a:txBody>
                  <a:tcPr anchor="ctr"/>
                </a:tc>
                <a:tc>
                  <a:txBody>
                    <a:bodyPr/>
                    <a:lstStyle/>
                    <a:p>
                      <a:pPr algn="ctr"/>
                      <a:r>
                        <a:rPr kumimoji="1" lang="ja-JP" altLang="en-US" dirty="0"/>
                        <a:t>備考</a:t>
                      </a:r>
                    </a:p>
                  </a:txBody>
                  <a:tcPr anchor="ctr"/>
                </a:tc>
                <a:tc>
                  <a:txBody>
                    <a:bodyPr/>
                    <a:lstStyle/>
                    <a:p>
                      <a:pPr algn="ctr"/>
                      <a:r>
                        <a:rPr kumimoji="1" lang="ja-JP" altLang="en-US" dirty="0"/>
                        <a:t>参照頁</a:t>
                      </a:r>
                    </a:p>
                  </a:txBody>
                  <a:tcPr anchor="ctr"/>
                </a:tc>
                <a:extLst>
                  <a:ext uri="{0D108BD9-81ED-4DB2-BD59-A6C34878D82A}">
                    <a16:rowId xmlns:a16="http://schemas.microsoft.com/office/drawing/2014/main" xmlns="" val="10000"/>
                  </a:ext>
                </a:extLst>
              </a:tr>
              <a:tr h="370840">
                <a:tc>
                  <a:txBody>
                    <a:bodyPr/>
                    <a:lstStyle/>
                    <a:p>
                      <a:pPr algn="ctr"/>
                      <a:r>
                        <a:rPr kumimoji="1" lang="ja-JP" altLang="en-US" dirty="0"/>
                        <a:t>①</a:t>
                      </a:r>
                    </a:p>
                  </a:txBody>
                  <a:tcPr anchor="ctr"/>
                </a:tc>
                <a:tc>
                  <a:txBody>
                    <a:bodyPr/>
                    <a:lstStyle/>
                    <a:p>
                      <a:r>
                        <a:rPr kumimoji="1" lang="zh-TW" altLang="en-US" dirty="0">
                          <a:latin typeface="ＭＳ Ｐゴシック" panose="020B0600070205080204" pitchFamily="50" charset="-128"/>
                          <a:ea typeface="ＭＳ Ｐゴシック" panose="020B0600070205080204" pitchFamily="50" charset="-128"/>
                        </a:rPr>
                        <a:t>物流脱炭素化促進事業費</a:t>
                      </a:r>
                      <a:r>
                        <a:rPr kumimoji="1" lang="ja-JP" altLang="en-US" dirty="0"/>
                        <a:t>間接補助事業経費の使用状況報告書（様式第５）</a:t>
                      </a:r>
                      <a:r>
                        <a:rPr kumimoji="1" lang="ja-JP" altLang="en-US" b="1" dirty="0">
                          <a:solidFill>
                            <a:srgbClr val="FF0000"/>
                          </a:solidFill>
                        </a:rPr>
                        <a:t>⇒</a:t>
                      </a:r>
                      <a:r>
                        <a:rPr kumimoji="1" lang="en-US" altLang="ja-JP" b="1" dirty="0">
                          <a:solidFill>
                            <a:srgbClr val="FF0000"/>
                          </a:solidFill>
                        </a:rPr>
                        <a:t>9-2</a:t>
                      </a:r>
                      <a:endParaRPr kumimoji="1" lang="ja-JP" altLang="en-US" b="1" dirty="0">
                        <a:solidFill>
                          <a:srgbClr val="FF0000"/>
                        </a:solidFill>
                      </a:endParaRPr>
                    </a:p>
                  </a:txBody>
                  <a:tcPr/>
                </a:tc>
                <a:tc>
                  <a:txBody>
                    <a:bodyPr/>
                    <a:lstStyle/>
                    <a:p>
                      <a:pPr algn="ctr"/>
                      <a:r>
                        <a:rPr kumimoji="1" lang="en-US" altLang="ja-JP" dirty="0"/>
                        <a:t>1</a:t>
                      </a:r>
                      <a:endParaRPr kumimoji="1" lang="ja-JP" altLang="en-US" dirty="0"/>
                    </a:p>
                  </a:txBody>
                  <a:tcPr/>
                </a:tc>
                <a:tc>
                  <a:txBody>
                    <a:bodyPr/>
                    <a:lstStyle/>
                    <a:p>
                      <a:r>
                        <a:rPr kumimoji="1" lang="ja-JP" altLang="en-US" dirty="0"/>
                        <a:t>以下、「様式第５」といいます。</a:t>
                      </a:r>
                    </a:p>
                  </a:txBody>
                  <a:tcPr/>
                </a:tc>
                <a:tc>
                  <a:txBody>
                    <a:bodyPr/>
                    <a:lstStyle/>
                    <a:p>
                      <a:pPr algn="ctr"/>
                      <a:r>
                        <a:rPr kumimoji="1" lang="en-US" altLang="ja-JP" dirty="0">
                          <a:solidFill>
                            <a:schemeClr val="tx1"/>
                          </a:solidFill>
                        </a:rPr>
                        <a:t>P.20</a:t>
                      </a:r>
                      <a:endParaRPr kumimoji="1" lang="ja-JP" altLang="en-US" dirty="0">
                        <a:solidFill>
                          <a:schemeClr val="tx1"/>
                        </a:solidFill>
                      </a:endParaRPr>
                    </a:p>
                  </a:txBody>
                  <a:tcPr anchor="ctr"/>
                </a:tc>
                <a:extLst>
                  <a:ext uri="{0D108BD9-81ED-4DB2-BD59-A6C34878D82A}">
                    <a16:rowId xmlns:a16="http://schemas.microsoft.com/office/drawing/2014/main" xmlns="" val="10001"/>
                  </a:ext>
                </a:extLst>
              </a:tr>
              <a:tr h="370840">
                <a:tc>
                  <a:txBody>
                    <a:bodyPr/>
                    <a:lstStyle/>
                    <a:p>
                      <a:pPr algn="ctr"/>
                      <a:r>
                        <a:rPr kumimoji="1" lang="ja-JP" altLang="en-US" dirty="0"/>
                        <a:t>②</a:t>
                      </a:r>
                    </a:p>
                  </a:txBody>
                  <a:tcPr anchor="ctr"/>
                </a:tc>
                <a:tc>
                  <a:txBody>
                    <a:bodyPr/>
                    <a:lstStyle/>
                    <a:p>
                      <a:r>
                        <a:rPr kumimoji="1" lang="ja-JP" altLang="en-US" dirty="0"/>
                        <a:t>納品書（写）または請求書（写）</a:t>
                      </a:r>
                      <a:r>
                        <a:rPr kumimoji="1" lang="ja-JP" altLang="en-US" b="1" dirty="0">
                          <a:solidFill>
                            <a:srgbClr val="FF0000"/>
                          </a:solidFill>
                        </a:rPr>
                        <a:t>⇒</a:t>
                      </a:r>
                      <a:r>
                        <a:rPr kumimoji="1" lang="en-US" altLang="ja-JP" b="1" dirty="0">
                          <a:solidFill>
                            <a:srgbClr val="FF0000"/>
                          </a:solidFill>
                        </a:rPr>
                        <a:t>9-3</a:t>
                      </a:r>
                      <a:endParaRPr kumimoji="1" lang="ja-JP" altLang="en-US" b="1" dirty="0">
                        <a:solidFill>
                          <a:srgbClr val="FF0000"/>
                        </a:solidFill>
                      </a:endParaRPr>
                    </a:p>
                  </a:txBody>
                  <a:tcPr/>
                </a:tc>
                <a:tc>
                  <a:txBody>
                    <a:bodyPr/>
                    <a:lstStyle/>
                    <a:p>
                      <a:pPr algn="ctr"/>
                      <a:r>
                        <a:rPr kumimoji="1" lang="ja-JP" altLang="en-US" dirty="0"/>
                        <a:t>各設備、機器ごとに</a:t>
                      </a:r>
                      <a:r>
                        <a:rPr kumimoji="1" lang="en-US" altLang="ja-JP" dirty="0"/>
                        <a:t>1</a:t>
                      </a:r>
                    </a:p>
                  </a:txBody>
                  <a:tcPr/>
                </a:tc>
                <a:tc>
                  <a:txBody>
                    <a:bodyPr/>
                    <a:lstStyle/>
                    <a:p>
                      <a:endParaRPr kumimoji="1" lang="ja-JP" altLang="en-US" dirty="0"/>
                    </a:p>
                  </a:txBody>
                  <a:tcPr/>
                </a:tc>
                <a:tc>
                  <a:txBody>
                    <a:bodyPr/>
                    <a:lstStyle/>
                    <a:p>
                      <a:pPr algn="ctr"/>
                      <a:r>
                        <a:rPr kumimoji="1" lang="en-US" altLang="ja-JP" dirty="0">
                          <a:solidFill>
                            <a:schemeClr val="tx1"/>
                          </a:solidFill>
                        </a:rPr>
                        <a:t>P.21</a:t>
                      </a:r>
                      <a:endParaRPr kumimoji="1" lang="ja-JP" altLang="en-US" dirty="0">
                        <a:solidFill>
                          <a:schemeClr val="tx1"/>
                        </a:solidFill>
                      </a:endParaRPr>
                    </a:p>
                  </a:txBody>
                  <a:tcPr anchor="ctr"/>
                </a:tc>
                <a:extLst>
                  <a:ext uri="{0D108BD9-81ED-4DB2-BD59-A6C34878D82A}">
                    <a16:rowId xmlns:a16="http://schemas.microsoft.com/office/drawing/2014/main" xmlns="" val="10002"/>
                  </a:ext>
                </a:extLst>
              </a:tr>
              <a:tr h="370840">
                <a:tc>
                  <a:txBody>
                    <a:bodyPr/>
                    <a:lstStyle/>
                    <a:p>
                      <a:pPr algn="ctr"/>
                      <a:r>
                        <a:rPr kumimoji="1" lang="ja-JP" altLang="en-US" dirty="0"/>
                        <a:t>③</a:t>
                      </a:r>
                    </a:p>
                  </a:txBody>
                  <a:tcPr anchor="ctr"/>
                </a:tc>
                <a:tc>
                  <a:txBody>
                    <a:bodyPr/>
                    <a:lstStyle/>
                    <a:p>
                      <a:r>
                        <a:rPr kumimoji="1" lang="ja-JP" altLang="en-US" dirty="0"/>
                        <a:t>保証書（写）</a:t>
                      </a:r>
                      <a:r>
                        <a:rPr kumimoji="1" lang="ja-JP" altLang="en-US" b="1" dirty="0">
                          <a:solidFill>
                            <a:srgbClr val="FF0000"/>
                          </a:solidFill>
                        </a:rPr>
                        <a:t>⇒</a:t>
                      </a:r>
                      <a:r>
                        <a:rPr kumimoji="1" lang="en-US" altLang="ja-JP" b="1" dirty="0">
                          <a:solidFill>
                            <a:srgbClr val="FF0000"/>
                          </a:solidFill>
                        </a:rPr>
                        <a:t>9-4</a:t>
                      </a:r>
                      <a:endParaRPr kumimoji="1" lang="ja-JP" altLang="en-US" b="1" dirty="0">
                        <a:solidFill>
                          <a:srgbClr val="FF0000"/>
                        </a:solidFill>
                      </a:endParaRPr>
                    </a:p>
                  </a:txBody>
                  <a:tcPr/>
                </a:tc>
                <a:tc>
                  <a:txBody>
                    <a:bodyPr/>
                    <a:lstStyle/>
                    <a:p>
                      <a:pPr algn="ctr"/>
                      <a:r>
                        <a:rPr kumimoji="1" lang="en-US" altLang="ja-JP" dirty="0"/>
                        <a:t>1</a:t>
                      </a:r>
                      <a:endParaRPr kumimoji="1" lang="ja-JP" altLang="en-US" dirty="0"/>
                    </a:p>
                  </a:txBody>
                  <a:tcPr/>
                </a:tc>
                <a:tc>
                  <a:txBody>
                    <a:bodyPr/>
                    <a:lstStyle/>
                    <a:p>
                      <a:r>
                        <a:rPr kumimoji="1" lang="ja-JP" altLang="en-US" dirty="0"/>
                        <a:t>すべての設備、機器分</a:t>
                      </a:r>
                    </a:p>
                  </a:txBody>
                  <a:tcPr/>
                </a:tc>
                <a:tc>
                  <a:txBody>
                    <a:bodyPr/>
                    <a:lstStyle/>
                    <a:p>
                      <a:pPr algn="ctr"/>
                      <a:r>
                        <a:rPr kumimoji="1" lang="en-US" altLang="ja-JP" dirty="0">
                          <a:solidFill>
                            <a:schemeClr val="tx1"/>
                          </a:solidFill>
                        </a:rPr>
                        <a:t>P.22</a:t>
                      </a:r>
                      <a:endParaRPr kumimoji="1" lang="ja-JP" altLang="en-US" dirty="0">
                        <a:solidFill>
                          <a:schemeClr val="tx1"/>
                        </a:solidFill>
                      </a:endParaRPr>
                    </a:p>
                  </a:txBody>
                  <a:tcPr anchor="ctr"/>
                </a:tc>
                <a:extLst>
                  <a:ext uri="{0D108BD9-81ED-4DB2-BD59-A6C34878D82A}">
                    <a16:rowId xmlns:a16="http://schemas.microsoft.com/office/drawing/2014/main" xmlns="" val="10003"/>
                  </a:ext>
                </a:extLst>
              </a:tr>
              <a:tr h="370840">
                <a:tc>
                  <a:txBody>
                    <a:bodyPr/>
                    <a:lstStyle/>
                    <a:p>
                      <a:pPr algn="ctr"/>
                      <a:r>
                        <a:rPr kumimoji="1" lang="ja-JP" altLang="en-US" dirty="0"/>
                        <a:t>④</a:t>
                      </a:r>
                    </a:p>
                  </a:txBody>
                  <a:tcPr anchor="ctr"/>
                </a:tc>
                <a:tc>
                  <a:txBody>
                    <a:bodyPr/>
                    <a:lstStyle/>
                    <a:p>
                      <a:r>
                        <a:rPr kumimoji="1" lang="ja-JP" altLang="en-US" dirty="0"/>
                        <a:t>振込明細書（写）</a:t>
                      </a:r>
                      <a:r>
                        <a:rPr kumimoji="1" lang="ja-JP" altLang="en-US" b="1" dirty="0">
                          <a:solidFill>
                            <a:srgbClr val="FF0000"/>
                          </a:solidFill>
                        </a:rPr>
                        <a:t>⇒</a:t>
                      </a:r>
                      <a:r>
                        <a:rPr kumimoji="1" lang="en-US" altLang="ja-JP" b="1" dirty="0">
                          <a:solidFill>
                            <a:srgbClr val="FF0000"/>
                          </a:solidFill>
                        </a:rPr>
                        <a:t>9-5</a:t>
                      </a:r>
                      <a:endParaRPr kumimoji="1" lang="ja-JP" altLang="en-US" b="1" dirty="0">
                        <a:solidFill>
                          <a:srgbClr val="FF0000"/>
                        </a:solidFill>
                      </a:endParaRPr>
                    </a:p>
                  </a:txBody>
                  <a:tcPr/>
                </a:tc>
                <a:tc>
                  <a:txBody>
                    <a:bodyPr/>
                    <a:lstStyle/>
                    <a:p>
                      <a:pPr algn="ctr"/>
                      <a:r>
                        <a:rPr kumimoji="1" lang="en-US" altLang="ja-JP" dirty="0"/>
                        <a:t>1</a:t>
                      </a:r>
                      <a:endParaRPr kumimoji="1" lang="ja-JP" altLang="en-US" dirty="0"/>
                    </a:p>
                  </a:txBody>
                  <a:tcPr/>
                </a:tc>
                <a:tc>
                  <a:txBody>
                    <a:bodyPr/>
                    <a:lstStyle/>
                    <a:p>
                      <a:r>
                        <a:rPr kumimoji="1" lang="ja-JP" altLang="en-US" dirty="0"/>
                        <a:t>すべての設備、機器分</a:t>
                      </a:r>
                    </a:p>
                  </a:txBody>
                  <a:tcPr/>
                </a:tc>
                <a:tc>
                  <a:txBody>
                    <a:bodyPr/>
                    <a:lstStyle/>
                    <a:p>
                      <a:pPr algn="ctr"/>
                      <a:r>
                        <a:rPr kumimoji="1" lang="en-US" altLang="ja-JP" dirty="0">
                          <a:solidFill>
                            <a:schemeClr val="tx1"/>
                          </a:solidFill>
                        </a:rPr>
                        <a:t>P.23</a:t>
                      </a:r>
                      <a:endParaRPr kumimoji="1" lang="ja-JP" altLang="en-US" dirty="0">
                        <a:solidFill>
                          <a:schemeClr val="tx1"/>
                        </a:solidFill>
                      </a:endParaRPr>
                    </a:p>
                  </a:txBody>
                  <a:tcPr anchor="ctr"/>
                </a:tc>
                <a:extLst>
                  <a:ext uri="{0D108BD9-81ED-4DB2-BD59-A6C34878D82A}">
                    <a16:rowId xmlns:a16="http://schemas.microsoft.com/office/drawing/2014/main" xmlns="" val="10004"/>
                  </a:ext>
                </a:extLst>
              </a:tr>
              <a:tr h="370840">
                <a:tc>
                  <a:txBody>
                    <a:bodyPr/>
                    <a:lstStyle/>
                    <a:p>
                      <a:pPr algn="ctr"/>
                      <a:r>
                        <a:rPr kumimoji="1" lang="ja-JP" altLang="en-US" dirty="0"/>
                        <a:t>⑤</a:t>
                      </a:r>
                    </a:p>
                  </a:txBody>
                  <a:tcPr anchor="ctr"/>
                </a:tc>
                <a:tc>
                  <a:txBody>
                    <a:bodyPr/>
                    <a:lstStyle/>
                    <a:p>
                      <a:r>
                        <a:rPr kumimoji="1" lang="ja-JP" altLang="en-US" dirty="0"/>
                        <a:t>リース契約書（写）</a:t>
                      </a:r>
                      <a:r>
                        <a:rPr kumimoji="1" lang="ja-JP" altLang="en-US" b="1" dirty="0">
                          <a:solidFill>
                            <a:srgbClr val="FF0000"/>
                          </a:solidFill>
                        </a:rPr>
                        <a:t>⇒</a:t>
                      </a:r>
                      <a:r>
                        <a:rPr kumimoji="1" lang="en-US" altLang="ja-JP" b="1" dirty="0">
                          <a:solidFill>
                            <a:srgbClr val="FF0000"/>
                          </a:solidFill>
                        </a:rPr>
                        <a:t>9-6</a:t>
                      </a:r>
                      <a:endParaRPr kumimoji="1" lang="ja-JP" altLang="en-US" b="1" dirty="0">
                        <a:solidFill>
                          <a:srgbClr val="FF0000"/>
                        </a:solidFill>
                      </a:endParaRPr>
                    </a:p>
                  </a:txBody>
                  <a:tcPr anchor="ctr"/>
                </a:tc>
                <a:tc>
                  <a:txBody>
                    <a:bodyPr/>
                    <a:lstStyle/>
                    <a:p>
                      <a:pPr algn="ctr"/>
                      <a:r>
                        <a:rPr kumimoji="1" lang="en-US" altLang="ja-JP" dirty="0"/>
                        <a:t>1</a:t>
                      </a:r>
                      <a:endParaRPr kumimoji="1" lang="ja-JP" altLang="en-US" dirty="0"/>
                    </a:p>
                  </a:txBody>
                  <a:tcPr anchor="ctr"/>
                </a:tc>
                <a:tc>
                  <a:txBody>
                    <a:bodyPr/>
                    <a:lstStyle/>
                    <a:p>
                      <a:r>
                        <a:rPr kumimoji="1" lang="ja-JP" altLang="en-US" dirty="0"/>
                        <a:t>リース会社と共同実施の場合のみ</a:t>
                      </a:r>
                    </a:p>
                  </a:txBody>
                  <a:tcPr/>
                </a:tc>
                <a:tc>
                  <a:txBody>
                    <a:bodyPr/>
                    <a:lstStyle/>
                    <a:p>
                      <a:pPr algn="ctr"/>
                      <a:r>
                        <a:rPr kumimoji="1" lang="en-US" altLang="ja-JP" dirty="0">
                          <a:solidFill>
                            <a:schemeClr val="tx1"/>
                          </a:solidFill>
                        </a:rPr>
                        <a:t>P.24</a:t>
                      </a:r>
                      <a:endParaRPr kumimoji="1" lang="ja-JP" altLang="en-US" dirty="0">
                        <a:solidFill>
                          <a:schemeClr val="tx1"/>
                        </a:solidFill>
                      </a:endParaRPr>
                    </a:p>
                  </a:txBody>
                  <a:tcPr anchor="ctr"/>
                </a:tc>
                <a:extLst>
                  <a:ext uri="{0D108BD9-81ED-4DB2-BD59-A6C34878D82A}">
                    <a16:rowId xmlns:a16="http://schemas.microsoft.com/office/drawing/2014/main" xmlns="" val="10005"/>
                  </a:ext>
                </a:extLst>
              </a:tr>
              <a:tr h="370840">
                <a:tc>
                  <a:txBody>
                    <a:bodyPr/>
                    <a:lstStyle/>
                    <a:p>
                      <a:pPr algn="ctr"/>
                      <a:r>
                        <a:rPr kumimoji="1" lang="ja-JP" altLang="en-US" dirty="0"/>
                        <a:t>⑥</a:t>
                      </a:r>
                    </a:p>
                  </a:txBody>
                  <a:tcPr anchor="ctr"/>
                </a:tc>
                <a:tc>
                  <a:txBody>
                    <a:bodyPr/>
                    <a:lstStyle/>
                    <a:p>
                      <a:r>
                        <a:rPr kumimoji="1" lang="ja-JP" altLang="en-US" dirty="0"/>
                        <a:t>ＰＰＡ契約書（写）</a:t>
                      </a:r>
                      <a:r>
                        <a:rPr kumimoji="1" lang="ja-JP" altLang="en-US" b="1" dirty="0">
                          <a:solidFill>
                            <a:srgbClr val="FF0000"/>
                          </a:solidFill>
                        </a:rPr>
                        <a:t>⇒</a:t>
                      </a:r>
                      <a:r>
                        <a:rPr kumimoji="1" lang="en-US" altLang="ja-JP" b="1" dirty="0">
                          <a:solidFill>
                            <a:srgbClr val="FF0000"/>
                          </a:solidFill>
                        </a:rPr>
                        <a:t>9-7</a:t>
                      </a:r>
                      <a:endParaRPr kumimoji="1" lang="ja-JP" altLang="en-US" b="1" dirty="0">
                        <a:solidFill>
                          <a:srgbClr val="FF0000"/>
                        </a:solidFill>
                      </a:endParaRPr>
                    </a:p>
                  </a:txBody>
                  <a:tcPr anchor="ctr"/>
                </a:tc>
                <a:tc>
                  <a:txBody>
                    <a:bodyPr/>
                    <a:lstStyle/>
                    <a:p>
                      <a:pPr algn="ctr"/>
                      <a:r>
                        <a:rPr kumimoji="1" lang="en-US" altLang="ja-JP" dirty="0"/>
                        <a:t>1</a:t>
                      </a:r>
                      <a:endParaRPr kumimoji="1" lang="ja-JP" altLang="en-US" dirty="0"/>
                    </a:p>
                  </a:txBody>
                  <a:tcPr anchor="ctr"/>
                </a:tc>
                <a:tc>
                  <a:txBody>
                    <a:bodyPr/>
                    <a:lstStyle/>
                    <a:p>
                      <a:r>
                        <a:rPr kumimoji="1" lang="ja-JP" altLang="en-US" dirty="0"/>
                        <a:t>ＰＰＡ事業者と共同実施の場合のみ</a:t>
                      </a:r>
                    </a:p>
                  </a:txBody>
                  <a:tcPr/>
                </a:tc>
                <a:tc>
                  <a:txBody>
                    <a:bodyPr/>
                    <a:lstStyle/>
                    <a:p>
                      <a:pPr algn="ctr"/>
                      <a:r>
                        <a:rPr kumimoji="1" lang="en-US" altLang="ja-JP" dirty="0">
                          <a:solidFill>
                            <a:schemeClr val="tx1"/>
                          </a:solidFill>
                        </a:rPr>
                        <a:t>P.25</a:t>
                      </a:r>
                      <a:endParaRPr kumimoji="1" lang="ja-JP" altLang="en-US" dirty="0">
                        <a:solidFill>
                          <a:schemeClr val="tx1"/>
                        </a:solidFill>
                      </a:endParaRPr>
                    </a:p>
                  </a:txBody>
                  <a:tcPr anchor="ct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938892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xmlns="" id="{31C2DA74-B07D-B265-CA5A-52C5A0CED342}"/>
              </a:ext>
            </a:extLst>
          </p:cNvPr>
          <p:cNvSpPr txBox="1">
            <a:spLocks/>
          </p:cNvSpPr>
          <p:nvPr/>
        </p:nvSpPr>
        <p:spPr>
          <a:xfrm>
            <a:off x="501650" y="6396"/>
            <a:ext cx="10515600" cy="8540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0" i="0" u="none" strike="noStrike" kern="1200" cap="none" spc="0" normalizeH="0" baseline="0" noProof="0" dirty="0">
                <a:ln>
                  <a:noFill/>
                </a:ln>
                <a:solidFill>
                  <a:srgbClr val="000000"/>
                </a:solidFill>
                <a:effectLst/>
                <a:uLnTx/>
                <a:uFillTx/>
                <a:latin typeface="Calibri Light" panose="020F0302020204030204"/>
                <a:ea typeface="ＭＳ Ｐゴシック" panose="020B0600070205080204" pitchFamily="50" charset="-128"/>
                <a:cs typeface="+mj-cs"/>
              </a:rPr>
              <a:t>目次</a:t>
            </a:r>
          </a:p>
        </p:txBody>
      </p:sp>
      <p:sp>
        <p:nvSpPr>
          <p:cNvPr id="8" name="テキスト ボックス 7">
            <a:extLst>
              <a:ext uri="{FF2B5EF4-FFF2-40B4-BE49-F238E27FC236}">
                <a16:creationId xmlns:a16="http://schemas.microsoft.com/office/drawing/2014/main" xmlns="" id="{9185723A-B194-4842-838E-274D47570CA0}"/>
              </a:ext>
            </a:extLst>
          </p:cNvPr>
          <p:cNvSpPr txBox="1"/>
          <p:nvPr/>
        </p:nvSpPr>
        <p:spPr>
          <a:xfrm>
            <a:off x="438150" y="602612"/>
            <a:ext cx="11315700" cy="6247864"/>
          </a:xfrm>
          <a:prstGeom prst="rect">
            <a:avLst/>
          </a:prstGeom>
          <a:noFill/>
        </p:spPr>
        <p:txBody>
          <a:bodyPr wrap="square">
            <a:spAutoFit/>
          </a:bodyPr>
          <a:lstStyle/>
          <a:p>
            <a:pPr>
              <a:tabLst>
                <a:tab pos="1077913" algn="l"/>
                <a:tab pos="10582275" algn="l"/>
              </a:tabLst>
            </a:pPr>
            <a:r>
              <a:rPr kumimoji="1" lang="en-US" altLang="ja-JP" sz="2000" dirty="0"/>
              <a:t>1.</a:t>
            </a:r>
            <a:r>
              <a:rPr kumimoji="1" lang="ja-JP" altLang="en-US" sz="2000" dirty="0"/>
              <a:t>はじめに</a:t>
            </a:r>
            <a:r>
              <a:rPr kumimoji="1" lang="en-US" altLang="ja-JP" sz="2000" u="dottedHeavy" baseline="40000" dirty="0"/>
              <a:t>	</a:t>
            </a:r>
            <a:r>
              <a:rPr kumimoji="1" lang="en-US" altLang="ja-JP" sz="2000" dirty="0"/>
              <a:t> </a:t>
            </a:r>
            <a:r>
              <a:rPr kumimoji="1" lang="en-US" altLang="ja-JP" sz="2000" dirty="0">
                <a:hlinkClick r:id="rId2" action="ppaction://hlinksldjump"/>
              </a:rPr>
              <a:t>4</a:t>
            </a:r>
            <a:endParaRPr kumimoji="1" lang="ja-JP" altLang="en-US" sz="2000" dirty="0"/>
          </a:p>
          <a:p>
            <a:pPr defTabSz="969963">
              <a:tabLst>
                <a:tab pos="10583863" algn="l"/>
              </a:tabLst>
            </a:pPr>
            <a:r>
              <a:rPr kumimoji="1" lang="en-US" altLang="ja-JP" sz="2000" dirty="0"/>
              <a:t>2.</a:t>
            </a:r>
            <a:r>
              <a:rPr kumimoji="1" lang="ja-JP" altLang="en-US" sz="2000" dirty="0"/>
              <a:t>スケジュール（交付決定以降</a:t>
            </a:r>
            <a:r>
              <a:rPr lang="ja-JP" altLang="en-US" sz="2000" dirty="0"/>
              <a:t>）</a:t>
            </a:r>
            <a:r>
              <a:rPr kumimoji="1" lang="en-US" altLang="ja-JP" sz="2000" u="dottedHeavy" baseline="40000" dirty="0"/>
              <a:t>	</a:t>
            </a:r>
            <a:r>
              <a:rPr kumimoji="1" lang="en-US" altLang="ja-JP" sz="2000" dirty="0"/>
              <a:t> </a:t>
            </a:r>
            <a:r>
              <a:rPr kumimoji="1" lang="en-US" altLang="ja-JP" sz="2000" dirty="0">
                <a:hlinkClick r:id="rId3" action="ppaction://hlinksldjump"/>
              </a:rPr>
              <a:t>5</a:t>
            </a:r>
            <a:endParaRPr kumimoji="1" lang="en-US" altLang="ja-JP" sz="2000" dirty="0"/>
          </a:p>
          <a:p>
            <a:pPr defTabSz="969963">
              <a:tabLst>
                <a:tab pos="10583863" algn="l"/>
              </a:tabLst>
            </a:pPr>
            <a:r>
              <a:rPr kumimoji="1" lang="en-US" altLang="ja-JP" sz="2000" dirty="0"/>
              <a:t>3-1.</a:t>
            </a:r>
            <a:r>
              <a:rPr kumimoji="1" lang="ja-JP" altLang="en-US" sz="2000" dirty="0"/>
              <a:t> </a:t>
            </a:r>
            <a:r>
              <a:rPr kumimoji="1" lang="en-US" altLang="ja-JP" sz="2000" dirty="0"/>
              <a:t>CO</a:t>
            </a:r>
            <a:r>
              <a:rPr lang="en-US" altLang="ja-JP" sz="1600" dirty="0"/>
              <a:t>2</a:t>
            </a:r>
            <a:r>
              <a:rPr lang="ja-JP" altLang="en-US" sz="2000" dirty="0"/>
              <a:t>削減量の根拠に関する情報の具体的なイメージ（一例） （１）</a:t>
            </a:r>
            <a:r>
              <a:rPr kumimoji="1" lang="en-US" altLang="ja-JP" sz="2000" u="dottedHeavy" baseline="40000" dirty="0"/>
              <a:t>	</a:t>
            </a:r>
            <a:r>
              <a:rPr kumimoji="1" lang="en-US" altLang="ja-JP" sz="2000" dirty="0"/>
              <a:t> </a:t>
            </a:r>
            <a:r>
              <a:rPr kumimoji="1" lang="en-US" altLang="ja-JP" sz="2000" dirty="0">
                <a:hlinkClick r:id="rId4" action="ppaction://hlinksldjump"/>
              </a:rPr>
              <a:t>6</a:t>
            </a:r>
            <a:endParaRPr kumimoji="1" lang="ja-JP" altLang="en-US" sz="2000" dirty="0"/>
          </a:p>
          <a:p>
            <a:pPr>
              <a:tabLst>
                <a:tab pos="10583863" algn="l"/>
              </a:tabLst>
            </a:pPr>
            <a:r>
              <a:rPr kumimoji="1" lang="en-US" altLang="ja-JP" sz="2000" dirty="0"/>
              <a:t>3-2.</a:t>
            </a:r>
            <a:r>
              <a:rPr kumimoji="1" lang="ja-JP" altLang="en-US" sz="2000" dirty="0"/>
              <a:t> </a:t>
            </a:r>
            <a:r>
              <a:rPr kumimoji="1" lang="en-US" altLang="ja-JP" sz="2000" dirty="0"/>
              <a:t>CO</a:t>
            </a:r>
            <a:r>
              <a:rPr lang="en-US" altLang="ja-JP" sz="1600" dirty="0"/>
              <a:t>2</a:t>
            </a:r>
            <a:r>
              <a:rPr lang="ja-JP" altLang="en-US" sz="2000" dirty="0"/>
              <a:t>削減量の根拠に関する情報の具体的なイメージ（一例） （２）</a:t>
            </a:r>
            <a:r>
              <a:rPr kumimoji="1" lang="en-US" altLang="ja-JP" sz="2000" u="dottedHeavy" baseline="40000" dirty="0"/>
              <a:t>	</a:t>
            </a:r>
            <a:r>
              <a:rPr kumimoji="1" lang="en-US" altLang="ja-JP" sz="2000" dirty="0"/>
              <a:t> </a:t>
            </a:r>
            <a:r>
              <a:rPr kumimoji="1" lang="en-US" altLang="ja-JP" sz="2000" dirty="0">
                <a:hlinkClick r:id="rId2" action="ppaction://hlinksldjump"/>
              </a:rPr>
              <a:t>7</a:t>
            </a:r>
            <a:endParaRPr kumimoji="1" lang="ja-JP" altLang="en-US" sz="2000" dirty="0"/>
          </a:p>
          <a:p>
            <a:pPr>
              <a:tabLst>
                <a:tab pos="10583863" algn="l"/>
              </a:tabLst>
            </a:pPr>
            <a:r>
              <a:rPr kumimoji="1" lang="en-US" altLang="ja-JP" sz="2000" dirty="0"/>
              <a:t>3-3.</a:t>
            </a:r>
            <a:r>
              <a:rPr kumimoji="1" lang="ja-JP" altLang="en-US" sz="2000" dirty="0"/>
              <a:t> </a:t>
            </a:r>
            <a:r>
              <a:rPr kumimoji="1" lang="en-US" altLang="ja-JP" sz="2000" dirty="0"/>
              <a:t>CO</a:t>
            </a:r>
            <a:r>
              <a:rPr lang="en-US" altLang="ja-JP" sz="1600" dirty="0"/>
              <a:t>2</a:t>
            </a:r>
            <a:r>
              <a:rPr lang="ja-JP" altLang="en-US" sz="2000" dirty="0"/>
              <a:t>削減量の根拠に関する情報の具体的なイメージ（一例） （３）</a:t>
            </a:r>
            <a:r>
              <a:rPr kumimoji="1" lang="en-US" altLang="ja-JP" sz="2000" u="dottedHeavy" baseline="40000" dirty="0"/>
              <a:t>	</a:t>
            </a:r>
            <a:r>
              <a:rPr kumimoji="1" lang="en-US" altLang="ja-JP" sz="2000" dirty="0"/>
              <a:t> </a:t>
            </a:r>
            <a:r>
              <a:rPr kumimoji="1" lang="en-US" altLang="ja-JP" sz="2000" dirty="0">
                <a:hlinkClick r:id="rId3" action="ppaction://hlinksldjump"/>
              </a:rPr>
              <a:t>8</a:t>
            </a:r>
            <a:endParaRPr kumimoji="1" lang="ja-JP" altLang="en-US" sz="2000" dirty="0"/>
          </a:p>
          <a:p>
            <a:pPr>
              <a:tabLst>
                <a:tab pos="10583863" algn="l"/>
              </a:tabLst>
            </a:pPr>
            <a:r>
              <a:rPr kumimoji="1" lang="en-US" altLang="ja-JP" sz="2000" dirty="0"/>
              <a:t>3-4.</a:t>
            </a:r>
            <a:r>
              <a:rPr kumimoji="1" lang="ja-JP" altLang="en-US" sz="2000" dirty="0"/>
              <a:t> </a:t>
            </a:r>
            <a:r>
              <a:rPr kumimoji="1" lang="en-US" altLang="ja-JP" sz="2000" dirty="0"/>
              <a:t>CO</a:t>
            </a:r>
            <a:r>
              <a:rPr lang="en-US" altLang="ja-JP" sz="1600" dirty="0"/>
              <a:t>2</a:t>
            </a:r>
            <a:r>
              <a:rPr lang="ja-JP" altLang="en-US" sz="2000" dirty="0"/>
              <a:t>削減量の根拠に関する情報の具体的なイメージ（一例） （４）</a:t>
            </a:r>
            <a:r>
              <a:rPr kumimoji="1" lang="en-US" altLang="ja-JP" sz="2000" u="dottedHeavy" baseline="40000" dirty="0"/>
              <a:t>	</a:t>
            </a:r>
            <a:r>
              <a:rPr kumimoji="1" lang="en-US" altLang="ja-JP" sz="2000" dirty="0"/>
              <a:t> </a:t>
            </a:r>
            <a:r>
              <a:rPr kumimoji="1" lang="en-US" altLang="ja-JP" sz="2000" dirty="0">
                <a:hlinkClick r:id="rId5" action="ppaction://hlinksldjump"/>
              </a:rPr>
              <a:t>9</a:t>
            </a:r>
            <a:endParaRPr kumimoji="1" lang="ja-JP" altLang="en-US" sz="2000" dirty="0"/>
          </a:p>
          <a:p>
            <a:pPr>
              <a:tabLst>
                <a:tab pos="10583863" algn="l"/>
              </a:tabLst>
            </a:pPr>
            <a:r>
              <a:rPr kumimoji="1" lang="en-US" altLang="ja-JP" sz="2000" dirty="0"/>
              <a:t>3-5.</a:t>
            </a:r>
            <a:r>
              <a:rPr kumimoji="1" lang="ja-JP" altLang="en-US" sz="2000" dirty="0"/>
              <a:t> </a:t>
            </a:r>
            <a:r>
              <a:rPr kumimoji="1" lang="en-US" altLang="ja-JP" sz="2000" dirty="0"/>
              <a:t>CO</a:t>
            </a:r>
            <a:r>
              <a:rPr lang="en-US" altLang="ja-JP" sz="1600" dirty="0"/>
              <a:t>2</a:t>
            </a:r>
            <a:r>
              <a:rPr lang="ja-JP" altLang="en-US" sz="2000" dirty="0"/>
              <a:t>削減量の根拠の整理方法イメージ（一例） </a:t>
            </a:r>
            <a:r>
              <a:rPr kumimoji="1" lang="en-US" altLang="ja-JP" sz="2000" u="dottedHeavy" baseline="40000" dirty="0"/>
              <a:t>	</a:t>
            </a:r>
            <a:r>
              <a:rPr kumimoji="1" lang="en-US" altLang="ja-JP" sz="2000" dirty="0"/>
              <a:t> </a:t>
            </a:r>
            <a:r>
              <a:rPr kumimoji="1" lang="en-US" altLang="ja-JP" sz="2000" dirty="0">
                <a:hlinkClick r:id="rId6" action="ppaction://hlinksldjump"/>
              </a:rPr>
              <a:t>10</a:t>
            </a:r>
            <a:endParaRPr kumimoji="1" lang="ja-JP" altLang="en-US" sz="2000" dirty="0"/>
          </a:p>
          <a:p>
            <a:pPr>
              <a:tabLst>
                <a:tab pos="10583863" algn="l"/>
              </a:tabLst>
            </a:pPr>
            <a:r>
              <a:rPr kumimoji="1" lang="en-US" altLang="ja-JP" sz="2000" dirty="0"/>
              <a:t>4.</a:t>
            </a:r>
            <a:r>
              <a:rPr kumimoji="1" lang="ja-JP" altLang="en-US" sz="2000" dirty="0"/>
              <a:t>間接補助事業の開始</a:t>
            </a:r>
            <a:r>
              <a:rPr kumimoji="1" lang="en-US" altLang="ja-JP" sz="2000" u="dottedHeavy" baseline="40000" dirty="0"/>
              <a:t>	</a:t>
            </a:r>
            <a:r>
              <a:rPr kumimoji="1" lang="en-US" altLang="ja-JP" sz="2000" dirty="0"/>
              <a:t> </a:t>
            </a:r>
            <a:r>
              <a:rPr kumimoji="1" lang="en-US" altLang="ja-JP" sz="2000" dirty="0">
                <a:hlinkClick r:id="rId4" action="ppaction://hlinksldjump"/>
              </a:rPr>
              <a:t>11</a:t>
            </a:r>
            <a:endParaRPr kumimoji="1" lang="ja-JP" altLang="en-US" sz="2000" dirty="0"/>
          </a:p>
          <a:p>
            <a:pPr>
              <a:tabLst>
                <a:tab pos="10583863" algn="l"/>
              </a:tabLst>
            </a:pPr>
            <a:r>
              <a:rPr kumimoji="1" lang="en-US" altLang="ja-JP" sz="2000" dirty="0"/>
              <a:t>5.</a:t>
            </a:r>
            <a:r>
              <a:rPr kumimoji="1" lang="ja-JP" altLang="en-US" sz="2000" dirty="0"/>
              <a:t>見積・競争入札・関連会社の利益排除</a:t>
            </a:r>
            <a:r>
              <a:rPr kumimoji="1" lang="en-US" altLang="ja-JP" sz="2000" u="dottedHeavy" baseline="40000" dirty="0"/>
              <a:t>	</a:t>
            </a:r>
            <a:r>
              <a:rPr kumimoji="1" lang="en-US" altLang="ja-JP" sz="2000" dirty="0"/>
              <a:t> </a:t>
            </a:r>
            <a:r>
              <a:rPr kumimoji="1" lang="en-US" altLang="ja-JP" sz="2000" dirty="0">
                <a:hlinkClick r:id="rId7" action="ppaction://hlinksldjump"/>
              </a:rPr>
              <a:t>12</a:t>
            </a:r>
            <a:endParaRPr kumimoji="1" lang="ja-JP" altLang="en-US" sz="2000" dirty="0"/>
          </a:p>
          <a:p>
            <a:pPr>
              <a:tabLst>
                <a:tab pos="10583863" algn="l"/>
              </a:tabLst>
            </a:pPr>
            <a:r>
              <a:rPr kumimoji="1" lang="en-US" altLang="ja-JP" sz="2000" dirty="0"/>
              <a:t>6-1.</a:t>
            </a:r>
            <a:r>
              <a:rPr kumimoji="1" lang="ja-JP" altLang="en-US" sz="2000" dirty="0"/>
              <a:t>契約・発注について（</a:t>
            </a:r>
            <a:r>
              <a:rPr lang="ja-JP" altLang="en-US" sz="2000" dirty="0"/>
              <a:t>１</a:t>
            </a:r>
            <a:r>
              <a:rPr kumimoji="1" lang="ja-JP" altLang="en-US" sz="2000" dirty="0"/>
              <a:t>）</a:t>
            </a:r>
            <a:r>
              <a:rPr kumimoji="1" lang="en-US" altLang="ja-JP" sz="2000" u="dottedHeavy" baseline="40000" dirty="0"/>
              <a:t>	</a:t>
            </a:r>
            <a:r>
              <a:rPr kumimoji="1" lang="en-US" altLang="ja-JP" sz="2000" dirty="0"/>
              <a:t> </a:t>
            </a:r>
            <a:r>
              <a:rPr kumimoji="1" lang="en-US" altLang="ja-JP" sz="2000" dirty="0">
                <a:hlinkClick r:id="rId8" action="ppaction://hlinksldjump"/>
              </a:rPr>
              <a:t>13</a:t>
            </a:r>
            <a:endParaRPr kumimoji="1" lang="ja-JP" altLang="en-US" sz="2000" dirty="0"/>
          </a:p>
          <a:p>
            <a:pPr>
              <a:tabLst>
                <a:tab pos="10583863" algn="l"/>
              </a:tabLst>
            </a:pPr>
            <a:r>
              <a:rPr kumimoji="1" lang="en-US" altLang="ja-JP" sz="2000" dirty="0"/>
              <a:t>6-2.</a:t>
            </a:r>
            <a:r>
              <a:rPr kumimoji="1" lang="ja-JP" altLang="en-US" sz="2000" dirty="0"/>
              <a:t>契約・発注について（２）</a:t>
            </a:r>
            <a:r>
              <a:rPr kumimoji="1" lang="en-US" altLang="ja-JP" sz="2000" u="dottedHeavy" baseline="40000" dirty="0"/>
              <a:t>	</a:t>
            </a:r>
            <a:r>
              <a:rPr kumimoji="1" lang="en-US" altLang="ja-JP" sz="2000" dirty="0"/>
              <a:t> </a:t>
            </a:r>
            <a:r>
              <a:rPr kumimoji="1" lang="en-US" altLang="ja-JP" sz="2000" dirty="0">
                <a:hlinkClick r:id="rId9" action="ppaction://hlinksldjump"/>
              </a:rPr>
              <a:t>14</a:t>
            </a:r>
            <a:endParaRPr kumimoji="1" lang="ja-JP" altLang="en-US" sz="2000" dirty="0"/>
          </a:p>
          <a:p>
            <a:pPr>
              <a:tabLst>
                <a:tab pos="10583863" algn="l"/>
              </a:tabLst>
            </a:pPr>
            <a:r>
              <a:rPr kumimoji="1" lang="en-US" altLang="ja-JP" sz="2000" dirty="0"/>
              <a:t>6-3.</a:t>
            </a:r>
            <a:r>
              <a:rPr kumimoji="1" lang="ja-JP" altLang="en-US" sz="2000" dirty="0"/>
              <a:t>契約・発注について（３）</a:t>
            </a:r>
            <a:r>
              <a:rPr kumimoji="1" lang="en-US" altLang="ja-JP" sz="2000" u="dottedHeavy" baseline="40000" dirty="0"/>
              <a:t>	</a:t>
            </a:r>
            <a:r>
              <a:rPr kumimoji="1" lang="en-US" altLang="ja-JP" sz="2000" dirty="0"/>
              <a:t> </a:t>
            </a:r>
            <a:r>
              <a:rPr kumimoji="1" lang="en-US" altLang="ja-JP" sz="2000" dirty="0">
                <a:hlinkClick r:id="rId10" action="ppaction://hlinksldjump"/>
              </a:rPr>
              <a:t>15</a:t>
            </a:r>
            <a:endParaRPr kumimoji="1" lang="ja-JP" altLang="en-US" sz="2000" dirty="0"/>
          </a:p>
          <a:p>
            <a:pPr>
              <a:tabLst>
                <a:tab pos="10583863" algn="l"/>
              </a:tabLst>
            </a:pPr>
            <a:r>
              <a:rPr kumimoji="1" lang="en-US" altLang="ja-JP" sz="2000" dirty="0"/>
              <a:t>6-4.</a:t>
            </a:r>
            <a:r>
              <a:rPr kumimoji="1" lang="ja-JP" altLang="en-US" sz="2000" dirty="0"/>
              <a:t>契約・発注について（４）</a:t>
            </a:r>
            <a:r>
              <a:rPr kumimoji="1" lang="en-US" altLang="ja-JP" sz="2000" u="dottedHeavy" baseline="40000" dirty="0"/>
              <a:t>	</a:t>
            </a:r>
            <a:r>
              <a:rPr kumimoji="1" lang="en-US" altLang="ja-JP" sz="2000" dirty="0"/>
              <a:t> </a:t>
            </a:r>
            <a:r>
              <a:rPr kumimoji="1" lang="en-US" altLang="ja-JP" sz="2000" dirty="0">
                <a:hlinkClick r:id="rId11" action="ppaction://hlinksldjump"/>
              </a:rPr>
              <a:t>16</a:t>
            </a:r>
            <a:endParaRPr kumimoji="1" lang="ja-JP" altLang="en-US" sz="2000" dirty="0"/>
          </a:p>
          <a:p>
            <a:pPr>
              <a:tabLst>
                <a:tab pos="10583863" algn="l"/>
              </a:tabLst>
            </a:pPr>
            <a:r>
              <a:rPr kumimoji="1" lang="en-US" altLang="ja-JP" sz="2000" dirty="0"/>
              <a:t>7.</a:t>
            </a:r>
            <a:r>
              <a:rPr kumimoji="1" lang="ja-JP" altLang="en-US" sz="2000" dirty="0"/>
              <a:t>施設、設備、機器類の導入</a:t>
            </a:r>
            <a:r>
              <a:rPr kumimoji="1" lang="en-US" altLang="ja-JP" sz="2000" u="dottedHeavy" baseline="40000" dirty="0"/>
              <a:t>	</a:t>
            </a:r>
            <a:r>
              <a:rPr kumimoji="1" lang="en-US" altLang="ja-JP" sz="2000" dirty="0"/>
              <a:t> </a:t>
            </a:r>
            <a:r>
              <a:rPr lang="en-US" altLang="ja-JP" sz="2000" dirty="0">
                <a:hlinkClick r:id="rId12" action="ppaction://hlinksldjump"/>
              </a:rPr>
              <a:t>17</a:t>
            </a:r>
            <a:endParaRPr kumimoji="1" lang="ja-JP" altLang="en-US" sz="2000" dirty="0"/>
          </a:p>
          <a:p>
            <a:pPr>
              <a:tabLst>
                <a:tab pos="10583863" algn="l"/>
              </a:tabLst>
            </a:pPr>
            <a:r>
              <a:rPr kumimoji="1" lang="en-US" altLang="ja-JP" sz="2000" dirty="0"/>
              <a:t>8.</a:t>
            </a:r>
            <a:r>
              <a:rPr kumimoji="1" lang="ja-JP" altLang="en-US" sz="2000" dirty="0"/>
              <a:t>補助対象経費の支払い</a:t>
            </a:r>
            <a:r>
              <a:rPr kumimoji="1" lang="en-US" altLang="ja-JP" sz="2000" u="dottedHeavy" baseline="40000" dirty="0"/>
              <a:t>	</a:t>
            </a:r>
            <a:r>
              <a:rPr kumimoji="1" lang="en-US" altLang="ja-JP" sz="2000" dirty="0"/>
              <a:t> </a:t>
            </a:r>
            <a:r>
              <a:rPr lang="en-US" altLang="ja-JP" sz="2000" dirty="0">
                <a:hlinkClick r:id="rId13" action="ppaction://hlinksldjump"/>
              </a:rPr>
              <a:t>18</a:t>
            </a:r>
            <a:endParaRPr kumimoji="1" lang="ja-JP" altLang="en-US" sz="2000" dirty="0"/>
          </a:p>
          <a:p>
            <a:pPr>
              <a:tabLst>
                <a:tab pos="10583863" algn="l"/>
              </a:tabLst>
            </a:pPr>
            <a:r>
              <a:rPr kumimoji="1" lang="en-US" altLang="ja-JP" sz="2000" dirty="0"/>
              <a:t>9-1.</a:t>
            </a:r>
            <a:r>
              <a:rPr lang="ja-JP" altLang="en-US" sz="2000" dirty="0"/>
              <a:t>中間報告</a:t>
            </a:r>
            <a:r>
              <a:rPr kumimoji="1" lang="en-US" altLang="ja-JP" sz="2000" u="dottedHeavy" baseline="40000" dirty="0"/>
              <a:t>	</a:t>
            </a:r>
            <a:r>
              <a:rPr kumimoji="1" lang="en-US" altLang="ja-JP" sz="2000" dirty="0"/>
              <a:t> </a:t>
            </a:r>
            <a:r>
              <a:rPr lang="en-US" altLang="ja-JP" sz="2000" dirty="0">
                <a:hlinkClick r:id="rId14" action="ppaction://hlinksldjump"/>
              </a:rPr>
              <a:t>19</a:t>
            </a:r>
            <a:endParaRPr kumimoji="1" lang="ja-JP" altLang="en-US" sz="2000" dirty="0"/>
          </a:p>
          <a:p>
            <a:pPr>
              <a:tabLst>
                <a:tab pos="10583863" algn="l"/>
              </a:tabLst>
            </a:pPr>
            <a:r>
              <a:rPr kumimoji="1" lang="en-US" altLang="ja-JP" sz="2000" dirty="0"/>
              <a:t>9-2.</a:t>
            </a:r>
            <a:r>
              <a:rPr kumimoji="1" lang="ja-JP" altLang="en-US" sz="2000" dirty="0"/>
              <a:t>物流脱炭素化促進事業費間接補助事業経費の使用状況報告書（様式第５）の記入例</a:t>
            </a:r>
            <a:r>
              <a:rPr kumimoji="1" lang="en-US" altLang="ja-JP" sz="2000" u="dottedHeavy" baseline="40000" dirty="0"/>
              <a:t>	</a:t>
            </a:r>
            <a:r>
              <a:rPr kumimoji="1" lang="en-US" altLang="ja-JP" sz="2000" dirty="0"/>
              <a:t> </a:t>
            </a:r>
            <a:r>
              <a:rPr lang="en-US" altLang="ja-JP" sz="2000" dirty="0">
                <a:hlinkClick r:id="rId15" action="ppaction://hlinksldjump"/>
              </a:rPr>
              <a:t>20</a:t>
            </a:r>
            <a:endParaRPr kumimoji="1" lang="ja-JP" altLang="en-US" sz="2000" dirty="0"/>
          </a:p>
          <a:p>
            <a:pPr>
              <a:tabLst>
                <a:tab pos="10583863" algn="l"/>
              </a:tabLst>
            </a:pPr>
            <a:r>
              <a:rPr kumimoji="1" lang="en-US" altLang="ja-JP" sz="2000" dirty="0"/>
              <a:t>9-3.</a:t>
            </a:r>
            <a:r>
              <a:rPr lang="ja-JP" altLang="en-US" sz="2000" dirty="0"/>
              <a:t>納品書（写）または請求書（写）の注意点</a:t>
            </a:r>
            <a:r>
              <a:rPr kumimoji="1" lang="en-US" altLang="ja-JP" sz="2000" u="dottedHeavy" baseline="40000" dirty="0"/>
              <a:t>	</a:t>
            </a:r>
            <a:r>
              <a:rPr kumimoji="1" lang="en-US" altLang="ja-JP" sz="2000" dirty="0"/>
              <a:t> </a:t>
            </a:r>
            <a:r>
              <a:rPr lang="en-US" altLang="ja-JP" sz="2000" dirty="0">
                <a:hlinkClick r:id="rId16" action="ppaction://hlinksldjump"/>
              </a:rPr>
              <a:t>21</a:t>
            </a:r>
            <a:endParaRPr lang="en-US" altLang="ja-JP" sz="2000" dirty="0"/>
          </a:p>
          <a:p>
            <a:pPr>
              <a:tabLst>
                <a:tab pos="10583863" algn="l"/>
              </a:tabLst>
            </a:pPr>
            <a:r>
              <a:rPr kumimoji="1" lang="en-US" altLang="ja-JP" sz="2000" dirty="0"/>
              <a:t>9-4.</a:t>
            </a:r>
            <a:r>
              <a:rPr lang="ja-JP" altLang="en-US" sz="2000" dirty="0"/>
              <a:t>保証書（写）の注意点</a:t>
            </a:r>
            <a:r>
              <a:rPr kumimoji="1" lang="en-US" altLang="ja-JP" sz="2000" u="dottedHeavy" baseline="40000" dirty="0"/>
              <a:t>	</a:t>
            </a:r>
            <a:r>
              <a:rPr kumimoji="1" lang="en-US" altLang="ja-JP" sz="2000" dirty="0"/>
              <a:t> </a:t>
            </a:r>
            <a:r>
              <a:rPr lang="en-US" altLang="ja-JP" sz="2000" dirty="0">
                <a:hlinkClick r:id="rId17" action="ppaction://hlinksldjump"/>
              </a:rPr>
              <a:t>22</a:t>
            </a:r>
            <a:endParaRPr lang="en-US" altLang="ja-JP" sz="2000" dirty="0"/>
          </a:p>
          <a:p>
            <a:pPr>
              <a:tabLst>
                <a:tab pos="10583863" algn="l"/>
              </a:tabLst>
            </a:pPr>
            <a:r>
              <a:rPr kumimoji="1" lang="en-US" altLang="ja-JP" sz="2000" dirty="0"/>
              <a:t>9-5.</a:t>
            </a:r>
            <a:r>
              <a:rPr lang="ja-JP" altLang="en-US" sz="2000" dirty="0"/>
              <a:t>振込明細書（写）の注意点</a:t>
            </a:r>
            <a:r>
              <a:rPr kumimoji="1" lang="en-US" altLang="ja-JP" sz="2000" u="dottedHeavy" baseline="40000" dirty="0"/>
              <a:t>	</a:t>
            </a:r>
            <a:r>
              <a:rPr kumimoji="1" lang="en-US" altLang="ja-JP" sz="2000" dirty="0"/>
              <a:t> </a:t>
            </a:r>
            <a:r>
              <a:rPr kumimoji="1" lang="en-US" altLang="ja-JP" sz="2000" dirty="0">
                <a:hlinkClick r:id="rId18" action="ppaction://hlinksldjump"/>
              </a:rPr>
              <a:t>23</a:t>
            </a:r>
            <a:endParaRPr kumimoji="1" lang="ja-JP" altLang="en-US" sz="2000" dirty="0"/>
          </a:p>
        </p:txBody>
      </p:sp>
    </p:spTree>
    <p:extLst>
      <p:ext uri="{BB962C8B-B14F-4D97-AF65-F5344CB8AC3E}">
        <p14:creationId xmlns:p14="http://schemas.microsoft.com/office/powerpoint/2010/main" val="38152895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pic>
        <p:nvPicPr>
          <p:cNvPr id="4" name="図 3"/>
          <p:cNvPicPr>
            <a:picLocks noChangeAspect="1"/>
          </p:cNvPicPr>
          <p:nvPr/>
        </p:nvPicPr>
        <p:blipFill rotWithShape="1">
          <a:blip r:embed="rId2"/>
          <a:srcRect t="5443"/>
          <a:stretch/>
        </p:blipFill>
        <p:spPr>
          <a:xfrm>
            <a:off x="838198" y="1518821"/>
            <a:ext cx="5010152" cy="4766947"/>
          </a:xfrm>
          <a:prstGeom prst="rect">
            <a:avLst/>
          </a:prstGeom>
        </p:spPr>
      </p:pic>
      <p:sp>
        <p:nvSpPr>
          <p:cNvPr id="2" name="タイトル 1"/>
          <p:cNvSpPr>
            <a:spLocks noGrp="1"/>
          </p:cNvSpPr>
          <p:nvPr>
            <p:ph type="title"/>
          </p:nvPr>
        </p:nvSpPr>
        <p:spPr>
          <a:xfrm>
            <a:off x="838200" y="365125"/>
            <a:ext cx="11089640" cy="854075"/>
          </a:xfrm>
        </p:spPr>
        <p:txBody>
          <a:bodyPr>
            <a:normAutofit fontScale="90000"/>
          </a:bodyPr>
          <a:lstStyle/>
          <a:p>
            <a:r>
              <a:rPr kumimoji="1" lang="en-US" altLang="ja-JP" dirty="0"/>
              <a:t>9-2.</a:t>
            </a:r>
            <a:r>
              <a:rPr kumimoji="1" lang="ja-JP" altLang="en-US" dirty="0"/>
              <a:t>物流脱炭素化促進事業費間接補助事業経費の使用状況報告書（様式第５）の記入例</a:t>
            </a:r>
            <a:endParaRPr kumimoji="1" lang="ja-JP" altLang="en-US" sz="2700" dirty="0"/>
          </a:p>
        </p:txBody>
      </p:sp>
      <p:sp>
        <p:nvSpPr>
          <p:cNvPr id="3" name="コンテンツ プレースホルダー 2"/>
          <p:cNvSpPr>
            <a:spLocks noGrp="1"/>
          </p:cNvSpPr>
          <p:nvPr>
            <p:ph idx="1"/>
          </p:nvPr>
        </p:nvSpPr>
        <p:spPr>
          <a:xfrm>
            <a:off x="6238199" y="1531975"/>
            <a:ext cx="5563275" cy="276225"/>
          </a:xfrm>
        </p:spPr>
        <p:txBody>
          <a:bodyPr anchor="ctr">
            <a:normAutofit/>
          </a:bodyPr>
          <a:lstStyle/>
          <a:p>
            <a:pPr marL="0" indent="0" eaLnBrk="0" hangingPunct="0">
              <a:buNone/>
            </a:pPr>
            <a:r>
              <a:rPr lang="ja-JP" altLang="en-US" sz="1200" dirty="0"/>
              <a:t>・文書番号は、必要に応じて入力してください。</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20</a:t>
            </a:fld>
            <a:endParaRPr kumimoji="1" lang="ja-JP" altLang="en-US"/>
          </a:p>
        </p:txBody>
      </p:sp>
      <p:sp>
        <p:nvSpPr>
          <p:cNvPr id="7" name="正方形/長方形 6"/>
          <p:cNvSpPr/>
          <p:nvPr/>
        </p:nvSpPr>
        <p:spPr>
          <a:xfrm>
            <a:off x="4672312" y="1690194"/>
            <a:ext cx="889000" cy="227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rgbClr val="FF0000"/>
                </a:solidFill>
              </a:rPr>
              <a:t>005</a:t>
            </a:r>
            <a:endParaRPr kumimoji="1" lang="ja-JP" altLang="en-US" sz="800" dirty="0">
              <a:solidFill>
                <a:srgbClr val="FF0000"/>
              </a:solidFill>
            </a:endParaRPr>
          </a:p>
        </p:txBody>
      </p:sp>
      <p:sp>
        <p:nvSpPr>
          <p:cNvPr id="9" name="正方形/長方形 8"/>
          <p:cNvSpPr/>
          <p:nvPr/>
        </p:nvSpPr>
        <p:spPr>
          <a:xfrm>
            <a:off x="4469744" y="1786836"/>
            <a:ext cx="1021100" cy="2542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solidFill>
                  <a:srgbClr val="FF0000"/>
                </a:solidFill>
              </a:rPr>
              <a:t>5</a:t>
            </a:r>
            <a:r>
              <a:rPr kumimoji="1" lang="ja-JP" altLang="en-US" sz="900" dirty="0">
                <a:solidFill>
                  <a:srgbClr val="FF0000"/>
                </a:solidFill>
              </a:rPr>
              <a:t>　　○　 　○</a:t>
            </a:r>
          </a:p>
        </p:txBody>
      </p:sp>
      <p:sp>
        <p:nvSpPr>
          <p:cNvPr id="11" name="正方形/長方形 10"/>
          <p:cNvSpPr/>
          <p:nvPr/>
        </p:nvSpPr>
        <p:spPr>
          <a:xfrm>
            <a:off x="3953450" y="2183630"/>
            <a:ext cx="1475800" cy="521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800" dirty="0">
                <a:solidFill>
                  <a:srgbClr val="FF0000"/>
                </a:solidFill>
              </a:rPr>
              <a:t>国交物流株式会社</a:t>
            </a:r>
            <a:endParaRPr lang="en-US" altLang="ja-JP" sz="800" dirty="0">
              <a:solidFill>
                <a:srgbClr val="FF0000"/>
              </a:solidFill>
            </a:endParaRPr>
          </a:p>
          <a:p>
            <a:r>
              <a:rPr kumimoji="1" lang="ja-JP" altLang="en-US" sz="800" dirty="0">
                <a:solidFill>
                  <a:srgbClr val="FF0000"/>
                </a:solidFill>
              </a:rPr>
              <a:t>代表取締役　国土　太郎</a:t>
            </a:r>
          </a:p>
        </p:txBody>
      </p:sp>
      <p:sp>
        <p:nvSpPr>
          <p:cNvPr id="12" name="正方形/長方形 11"/>
          <p:cNvSpPr/>
          <p:nvPr/>
        </p:nvSpPr>
        <p:spPr>
          <a:xfrm>
            <a:off x="1515466" y="4152725"/>
            <a:ext cx="3684902" cy="5599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800" dirty="0">
                <a:solidFill>
                  <a:srgbClr val="FF0000"/>
                </a:solidFill>
              </a:rPr>
              <a:t>太陽光発電施設および蓄電池は、○月○日に発注し、△月△日から同月</a:t>
            </a:r>
            <a:r>
              <a:rPr kumimoji="1" lang="en-US" altLang="ja-JP" sz="800" dirty="0">
                <a:solidFill>
                  <a:srgbClr val="FF0000"/>
                </a:solidFill>
              </a:rPr>
              <a:t>×</a:t>
            </a:r>
            <a:r>
              <a:rPr kumimoji="1" lang="ja-JP" altLang="en-US" sz="800" dirty="0">
                <a:solidFill>
                  <a:srgbClr val="FF0000"/>
                </a:solidFill>
              </a:rPr>
              <a:t>日にかけて設置が完了。ＥＶ充電スタンドは、○月△日に発注し、△月○日から同月</a:t>
            </a:r>
            <a:r>
              <a:rPr kumimoji="1" lang="en-US" altLang="ja-JP" sz="800" dirty="0">
                <a:solidFill>
                  <a:srgbClr val="FF0000"/>
                </a:solidFill>
              </a:rPr>
              <a:t>×</a:t>
            </a:r>
            <a:r>
              <a:rPr kumimoji="1" lang="ja-JP" altLang="en-US" sz="800" dirty="0">
                <a:solidFill>
                  <a:srgbClr val="FF0000"/>
                </a:solidFill>
              </a:rPr>
              <a:t>日かけて設置が完了。支払いについてはすべて、</a:t>
            </a:r>
            <a:r>
              <a:rPr kumimoji="1" lang="en-US" altLang="ja-JP" sz="800" dirty="0">
                <a:solidFill>
                  <a:srgbClr val="FF0000"/>
                </a:solidFill>
              </a:rPr>
              <a:t>×</a:t>
            </a:r>
            <a:r>
              <a:rPr kumimoji="1" lang="ja-JP" altLang="en-US" sz="800" dirty="0">
                <a:solidFill>
                  <a:srgbClr val="FF0000"/>
                </a:solidFill>
              </a:rPr>
              <a:t>月○日に振込を実施。</a:t>
            </a:r>
          </a:p>
          <a:p>
            <a:r>
              <a:rPr kumimoji="1" lang="ja-JP" altLang="en-US" sz="800" dirty="0">
                <a:solidFill>
                  <a:srgbClr val="FF0000"/>
                </a:solidFill>
              </a:rPr>
              <a:t>災害時の電力供給について△△市と</a:t>
            </a:r>
            <a:r>
              <a:rPr kumimoji="1" lang="en-US" altLang="ja-JP" sz="800" dirty="0">
                <a:solidFill>
                  <a:srgbClr val="FF0000"/>
                </a:solidFill>
              </a:rPr>
              <a:t>×</a:t>
            </a:r>
            <a:r>
              <a:rPr kumimoji="1" lang="ja-JP" altLang="en-US" sz="800" dirty="0">
                <a:solidFill>
                  <a:srgbClr val="FF0000"/>
                </a:solidFill>
              </a:rPr>
              <a:t>月△日に契約を締結予定。</a:t>
            </a:r>
          </a:p>
        </p:txBody>
      </p:sp>
      <p:sp>
        <p:nvSpPr>
          <p:cNvPr id="17" name="コンテンツ プレースホルダー 2"/>
          <p:cNvSpPr txBox="1">
            <a:spLocks/>
          </p:cNvSpPr>
          <p:nvPr/>
        </p:nvSpPr>
        <p:spPr>
          <a:xfrm>
            <a:off x="6238199" y="1732395"/>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・文書作成日は、作成を開始した日付を入力してください。</a:t>
            </a:r>
            <a:endParaRPr lang="en-US" altLang="ja-JP" sz="1200" dirty="0"/>
          </a:p>
          <a:p>
            <a:pPr marL="0" indent="0" eaLnBrk="0" hangingPunct="0">
              <a:lnSpc>
                <a:spcPts val="500"/>
              </a:lnSpc>
              <a:buFont typeface="Arial" panose="020B0604020202020204" pitchFamily="34" charset="0"/>
              <a:buNone/>
            </a:pPr>
            <a:r>
              <a:rPr lang="ja-JP" altLang="en-US" sz="1200" dirty="0"/>
              <a:t>  交付決定日よりも前の日付や実績報告期限（令和６年１月１９日）よりも後の日付は</a:t>
            </a:r>
            <a:endParaRPr lang="en-US" altLang="ja-JP" sz="1200" dirty="0"/>
          </a:p>
          <a:p>
            <a:pPr marL="0" indent="0" eaLnBrk="0" hangingPunct="0">
              <a:lnSpc>
                <a:spcPts val="500"/>
              </a:lnSpc>
              <a:buFont typeface="Arial" panose="020B0604020202020204" pitchFamily="34" charset="0"/>
              <a:buNone/>
            </a:pPr>
            <a:r>
              <a:rPr lang="ja-JP" altLang="en-US" sz="1200" dirty="0"/>
              <a:t>　不可です。</a:t>
            </a:r>
          </a:p>
        </p:txBody>
      </p:sp>
      <p:sp>
        <p:nvSpPr>
          <p:cNvPr id="18" name="コンテンツ プレースホルダー 2"/>
          <p:cNvSpPr txBox="1">
            <a:spLocks/>
          </p:cNvSpPr>
          <p:nvPr/>
        </p:nvSpPr>
        <p:spPr>
          <a:xfrm>
            <a:off x="6238198" y="2413678"/>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・間接補助事業者は、間接補助事業者の法人名（共同実施の場合は、代表となる間</a:t>
            </a:r>
          </a:p>
          <a:p>
            <a:pPr marL="0" indent="0" eaLnBrk="0" hangingPunct="0">
              <a:lnSpc>
                <a:spcPts val="500"/>
              </a:lnSpc>
              <a:buFont typeface="Arial" panose="020B0604020202020204" pitchFamily="34" charset="0"/>
              <a:buNone/>
            </a:pPr>
            <a:r>
              <a:rPr lang="ja-JP" altLang="en-US" sz="1200" dirty="0"/>
              <a:t>　接補助事業者の法人名）と、その法人の代表者（複数人代表がいる場合は、本事</a:t>
            </a:r>
            <a:endParaRPr lang="en-US" altLang="ja-JP" sz="1200" dirty="0"/>
          </a:p>
          <a:p>
            <a:pPr marL="0" indent="0" eaLnBrk="0" hangingPunct="0">
              <a:lnSpc>
                <a:spcPts val="500"/>
              </a:lnSpc>
              <a:buFont typeface="Arial" panose="020B0604020202020204" pitchFamily="34" charset="0"/>
              <a:buNone/>
            </a:pPr>
            <a:r>
              <a:rPr lang="ja-JP" altLang="en-US" sz="1200" dirty="0"/>
              <a:t>　業における決裁権を持つ者）の役職名と姓と名を入力してください。</a:t>
            </a:r>
          </a:p>
        </p:txBody>
      </p:sp>
      <p:sp>
        <p:nvSpPr>
          <p:cNvPr id="19" name="コンテンツ プレースホルダー 2"/>
          <p:cNvSpPr txBox="1">
            <a:spLocks/>
          </p:cNvSpPr>
          <p:nvPr/>
        </p:nvSpPr>
        <p:spPr>
          <a:xfrm>
            <a:off x="6238195" y="3043885"/>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・間接補助事業の遂行状況は、施設等の導入から設置や稼働までの工程を簡潔か</a:t>
            </a:r>
            <a:endParaRPr lang="en-US" altLang="ja-JP" sz="1200" dirty="0"/>
          </a:p>
          <a:p>
            <a:pPr marL="0" indent="0" eaLnBrk="0" hangingPunct="0">
              <a:lnSpc>
                <a:spcPts val="500"/>
              </a:lnSpc>
              <a:buFont typeface="Arial" panose="020B0604020202020204" pitchFamily="34" charset="0"/>
              <a:buNone/>
            </a:pPr>
            <a:r>
              <a:rPr lang="ja-JP" altLang="en-US" sz="1200" dirty="0"/>
              <a:t>　</a:t>
            </a:r>
            <a:r>
              <a:rPr lang="ja-JP" altLang="en-US" sz="1200" dirty="0" err="1"/>
              <a:t>つ</a:t>
            </a:r>
            <a:r>
              <a:rPr lang="ja-JP" altLang="en-US" sz="1200" dirty="0"/>
              <a:t>具体的に入力してください。必要に応じて別紙または行の挿入等をしてください。</a:t>
            </a:r>
          </a:p>
        </p:txBody>
      </p:sp>
      <p:sp>
        <p:nvSpPr>
          <p:cNvPr id="20" name="コンテンツ プレースホルダー 2"/>
          <p:cNvSpPr txBox="1">
            <a:spLocks/>
          </p:cNvSpPr>
          <p:nvPr/>
        </p:nvSpPr>
        <p:spPr>
          <a:xfrm>
            <a:off x="6238196" y="4035264"/>
            <a:ext cx="5563275" cy="82030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・補助対象経費の区分別収支概要は、補助対象となる施設等の仕様による収入や、</a:t>
            </a:r>
          </a:p>
          <a:p>
            <a:pPr marL="0" indent="0" eaLnBrk="0" hangingPunct="0">
              <a:lnSpc>
                <a:spcPts val="500"/>
              </a:lnSpc>
              <a:buFont typeface="Arial" panose="020B0604020202020204" pitchFamily="34" charset="0"/>
              <a:buNone/>
            </a:pPr>
            <a:r>
              <a:rPr lang="ja-JP" altLang="en-US" sz="1200" dirty="0"/>
              <a:t>　補助対象経となる施設等の導入のための支出について入力してください。</a:t>
            </a:r>
          </a:p>
          <a:p>
            <a:pPr marL="0" indent="0" eaLnBrk="0" hangingPunct="0">
              <a:lnSpc>
                <a:spcPts val="500"/>
              </a:lnSpc>
              <a:buFont typeface="Arial" panose="020B0604020202020204" pitchFamily="34" charset="0"/>
              <a:buNone/>
            </a:pPr>
            <a:r>
              <a:rPr lang="ja-JP" altLang="en-US" sz="1200" dirty="0"/>
              <a:t>　該当の箇所に入力しきれない場合は、自由様式による別紙参照でも問題ありませ</a:t>
            </a:r>
          </a:p>
          <a:p>
            <a:pPr marL="0" indent="0" eaLnBrk="0" hangingPunct="0">
              <a:lnSpc>
                <a:spcPts val="500"/>
              </a:lnSpc>
              <a:buFont typeface="Arial" panose="020B0604020202020204" pitchFamily="34" charset="0"/>
              <a:buNone/>
            </a:pPr>
            <a:r>
              <a:rPr lang="ja-JP" altLang="en-US" sz="1200" dirty="0"/>
              <a:t>　ん。</a:t>
            </a:r>
          </a:p>
        </p:txBody>
      </p:sp>
      <p:sp>
        <p:nvSpPr>
          <p:cNvPr id="24" name="コンテンツ プレースホルダー 2"/>
          <p:cNvSpPr txBox="1">
            <a:spLocks/>
          </p:cNvSpPr>
          <p:nvPr/>
        </p:nvSpPr>
        <p:spPr>
          <a:xfrm>
            <a:off x="771291" y="6357930"/>
            <a:ext cx="5563275" cy="207727"/>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100" dirty="0"/>
              <a:t>※</a:t>
            </a:r>
            <a:r>
              <a:rPr lang="ja-JP" altLang="en-US" sz="1100" dirty="0"/>
              <a:t>参考のため入力箇所を赤文字としていますが、提出書類は黒文字で作成してください。</a:t>
            </a:r>
          </a:p>
        </p:txBody>
      </p:sp>
      <p:cxnSp>
        <p:nvCxnSpPr>
          <p:cNvPr id="8" name="カギ線コネクタ 7"/>
          <p:cNvCxnSpPr/>
          <p:nvPr/>
        </p:nvCxnSpPr>
        <p:spPr>
          <a:xfrm rot="10800000" flipV="1">
            <a:off x="5490844" y="1651890"/>
            <a:ext cx="829906" cy="13537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カギ線コネクタ 24"/>
          <p:cNvCxnSpPr/>
          <p:nvPr/>
        </p:nvCxnSpPr>
        <p:spPr>
          <a:xfrm rot="10800000" flipV="1">
            <a:off x="5490845" y="1910937"/>
            <a:ext cx="828377" cy="31875"/>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カギ線コネクタ 26"/>
          <p:cNvCxnSpPr/>
          <p:nvPr/>
        </p:nvCxnSpPr>
        <p:spPr>
          <a:xfrm rot="10800000">
            <a:off x="5181318" y="2439701"/>
            <a:ext cx="1136690" cy="13308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カギ線コネクタ 30"/>
          <p:cNvCxnSpPr/>
          <p:nvPr/>
        </p:nvCxnSpPr>
        <p:spPr>
          <a:xfrm rot="10800000" flipV="1">
            <a:off x="5181318" y="3293592"/>
            <a:ext cx="1140812" cy="1081780"/>
          </a:xfrm>
          <a:prstGeom prst="bentConnector3">
            <a:avLst>
              <a:gd name="adj1" fmla="val 5834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正方形/長方形 38"/>
          <p:cNvSpPr/>
          <p:nvPr/>
        </p:nvSpPr>
        <p:spPr>
          <a:xfrm>
            <a:off x="1515466" y="4800425"/>
            <a:ext cx="3684902" cy="6859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800" dirty="0">
                <a:solidFill>
                  <a:srgbClr val="FF0000"/>
                </a:solidFill>
              </a:rPr>
              <a:t>収入は、なし。</a:t>
            </a:r>
            <a:endParaRPr kumimoji="1" lang="en-US" altLang="ja-JP" sz="800" dirty="0">
              <a:solidFill>
                <a:srgbClr val="FF0000"/>
              </a:solidFill>
            </a:endParaRPr>
          </a:p>
          <a:p>
            <a:r>
              <a:rPr kumimoji="1" lang="ja-JP" altLang="en-US" sz="800" dirty="0">
                <a:solidFill>
                  <a:srgbClr val="FF0000"/>
                </a:solidFill>
              </a:rPr>
              <a:t>支出については、蓄電池および</a:t>
            </a:r>
            <a:r>
              <a:rPr lang="ja-JP" altLang="en-US" sz="800" dirty="0">
                <a:solidFill>
                  <a:srgbClr val="FF0000"/>
                </a:solidFill>
              </a:rPr>
              <a:t>ＥＶ充電スタンドについては、申請時に提出した見積通り。</a:t>
            </a:r>
            <a:r>
              <a:rPr kumimoji="1" lang="ja-JP" altLang="en-US" sz="800" dirty="0">
                <a:solidFill>
                  <a:srgbClr val="FF0000"/>
                </a:solidFill>
              </a:rPr>
              <a:t>太陽光パネルの設置工事については、当初の予定とは別の施工会社に変更した結果、見積額○○○</a:t>
            </a:r>
            <a:r>
              <a:rPr kumimoji="1" lang="en-US" altLang="ja-JP" sz="800" dirty="0">
                <a:solidFill>
                  <a:srgbClr val="FF0000"/>
                </a:solidFill>
              </a:rPr>
              <a:t>,</a:t>
            </a:r>
            <a:r>
              <a:rPr lang="ja-JP" altLang="en-US" sz="800" dirty="0">
                <a:solidFill>
                  <a:srgbClr val="FF0000"/>
                </a:solidFill>
              </a:rPr>
              <a:t>○○○円から実績額○○○</a:t>
            </a:r>
            <a:r>
              <a:rPr lang="en-US" altLang="ja-JP" sz="800" dirty="0">
                <a:solidFill>
                  <a:srgbClr val="FF0000"/>
                </a:solidFill>
              </a:rPr>
              <a:t>,</a:t>
            </a:r>
            <a:r>
              <a:rPr lang="ja-JP" altLang="en-US" sz="800" dirty="0">
                <a:solidFill>
                  <a:srgbClr val="FF0000"/>
                </a:solidFill>
              </a:rPr>
              <a:t>○○○円に減額となった。</a:t>
            </a:r>
            <a:endParaRPr lang="en-US" altLang="ja-JP" sz="800" dirty="0">
              <a:solidFill>
                <a:srgbClr val="FF0000"/>
              </a:solidFill>
            </a:endParaRPr>
          </a:p>
          <a:p>
            <a:pPr algn="r"/>
            <a:r>
              <a:rPr lang="ja-JP" altLang="en-US" sz="800" dirty="0">
                <a:solidFill>
                  <a:srgbClr val="FF0000"/>
                </a:solidFill>
              </a:rPr>
              <a:t>以上</a:t>
            </a:r>
          </a:p>
        </p:txBody>
      </p:sp>
      <p:cxnSp>
        <p:nvCxnSpPr>
          <p:cNvPr id="43" name="カギ線コネクタ 42"/>
          <p:cNvCxnSpPr/>
          <p:nvPr/>
        </p:nvCxnSpPr>
        <p:spPr>
          <a:xfrm rot="10800000" flipV="1">
            <a:off x="5181318" y="4046067"/>
            <a:ext cx="1140812" cy="1081780"/>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23922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9-3.</a:t>
            </a:r>
            <a:r>
              <a:rPr lang="ja-JP" altLang="en-US" sz="4400" dirty="0"/>
              <a:t>納品書（写）または請求書（写）の注意点</a:t>
            </a:r>
            <a:endParaRPr kumimoji="1" lang="ja-JP" altLang="en-US"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21</a:t>
            </a:fld>
            <a:endParaRPr kumimoji="1" lang="ja-JP" altLang="en-US"/>
          </a:p>
        </p:txBody>
      </p:sp>
      <p:sp>
        <p:nvSpPr>
          <p:cNvPr id="4" name="コンテンツ プレースホルダー 3"/>
          <p:cNvSpPr>
            <a:spLocks noGrp="1"/>
          </p:cNvSpPr>
          <p:nvPr>
            <p:ph idx="1"/>
          </p:nvPr>
        </p:nvSpPr>
        <p:spPr>
          <a:xfrm>
            <a:off x="838200" y="1492250"/>
            <a:ext cx="10515600" cy="4351338"/>
          </a:xfrm>
        </p:spPr>
        <p:txBody>
          <a:bodyPr/>
          <a:lstStyle/>
          <a:p>
            <a:pPr marL="0" indent="0">
              <a:buNone/>
            </a:pPr>
            <a:r>
              <a:rPr kumimoji="1" lang="ja-JP" altLang="en-US" dirty="0"/>
              <a:t>・納品書（写）または請求書（写）は、補助事業に要した経費すべての</a:t>
            </a:r>
          </a:p>
          <a:p>
            <a:pPr marL="0" indent="0">
              <a:buNone/>
            </a:pPr>
            <a:r>
              <a:rPr lang="ja-JP" altLang="en-US" dirty="0"/>
              <a:t>　書類の写しを提出してください。</a:t>
            </a:r>
          </a:p>
          <a:p>
            <a:pPr marL="0" indent="0">
              <a:buNone/>
            </a:pPr>
            <a:r>
              <a:rPr kumimoji="1" lang="ja-JP" altLang="en-US" dirty="0"/>
              <a:t>・補助事業に係らない品目とは分けて発行するよう、調達先に依頼</a:t>
            </a:r>
            <a:endParaRPr kumimoji="1" lang="en-US" altLang="ja-JP" dirty="0"/>
          </a:p>
          <a:p>
            <a:pPr marL="0" indent="0">
              <a:buNone/>
            </a:pPr>
            <a:r>
              <a:rPr lang="ja-JP" altLang="en-US" dirty="0"/>
              <a:t>　</a:t>
            </a:r>
            <a:r>
              <a:rPr kumimoji="1" lang="ja-JP" altLang="en-US" dirty="0"/>
              <a:t>してください。</a:t>
            </a:r>
          </a:p>
          <a:p>
            <a:pPr marL="0" indent="0">
              <a:buNone/>
            </a:pPr>
            <a:r>
              <a:rPr kumimoji="1" lang="ja-JP" altLang="en-US" dirty="0"/>
              <a:t>・どの要件の書類であるかわかるよう、</a:t>
            </a:r>
            <a:r>
              <a:rPr lang="ja-JP" altLang="en-US" dirty="0"/>
              <a:t>ＰＤＦの結合やフォルダ分け、</a:t>
            </a:r>
          </a:p>
          <a:p>
            <a:pPr marL="0" indent="0">
              <a:buNone/>
            </a:pPr>
            <a:r>
              <a:rPr kumimoji="1" lang="ja-JP" altLang="en-US" dirty="0"/>
              <a:t>　リネームなどによって明確に分けて提出してください。</a:t>
            </a:r>
          </a:p>
        </p:txBody>
      </p:sp>
    </p:spTree>
    <p:extLst>
      <p:ext uri="{BB962C8B-B14F-4D97-AF65-F5344CB8AC3E}">
        <p14:creationId xmlns:p14="http://schemas.microsoft.com/office/powerpoint/2010/main" val="26672537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9-4.</a:t>
            </a:r>
            <a:r>
              <a:rPr lang="ja-JP" altLang="en-US" sz="4400" dirty="0"/>
              <a:t>保証書（写）の注意点</a:t>
            </a:r>
            <a:endParaRPr kumimoji="1" lang="ja-JP" altLang="en-US"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22</a:t>
            </a:fld>
            <a:endParaRPr kumimoji="1" lang="ja-JP" altLang="en-US"/>
          </a:p>
        </p:txBody>
      </p:sp>
      <p:sp>
        <p:nvSpPr>
          <p:cNvPr id="4" name="コンテンツ プレースホルダー 3"/>
          <p:cNvSpPr>
            <a:spLocks noGrp="1"/>
          </p:cNvSpPr>
          <p:nvPr>
            <p:ph idx="1"/>
          </p:nvPr>
        </p:nvSpPr>
        <p:spPr>
          <a:xfrm>
            <a:off x="838199" y="1492250"/>
            <a:ext cx="10587607" cy="4351338"/>
          </a:xfrm>
        </p:spPr>
        <p:txBody>
          <a:bodyPr/>
          <a:lstStyle/>
          <a:p>
            <a:pPr marL="0" indent="0">
              <a:buNone/>
            </a:pPr>
            <a:r>
              <a:rPr kumimoji="1" lang="ja-JP" altLang="en-US" dirty="0"/>
              <a:t>・保証書（写）は、すべての施設、設備、機器類、システム等について</a:t>
            </a:r>
            <a:endParaRPr kumimoji="1" lang="en-US" altLang="ja-JP" dirty="0"/>
          </a:p>
          <a:p>
            <a:pPr marL="0" indent="0">
              <a:buNone/>
            </a:pPr>
            <a:r>
              <a:rPr lang="ja-JP" altLang="en-US" dirty="0"/>
              <a:t>　</a:t>
            </a:r>
            <a:r>
              <a:rPr kumimoji="1" lang="ja-JP" altLang="en-US" dirty="0"/>
              <a:t>の写しを提出</a:t>
            </a:r>
            <a:r>
              <a:rPr lang="ja-JP" altLang="en-US" dirty="0"/>
              <a:t>してください。</a:t>
            </a:r>
          </a:p>
          <a:p>
            <a:pPr marL="0" indent="0">
              <a:buNone/>
            </a:pPr>
            <a:r>
              <a:rPr kumimoji="1" lang="ja-JP" altLang="en-US" dirty="0"/>
              <a:t>・各設備や機器類のシリアル番号や各車両の登録車両番号、車台番　</a:t>
            </a:r>
          </a:p>
          <a:p>
            <a:pPr marL="0" indent="0">
              <a:buNone/>
            </a:pPr>
            <a:r>
              <a:rPr lang="ja-JP" altLang="en-US" dirty="0"/>
              <a:t>　</a:t>
            </a:r>
            <a:r>
              <a:rPr kumimoji="1" lang="ja-JP" altLang="en-US" dirty="0"/>
              <a:t>号が記載</a:t>
            </a:r>
            <a:r>
              <a:rPr lang="ja-JP" altLang="en-US" dirty="0"/>
              <a:t>されているものを提出してください。</a:t>
            </a:r>
            <a:endParaRPr kumimoji="1" lang="ja-JP" altLang="en-US" dirty="0"/>
          </a:p>
          <a:p>
            <a:pPr marL="0" indent="0">
              <a:buNone/>
            </a:pPr>
            <a:r>
              <a:rPr kumimoji="1" lang="ja-JP" altLang="en-US" dirty="0"/>
              <a:t>・各設備や機器類、車両などで</a:t>
            </a:r>
            <a:r>
              <a:rPr lang="ja-JP" altLang="en-US" dirty="0"/>
              <a:t>ＰＤＦの結合やフォルダ分け、</a:t>
            </a:r>
            <a:r>
              <a:rPr kumimoji="1" lang="ja-JP" altLang="en-US" dirty="0"/>
              <a:t>リネー</a:t>
            </a:r>
          </a:p>
          <a:p>
            <a:pPr marL="0" indent="0">
              <a:buNone/>
            </a:pPr>
            <a:r>
              <a:rPr lang="ja-JP" altLang="en-US" dirty="0"/>
              <a:t>　</a:t>
            </a:r>
            <a:r>
              <a:rPr kumimoji="1" lang="ja-JP" altLang="en-US" dirty="0"/>
              <a:t>ムなどによって明確に分けて提出してください。</a:t>
            </a:r>
          </a:p>
        </p:txBody>
      </p:sp>
    </p:spTree>
    <p:extLst>
      <p:ext uri="{BB962C8B-B14F-4D97-AF65-F5344CB8AC3E}">
        <p14:creationId xmlns:p14="http://schemas.microsoft.com/office/powerpoint/2010/main" val="37083513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9-5.</a:t>
            </a:r>
            <a:r>
              <a:rPr lang="ja-JP" altLang="en-US" sz="4400" dirty="0"/>
              <a:t>振込明細書（写）の注意点</a:t>
            </a:r>
            <a:endParaRPr kumimoji="1" lang="ja-JP" altLang="en-US"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23</a:t>
            </a:fld>
            <a:endParaRPr kumimoji="1" lang="ja-JP" altLang="en-US"/>
          </a:p>
        </p:txBody>
      </p:sp>
      <p:sp>
        <p:nvSpPr>
          <p:cNvPr id="4" name="コンテンツ プレースホルダー 3"/>
          <p:cNvSpPr>
            <a:spLocks noGrp="1"/>
          </p:cNvSpPr>
          <p:nvPr>
            <p:ph idx="1"/>
          </p:nvPr>
        </p:nvSpPr>
        <p:spPr>
          <a:xfrm>
            <a:off x="838200" y="1492249"/>
            <a:ext cx="10515600" cy="5013325"/>
          </a:xfrm>
        </p:spPr>
        <p:txBody>
          <a:bodyPr>
            <a:normAutofit lnSpcReduction="10000"/>
          </a:bodyPr>
          <a:lstStyle/>
          <a:p>
            <a:pPr marL="0" indent="0">
              <a:buNone/>
            </a:pPr>
            <a:r>
              <a:rPr kumimoji="1" lang="ja-JP" altLang="en-US" dirty="0"/>
              <a:t>・振込明細書（写）は、振込</a:t>
            </a:r>
            <a:r>
              <a:rPr lang="ja-JP" altLang="en-US" dirty="0"/>
              <a:t>を</a:t>
            </a:r>
            <a:r>
              <a:rPr kumimoji="1" lang="ja-JP" altLang="en-US" dirty="0"/>
              <a:t>実行</a:t>
            </a:r>
            <a:r>
              <a:rPr lang="ja-JP" altLang="en-US" dirty="0"/>
              <a:t>した</a:t>
            </a:r>
            <a:r>
              <a:rPr kumimoji="1" lang="ja-JP" altLang="en-US" dirty="0"/>
              <a:t>ことがわかる書類の写しまた</a:t>
            </a:r>
          </a:p>
          <a:p>
            <a:pPr marL="0" indent="0">
              <a:buNone/>
            </a:pPr>
            <a:r>
              <a:rPr kumimoji="1" lang="ja-JP" altLang="en-US" dirty="0"/>
              <a:t>　は、振込を実行したことがわかる画面のキャプチャデータを提出して</a:t>
            </a:r>
          </a:p>
          <a:p>
            <a:pPr marL="0" indent="0">
              <a:buNone/>
            </a:pPr>
            <a:r>
              <a:rPr kumimoji="1" lang="ja-JP" altLang="en-US" dirty="0"/>
              <a:t>　ください</a:t>
            </a:r>
            <a:r>
              <a:rPr lang="ja-JP" altLang="en-US" dirty="0"/>
              <a:t>。</a:t>
            </a:r>
          </a:p>
          <a:p>
            <a:pPr marL="0" indent="0">
              <a:buNone/>
            </a:pPr>
            <a:r>
              <a:rPr kumimoji="1" lang="ja-JP" altLang="en-US" dirty="0"/>
              <a:t>・振込受付書や振込実行前の</a:t>
            </a:r>
            <a:r>
              <a:rPr lang="ja-JP" altLang="en-US" dirty="0"/>
              <a:t>画面のキャプチャデータは不可です。</a:t>
            </a:r>
            <a:endParaRPr lang="en-US" altLang="ja-JP" dirty="0"/>
          </a:p>
          <a:p>
            <a:pPr marL="0" indent="0">
              <a:buNone/>
            </a:pPr>
            <a:r>
              <a:rPr kumimoji="1" lang="ja-JP" altLang="en-US" dirty="0"/>
              <a:t>　</a:t>
            </a:r>
            <a:r>
              <a:rPr kumimoji="1" lang="en-US" altLang="ja-JP" dirty="0">
                <a:solidFill>
                  <a:srgbClr val="FF0000"/>
                </a:solidFill>
              </a:rPr>
              <a:t>※</a:t>
            </a:r>
            <a:r>
              <a:rPr lang="ja-JP" altLang="en-US" dirty="0">
                <a:solidFill>
                  <a:srgbClr val="FF0000"/>
                </a:solidFill>
              </a:rPr>
              <a:t>振込結果の証憑でない場合、調達先に入金されたことがわかる</a:t>
            </a:r>
          </a:p>
          <a:p>
            <a:pPr marL="0" indent="0">
              <a:buNone/>
            </a:pPr>
            <a:r>
              <a:rPr lang="ja-JP" altLang="en-US" dirty="0">
                <a:solidFill>
                  <a:srgbClr val="FF0000"/>
                </a:solidFill>
              </a:rPr>
              <a:t>　　  書類等の提出を求める可能性があります。</a:t>
            </a:r>
            <a:endParaRPr kumimoji="1" lang="ja-JP" altLang="en-US" dirty="0">
              <a:solidFill>
                <a:srgbClr val="FF0000"/>
              </a:solidFill>
            </a:endParaRPr>
          </a:p>
          <a:p>
            <a:pPr marL="0" indent="0">
              <a:buNone/>
            </a:pPr>
            <a:r>
              <a:rPr lang="ja-JP" altLang="en-US" dirty="0"/>
              <a:t>・間接補助事業に係らない振込を同時に行った場合は、当該箇所を</a:t>
            </a:r>
          </a:p>
          <a:p>
            <a:pPr marL="0" indent="0">
              <a:buNone/>
            </a:pPr>
            <a:r>
              <a:rPr lang="ja-JP" altLang="en-US" dirty="0"/>
              <a:t>　黒塗りする等の加工を行ったデータでも問題ありません。</a:t>
            </a:r>
          </a:p>
          <a:p>
            <a:pPr marL="0" indent="0">
              <a:buNone/>
            </a:pPr>
            <a:r>
              <a:rPr kumimoji="1" lang="ja-JP" altLang="en-US" dirty="0"/>
              <a:t>・</a:t>
            </a:r>
            <a:r>
              <a:rPr lang="ja-JP" altLang="en-US" dirty="0"/>
              <a:t>どの要件の書類であるかわかるよう、ＰＤＦの結合やフォルダ分け、</a:t>
            </a:r>
          </a:p>
          <a:p>
            <a:pPr marL="0" indent="0">
              <a:buNone/>
            </a:pPr>
            <a:r>
              <a:rPr lang="ja-JP" altLang="en-US" dirty="0"/>
              <a:t>　リネームなどによって明確に分けて提出してください。</a:t>
            </a:r>
          </a:p>
        </p:txBody>
      </p:sp>
    </p:spTree>
    <p:extLst>
      <p:ext uri="{BB962C8B-B14F-4D97-AF65-F5344CB8AC3E}">
        <p14:creationId xmlns:p14="http://schemas.microsoft.com/office/powerpoint/2010/main" val="3158923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9-6.</a:t>
            </a:r>
            <a:r>
              <a:rPr lang="ja-JP" altLang="en-US" sz="4400" dirty="0"/>
              <a:t>リース契約書（写）の注意点</a:t>
            </a:r>
            <a:endParaRPr kumimoji="1" lang="ja-JP" altLang="en-US"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24</a:t>
            </a:fld>
            <a:endParaRPr kumimoji="1" lang="ja-JP" altLang="en-US"/>
          </a:p>
        </p:txBody>
      </p:sp>
      <p:sp>
        <p:nvSpPr>
          <p:cNvPr id="4" name="コンテンツ プレースホルダー 3"/>
          <p:cNvSpPr>
            <a:spLocks noGrp="1"/>
          </p:cNvSpPr>
          <p:nvPr>
            <p:ph idx="1"/>
          </p:nvPr>
        </p:nvSpPr>
        <p:spPr>
          <a:xfrm>
            <a:off x="838200" y="1492249"/>
            <a:ext cx="10515600" cy="5013325"/>
          </a:xfrm>
        </p:spPr>
        <p:txBody>
          <a:bodyPr>
            <a:normAutofit/>
          </a:bodyPr>
          <a:lstStyle/>
          <a:p>
            <a:pPr marL="0" indent="0">
              <a:buNone/>
            </a:pPr>
            <a:r>
              <a:rPr kumimoji="1" lang="ja-JP" altLang="en-US" dirty="0"/>
              <a:t>・リース契約書（写）は、賃借人、賃貸人、リース契約日、リース品目が</a:t>
            </a:r>
          </a:p>
          <a:p>
            <a:pPr marL="0" indent="0">
              <a:buNone/>
            </a:pPr>
            <a:r>
              <a:rPr lang="ja-JP" altLang="en-US" dirty="0"/>
              <a:t>　</a:t>
            </a:r>
            <a:r>
              <a:rPr kumimoji="1" lang="ja-JP" altLang="en-US" dirty="0"/>
              <a:t>わかる契約書の写しを提出してください</a:t>
            </a:r>
            <a:r>
              <a:rPr lang="ja-JP" altLang="en-US" dirty="0"/>
              <a:t>。</a:t>
            </a:r>
          </a:p>
          <a:p>
            <a:pPr marL="0" indent="0">
              <a:buNone/>
            </a:pPr>
            <a:r>
              <a:rPr lang="ja-JP" altLang="en-US" dirty="0"/>
              <a:t>・リース品目については、間接補助事業に係らない品目については黒</a:t>
            </a:r>
            <a:endParaRPr lang="en-US" altLang="ja-JP" dirty="0"/>
          </a:p>
          <a:p>
            <a:pPr marL="0" indent="0">
              <a:buNone/>
            </a:pPr>
            <a:r>
              <a:rPr lang="en-US" altLang="ja-JP" dirty="0"/>
              <a:t>  </a:t>
            </a:r>
            <a:r>
              <a:rPr lang="ja-JP" altLang="en-US" dirty="0"/>
              <a:t>塗りなどの加工を行ったデータでも問題ありません。</a:t>
            </a:r>
          </a:p>
          <a:p>
            <a:pPr marL="0" indent="0">
              <a:buNone/>
            </a:pPr>
            <a:r>
              <a:rPr kumimoji="1" lang="ja-JP" altLang="en-US" dirty="0"/>
              <a:t>・リース品目が複数にわたる場合は、</a:t>
            </a:r>
            <a:r>
              <a:rPr lang="ja-JP" altLang="en-US" dirty="0"/>
              <a:t>どの要件の書類であるかわかる</a:t>
            </a:r>
          </a:p>
          <a:p>
            <a:pPr marL="0" indent="0">
              <a:buNone/>
            </a:pPr>
            <a:r>
              <a:rPr lang="ja-JP" altLang="en-US" dirty="0"/>
              <a:t>　よう、ＰＤＦの結合やフォルダ分け、リネームなどによって明確に分け</a:t>
            </a:r>
          </a:p>
          <a:p>
            <a:pPr marL="0" indent="0">
              <a:buNone/>
            </a:pPr>
            <a:r>
              <a:rPr lang="ja-JP" altLang="en-US" dirty="0"/>
              <a:t>　</a:t>
            </a:r>
            <a:r>
              <a:rPr lang="ja-JP" altLang="en-US" dirty="0" err="1"/>
              <a:t>て提</a:t>
            </a:r>
            <a:r>
              <a:rPr lang="ja-JP" altLang="en-US" dirty="0"/>
              <a:t>出してください。</a:t>
            </a:r>
          </a:p>
        </p:txBody>
      </p:sp>
    </p:spTree>
    <p:extLst>
      <p:ext uri="{BB962C8B-B14F-4D97-AF65-F5344CB8AC3E}">
        <p14:creationId xmlns:p14="http://schemas.microsoft.com/office/powerpoint/2010/main" val="1774966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9-7.</a:t>
            </a:r>
            <a:r>
              <a:rPr lang="ja-JP" altLang="en-US" sz="4400" dirty="0"/>
              <a:t>ＰＰＡ契約書（写）の注意点</a:t>
            </a:r>
            <a:endParaRPr kumimoji="1" lang="ja-JP" altLang="en-US"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25</a:t>
            </a:fld>
            <a:endParaRPr kumimoji="1" lang="ja-JP" altLang="en-US"/>
          </a:p>
        </p:txBody>
      </p:sp>
      <p:sp>
        <p:nvSpPr>
          <p:cNvPr id="4" name="コンテンツ プレースホルダー 3"/>
          <p:cNvSpPr>
            <a:spLocks noGrp="1"/>
          </p:cNvSpPr>
          <p:nvPr>
            <p:ph idx="1"/>
          </p:nvPr>
        </p:nvSpPr>
        <p:spPr>
          <a:xfrm>
            <a:off x="838199" y="1492249"/>
            <a:ext cx="10683241" cy="5013325"/>
          </a:xfrm>
        </p:spPr>
        <p:txBody>
          <a:bodyPr>
            <a:normAutofit/>
          </a:bodyPr>
          <a:lstStyle/>
          <a:p>
            <a:pPr marL="0" indent="0">
              <a:buNone/>
            </a:pPr>
            <a:r>
              <a:rPr kumimoji="1" lang="ja-JP" altLang="en-US" dirty="0"/>
              <a:t>・</a:t>
            </a:r>
            <a:r>
              <a:rPr lang="ja-JP" altLang="en-US" dirty="0"/>
              <a:t>ＰＰＡ</a:t>
            </a:r>
            <a:r>
              <a:rPr kumimoji="1" lang="ja-JP" altLang="en-US" dirty="0"/>
              <a:t>契約書（写）は、「ＰＰＡ事業者」、「</a:t>
            </a:r>
            <a:r>
              <a:rPr lang="ja-JP" altLang="en-US" dirty="0"/>
              <a:t>ＰＰＡ事業者から電力を購入</a:t>
            </a:r>
            <a:endParaRPr lang="en-US" altLang="ja-JP" dirty="0"/>
          </a:p>
          <a:p>
            <a:pPr marL="0" indent="0">
              <a:buNone/>
            </a:pPr>
            <a:r>
              <a:rPr lang="ja-JP" altLang="en-US" dirty="0"/>
              <a:t>　する間接補助事業者間の契約であること」</a:t>
            </a:r>
            <a:r>
              <a:rPr kumimoji="1" lang="ja-JP" altLang="en-US" dirty="0"/>
              <a:t>、「契約日」、「契約によ</a:t>
            </a:r>
            <a:endParaRPr kumimoji="1" lang="en-US" altLang="ja-JP" dirty="0"/>
          </a:p>
          <a:p>
            <a:pPr marL="0" indent="0">
              <a:buNone/>
            </a:pPr>
            <a:r>
              <a:rPr lang="ja-JP" altLang="en-US" dirty="0"/>
              <a:t>　</a:t>
            </a:r>
            <a:r>
              <a:rPr kumimoji="1" lang="ja-JP" altLang="en-US" dirty="0"/>
              <a:t>ってＰＰＡ事業者が導入する設備」、「提供されるサービス等がわかる</a:t>
            </a:r>
            <a:endParaRPr lang="en-US" altLang="ja-JP" dirty="0"/>
          </a:p>
          <a:p>
            <a:pPr marL="0" indent="0">
              <a:buNone/>
            </a:pPr>
            <a:r>
              <a:rPr kumimoji="1" lang="ja-JP" altLang="en-US" dirty="0"/>
              <a:t>　契約書の写しを提出してください</a:t>
            </a:r>
            <a:r>
              <a:rPr lang="ja-JP" altLang="en-US" dirty="0"/>
              <a:t>。</a:t>
            </a:r>
            <a:endParaRPr lang="en-US" altLang="ja-JP" dirty="0"/>
          </a:p>
          <a:p>
            <a:pPr marL="0" indent="0">
              <a:buNone/>
            </a:pPr>
            <a:endParaRPr lang="ja-JP" altLang="en-US" dirty="0">
              <a:solidFill>
                <a:srgbClr val="92D050"/>
              </a:solidFill>
            </a:endParaRPr>
          </a:p>
        </p:txBody>
      </p:sp>
    </p:spTree>
    <p:extLst>
      <p:ext uri="{BB962C8B-B14F-4D97-AF65-F5344CB8AC3E}">
        <p14:creationId xmlns:p14="http://schemas.microsoft.com/office/powerpoint/2010/main" val="24975213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10-1.</a:t>
            </a:r>
            <a:r>
              <a:rPr lang="ja-JP" altLang="en-US" dirty="0"/>
              <a:t>実績報告</a:t>
            </a:r>
            <a:endParaRPr kumimoji="1" lang="ja-JP" altLang="en-US" dirty="0"/>
          </a:p>
        </p:txBody>
      </p:sp>
      <p:sp>
        <p:nvSpPr>
          <p:cNvPr id="3" name="コンテンツ プレースホルダー 2"/>
          <p:cNvSpPr>
            <a:spLocks noGrp="1"/>
          </p:cNvSpPr>
          <p:nvPr>
            <p:ph idx="1"/>
          </p:nvPr>
        </p:nvSpPr>
        <p:spPr>
          <a:xfrm>
            <a:off x="723900" y="1268437"/>
            <a:ext cx="10817860" cy="4884713"/>
          </a:xfrm>
        </p:spPr>
        <p:txBody>
          <a:bodyPr>
            <a:normAutofit/>
          </a:bodyPr>
          <a:lstStyle/>
          <a:p>
            <a:pPr marL="0" indent="0" eaLnBrk="0" hangingPunct="0">
              <a:buNone/>
            </a:pPr>
            <a:r>
              <a:rPr lang="ja-JP" altLang="en-US" dirty="0"/>
              <a:t>間接補助事業者は、すべての施設、設備、機器類、システム等の導入、検収、およびその支払いが完了後３０日以内または、令和６年１月１９日（金）のどちらか早い日までに事務局へ実績報告を行ってください。</a:t>
            </a:r>
          </a:p>
          <a:p>
            <a:pPr marL="0" indent="0" eaLnBrk="0" hangingPunct="0">
              <a:buNone/>
            </a:pPr>
            <a:r>
              <a:rPr lang="ja-JP" altLang="en-US" dirty="0"/>
              <a:t>提出する書類は下表のとおりです。</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26</a:t>
            </a:fld>
            <a:endParaRPr kumimoji="1" lang="ja-JP" altLang="en-US"/>
          </a:p>
        </p:txBody>
      </p:sp>
      <p:graphicFrame>
        <p:nvGraphicFramePr>
          <p:cNvPr id="5" name="表 4"/>
          <p:cNvGraphicFramePr>
            <a:graphicFrameLocks noGrp="1"/>
          </p:cNvGraphicFramePr>
          <p:nvPr/>
        </p:nvGraphicFramePr>
        <p:xfrm>
          <a:off x="466725" y="3063940"/>
          <a:ext cx="11075035" cy="3271520"/>
        </p:xfrm>
        <a:graphic>
          <a:graphicData uri="http://schemas.openxmlformats.org/drawingml/2006/table">
            <a:tbl>
              <a:tblPr firstRow="1" bandRow="1">
                <a:tableStyleId>{073A0DAA-6AF3-43AB-8588-CEC1D06C72B9}</a:tableStyleId>
              </a:tblPr>
              <a:tblGrid>
                <a:gridCol w="695642">
                  <a:extLst>
                    <a:ext uri="{9D8B030D-6E8A-4147-A177-3AD203B41FA5}">
                      <a16:colId xmlns:a16="http://schemas.microsoft.com/office/drawing/2014/main" xmlns="" val="20000"/>
                    </a:ext>
                  </a:extLst>
                </a:gridCol>
                <a:gridCol w="4578668">
                  <a:extLst>
                    <a:ext uri="{9D8B030D-6E8A-4147-A177-3AD203B41FA5}">
                      <a16:colId xmlns:a16="http://schemas.microsoft.com/office/drawing/2014/main" xmlns="" val="20001"/>
                    </a:ext>
                  </a:extLst>
                </a:gridCol>
                <a:gridCol w="2190433">
                  <a:extLst>
                    <a:ext uri="{9D8B030D-6E8A-4147-A177-3AD203B41FA5}">
                      <a16:colId xmlns:a16="http://schemas.microsoft.com/office/drawing/2014/main" xmlns="" val="20002"/>
                    </a:ext>
                  </a:extLst>
                </a:gridCol>
                <a:gridCol w="2628900">
                  <a:extLst>
                    <a:ext uri="{9D8B030D-6E8A-4147-A177-3AD203B41FA5}">
                      <a16:colId xmlns:a16="http://schemas.microsoft.com/office/drawing/2014/main" xmlns="" val="20003"/>
                    </a:ext>
                  </a:extLst>
                </a:gridCol>
                <a:gridCol w="981392">
                  <a:extLst>
                    <a:ext uri="{9D8B030D-6E8A-4147-A177-3AD203B41FA5}">
                      <a16:colId xmlns:a16="http://schemas.microsoft.com/office/drawing/2014/main" xmlns="" val="20004"/>
                    </a:ext>
                  </a:extLst>
                </a:gridCol>
              </a:tblGrid>
              <a:tr h="370840">
                <a:tc>
                  <a:txBody>
                    <a:bodyPr/>
                    <a:lstStyle/>
                    <a:p>
                      <a:pPr algn="ctr"/>
                      <a:r>
                        <a:rPr kumimoji="1" lang="ja-JP" altLang="en-US" dirty="0"/>
                        <a:t>番号</a:t>
                      </a:r>
                    </a:p>
                  </a:txBody>
                  <a:tcPr anchor="ctr"/>
                </a:tc>
                <a:tc>
                  <a:txBody>
                    <a:bodyPr/>
                    <a:lstStyle/>
                    <a:p>
                      <a:pPr algn="ctr"/>
                      <a:r>
                        <a:rPr kumimoji="1" lang="ja-JP" altLang="en-US" dirty="0"/>
                        <a:t>提出書類</a:t>
                      </a:r>
                    </a:p>
                  </a:txBody>
                  <a:tcPr anchor="ctr"/>
                </a:tc>
                <a:tc>
                  <a:txBody>
                    <a:bodyPr/>
                    <a:lstStyle/>
                    <a:p>
                      <a:pPr algn="ctr"/>
                      <a:r>
                        <a:rPr kumimoji="1" lang="ja-JP" altLang="en-US" dirty="0"/>
                        <a:t>部数</a:t>
                      </a:r>
                    </a:p>
                  </a:txBody>
                  <a:tcPr anchor="ctr"/>
                </a:tc>
                <a:tc>
                  <a:txBody>
                    <a:bodyPr/>
                    <a:lstStyle/>
                    <a:p>
                      <a:pPr algn="ctr"/>
                      <a:r>
                        <a:rPr kumimoji="1" lang="ja-JP" altLang="en-US" dirty="0"/>
                        <a:t>備考</a:t>
                      </a:r>
                    </a:p>
                  </a:txBody>
                  <a:tcPr anchor="ctr"/>
                </a:tc>
                <a:tc>
                  <a:txBody>
                    <a:bodyPr/>
                    <a:lstStyle/>
                    <a:p>
                      <a:pPr algn="ctr"/>
                      <a:r>
                        <a:rPr kumimoji="1" lang="ja-JP" altLang="en-US" dirty="0"/>
                        <a:t>参照頁</a:t>
                      </a:r>
                    </a:p>
                  </a:txBody>
                  <a:tcPr anchor="ctr"/>
                </a:tc>
                <a:extLst>
                  <a:ext uri="{0D108BD9-81ED-4DB2-BD59-A6C34878D82A}">
                    <a16:rowId xmlns:a16="http://schemas.microsoft.com/office/drawing/2014/main" xmlns="" val="10000"/>
                  </a:ext>
                </a:extLst>
              </a:tr>
              <a:tr h="370840">
                <a:tc>
                  <a:txBody>
                    <a:bodyPr/>
                    <a:lstStyle/>
                    <a:p>
                      <a:pPr algn="ctr"/>
                      <a:r>
                        <a:rPr kumimoji="1" lang="ja-JP" altLang="en-US" dirty="0"/>
                        <a:t>①</a:t>
                      </a:r>
                    </a:p>
                  </a:txBody>
                  <a:tcPr anchor="ctr"/>
                </a:tc>
                <a:tc>
                  <a:txBody>
                    <a:bodyPr/>
                    <a:lstStyle/>
                    <a:p>
                      <a:r>
                        <a:rPr kumimoji="1" lang="zh-TW" altLang="en-US" dirty="0">
                          <a:latin typeface="ＭＳ Ｐゴシック" panose="020B0600070205080204" pitchFamily="50" charset="-128"/>
                          <a:ea typeface="ＭＳ Ｐゴシック" panose="020B0600070205080204" pitchFamily="50" charset="-128"/>
                        </a:rPr>
                        <a:t>物流脱炭素化促進事業費</a:t>
                      </a:r>
                      <a:r>
                        <a:rPr kumimoji="1" lang="ja-JP" altLang="en-US" dirty="0"/>
                        <a:t>補助金実績報告書（様式第６）</a:t>
                      </a:r>
                      <a:r>
                        <a:rPr kumimoji="1" lang="ja-JP" altLang="en-US" b="1" dirty="0">
                          <a:solidFill>
                            <a:srgbClr val="FF0000"/>
                          </a:solidFill>
                        </a:rPr>
                        <a:t>⇒</a:t>
                      </a:r>
                      <a:r>
                        <a:rPr kumimoji="1" lang="en-US" altLang="ja-JP" b="1" dirty="0">
                          <a:solidFill>
                            <a:srgbClr val="FF0000"/>
                          </a:solidFill>
                        </a:rPr>
                        <a:t>10-2</a:t>
                      </a:r>
                      <a:endParaRPr kumimoji="1" lang="ja-JP" altLang="en-US" dirty="0"/>
                    </a:p>
                  </a:txBody>
                  <a:tcPr/>
                </a:tc>
                <a:tc>
                  <a:txBody>
                    <a:bodyPr/>
                    <a:lstStyle/>
                    <a:p>
                      <a:pPr algn="ctr"/>
                      <a:r>
                        <a:rPr kumimoji="1" lang="en-US" altLang="ja-JP" dirty="0"/>
                        <a:t>1</a:t>
                      </a:r>
                      <a:endParaRPr kumimoji="1" lang="ja-JP" altLang="en-US" dirty="0"/>
                    </a:p>
                  </a:txBody>
                  <a:tcPr/>
                </a:tc>
                <a:tc>
                  <a:txBody>
                    <a:bodyPr/>
                    <a:lstStyle/>
                    <a:p>
                      <a:r>
                        <a:rPr kumimoji="1" lang="ja-JP" altLang="en-US" sz="1400" dirty="0"/>
                        <a:t>以下、「様式第６」といいます。</a:t>
                      </a:r>
                    </a:p>
                  </a:txBody>
                  <a:tcPr/>
                </a:tc>
                <a:tc>
                  <a:txBody>
                    <a:bodyPr/>
                    <a:lstStyle/>
                    <a:p>
                      <a:pPr algn="ctr"/>
                      <a:r>
                        <a:rPr kumimoji="1" lang="en-US" altLang="ja-JP" dirty="0">
                          <a:solidFill>
                            <a:schemeClr val="tx1"/>
                          </a:solidFill>
                        </a:rPr>
                        <a:t>P.27</a:t>
                      </a:r>
                      <a:r>
                        <a:rPr kumimoji="1" lang="ja-JP" altLang="en-US" dirty="0">
                          <a:solidFill>
                            <a:schemeClr val="tx1"/>
                          </a:solidFill>
                        </a:rPr>
                        <a:t>、</a:t>
                      </a:r>
                      <a:r>
                        <a:rPr kumimoji="1" lang="en-US" altLang="ja-JP" dirty="0">
                          <a:solidFill>
                            <a:schemeClr val="tx1"/>
                          </a:solidFill>
                        </a:rPr>
                        <a:t>28</a:t>
                      </a:r>
                      <a:endParaRPr kumimoji="1" lang="ja-JP" altLang="en-US" dirty="0">
                        <a:solidFill>
                          <a:schemeClr val="tx1"/>
                        </a:solidFill>
                      </a:endParaRPr>
                    </a:p>
                  </a:txBody>
                  <a:tcPr anchor="ctr"/>
                </a:tc>
                <a:extLst>
                  <a:ext uri="{0D108BD9-81ED-4DB2-BD59-A6C34878D82A}">
                    <a16:rowId xmlns:a16="http://schemas.microsoft.com/office/drawing/2014/main" xmlns="" val="10001"/>
                  </a:ext>
                </a:extLst>
              </a:tr>
              <a:tr h="370840">
                <a:tc>
                  <a:txBody>
                    <a:bodyPr/>
                    <a:lstStyle/>
                    <a:p>
                      <a:pPr algn="ctr"/>
                      <a:r>
                        <a:rPr kumimoji="1" lang="ja-JP" altLang="en-US" dirty="0"/>
                        <a:t>②</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経費内訳（実績報告用）</a:t>
                      </a:r>
                      <a:r>
                        <a:rPr kumimoji="1" lang="ja-JP" altLang="en-US" b="1" dirty="0">
                          <a:solidFill>
                            <a:srgbClr val="FF0000"/>
                          </a:solidFill>
                        </a:rPr>
                        <a:t>⇒</a:t>
                      </a:r>
                      <a:r>
                        <a:rPr kumimoji="1" lang="en-US" altLang="ja-JP" b="1" dirty="0">
                          <a:solidFill>
                            <a:srgbClr val="FF0000"/>
                          </a:solidFill>
                        </a:rPr>
                        <a:t>10-4</a:t>
                      </a:r>
                      <a:endParaRPr kumimoji="1" lang="ja-JP" altLang="en-US" dirty="0"/>
                    </a:p>
                  </a:txBody>
                  <a:tcPr/>
                </a:tc>
                <a:tc>
                  <a:txBody>
                    <a:bodyPr/>
                    <a:lstStyle/>
                    <a:p>
                      <a:pPr algn="ctr"/>
                      <a:r>
                        <a:rPr kumimoji="1" lang="en-US" altLang="ja-JP" dirty="0"/>
                        <a:t>1</a:t>
                      </a:r>
                      <a:endParaRPr kumimoji="1" lang="ja-JP" altLang="en-US" dirty="0"/>
                    </a:p>
                  </a:txBody>
                  <a:tcPr/>
                </a:tc>
                <a:tc>
                  <a:txBody>
                    <a:bodyPr/>
                    <a:lstStyle/>
                    <a:p>
                      <a:r>
                        <a:rPr kumimoji="1" lang="ja-JP" altLang="en-US" sz="1400" dirty="0"/>
                        <a:t>実績額にて作成</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P.29</a:t>
                      </a:r>
                      <a:endParaRPr kumimoji="1" lang="ja-JP" altLang="en-US" dirty="0">
                        <a:solidFill>
                          <a:schemeClr val="tx1"/>
                        </a:solidFill>
                      </a:endParaRPr>
                    </a:p>
                  </a:txBody>
                  <a:tcPr anchor="ctr"/>
                </a:tc>
                <a:extLst>
                  <a:ext uri="{0D108BD9-81ED-4DB2-BD59-A6C34878D82A}">
                    <a16:rowId xmlns:a16="http://schemas.microsoft.com/office/drawing/2014/main" xmlns="" val="1307535214"/>
                  </a:ext>
                </a:extLst>
              </a:tr>
              <a:tr h="370840">
                <a:tc>
                  <a:txBody>
                    <a:bodyPr/>
                    <a:lstStyle/>
                    <a:p>
                      <a:pPr algn="ctr"/>
                      <a:r>
                        <a:rPr kumimoji="1" lang="ja-JP" altLang="en-US" dirty="0"/>
                        <a:t>③</a:t>
                      </a:r>
                    </a:p>
                  </a:txBody>
                  <a:tcPr anchor="ctr"/>
                </a:tc>
                <a:tc>
                  <a:txBody>
                    <a:bodyPr/>
                    <a:lstStyle/>
                    <a:p>
                      <a:r>
                        <a:rPr kumimoji="1" lang="ja-JP" altLang="en-US" dirty="0"/>
                        <a:t>消費税額及び地方消費税額の額の確定に伴う報告書（様式第９）</a:t>
                      </a:r>
                      <a:r>
                        <a:rPr kumimoji="1" lang="ja-JP" altLang="en-US" b="1" dirty="0">
                          <a:solidFill>
                            <a:srgbClr val="FF0000"/>
                          </a:solidFill>
                        </a:rPr>
                        <a:t>⇒</a:t>
                      </a:r>
                      <a:r>
                        <a:rPr kumimoji="1" lang="en-US" altLang="ja-JP" b="1" dirty="0">
                          <a:solidFill>
                            <a:srgbClr val="FF0000"/>
                          </a:solidFill>
                        </a:rPr>
                        <a:t>10-5</a:t>
                      </a:r>
                      <a:endParaRPr kumimoji="1" lang="ja-JP" altLang="en-US" dirty="0"/>
                    </a:p>
                  </a:txBody>
                  <a:tcPr/>
                </a:tc>
                <a:tc>
                  <a:txBody>
                    <a:bodyPr/>
                    <a:lstStyle/>
                    <a:p>
                      <a:pPr algn="ctr"/>
                      <a:r>
                        <a:rPr kumimoji="1" lang="en-US" altLang="ja-JP" dirty="0"/>
                        <a:t>1</a:t>
                      </a:r>
                    </a:p>
                  </a:txBody>
                  <a:tcPr/>
                </a:tc>
                <a:tc>
                  <a:txBody>
                    <a:bodyPr/>
                    <a:lstStyle/>
                    <a:p>
                      <a:r>
                        <a:rPr kumimoji="1" lang="ja-JP" altLang="en-US" sz="1400" dirty="0"/>
                        <a:t>消費税額及び地方消費税額を算入した申請書の場合提出</a:t>
                      </a:r>
                    </a:p>
                  </a:txBody>
                  <a:tcPr/>
                </a:tc>
                <a:tc>
                  <a:txBody>
                    <a:bodyPr/>
                    <a:lstStyle/>
                    <a:p>
                      <a:pPr algn="ctr"/>
                      <a:r>
                        <a:rPr kumimoji="1" lang="en-US" altLang="ja-JP" dirty="0">
                          <a:solidFill>
                            <a:schemeClr val="tx1"/>
                          </a:solidFill>
                        </a:rPr>
                        <a:t>P.30</a:t>
                      </a:r>
                      <a:endParaRPr kumimoji="1" lang="ja-JP" altLang="en-US" dirty="0">
                        <a:solidFill>
                          <a:schemeClr val="tx1"/>
                        </a:solidFill>
                      </a:endParaRPr>
                    </a:p>
                  </a:txBody>
                  <a:tcPr anchor="ctr"/>
                </a:tc>
                <a:extLst>
                  <a:ext uri="{0D108BD9-81ED-4DB2-BD59-A6C34878D82A}">
                    <a16:rowId xmlns:a16="http://schemas.microsoft.com/office/drawing/2014/main" xmlns="" val="10002"/>
                  </a:ext>
                </a:extLst>
              </a:tr>
              <a:tr h="370840">
                <a:tc>
                  <a:txBody>
                    <a:bodyPr/>
                    <a:lstStyle/>
                    <a:p>
                      <a:pPr algn="ctr"/>
                      <a:r>
                        <a:rPr kumimoji="1" lang="ja-JP" altLang="en-US" dirty="0"/>
                        <a:t>④</a:t>
                      </a:r>
                    </a:p>
                  </a:txBody>
                  <a:tcPr anchor="ctr"/>
                </a:tc>
                <a:tc>
                  <a:txBody>
                    <a:bodyPr/>
                    <a:lstStyle/>
                    <a:p>
                      <a:r>
                        <a:rPr kumimoji="1" lang="ja-JP" altLang="en-US" dirty="0"/>
                        <a:t>取得財産等管理明細表（様式第１１）</a:t>
                      </a:r>
                      <a:r>
                        <a:rPr kumimoji="1" lang="ja-JP" altLang="en-US" b="1" dirty="0">
                          <a:solidFill>
                            <a:srgbClr val="FF0000"/>
                          </a:solidFill>
                        </a:rPr>
                        <a:t>⇒</a:t>
                      </a:r>
                      <a:r>
                        <a:rPr kumimoji="1" lang="en-US" altLang="ja-JP" b="1" dirty="0">
                          <a:solidFill>
                            <a:srgbClr val="FF0000"/>
                          </a:solidFill>
                        </a:rPr>
                        <a:t>10-6</a:t>
                      </a:r>
                      <a:endParaRPr kumimoji="1" lang="ja-JP" altLang="en-US" dirty="0"/>
                    </a:p>
                  </a:txBody>
                  <a:tcPr anchor="ctr"/>
                </a:tc>
                <a:tc>
                  <a:txBody>
                    <a:bodyPr/>
                    <a:lstStyle/>
                    <a:p>
                      <a:pPr algn="ctr"/>
                      <a:r>
                        <a:rPr kumimoji="1" lang="en-US" altLang="ja-JP" dirty="0"/>
                        <a:t>1</a:t>
                      </a:r>
                      <a:endParaRPr kumimoji="1" lang="ja-JP" altLang="en-US" dirty="0"/>
                    </a:p>
                  </a:txBody>
                  <a:tcPr/>
                </a:tc>
                <a:tc>
                  <a:txBody>
                    <a:bodyPr/>
                    <a:lstStyle/>
                    <a:p>
                      <a:r>
                        <a:rPr kumimoji="1" lang="ja-JP" altLang="ja-JP" sz="1400" kern="1200" dirty="0">
                          <a:solidFill>
                            <a:schemeClr val="dk1"/>
                          </a:solidFill>
                          <a:effectLst/>
                          <a:latin typeface="+mn-lt"/>
                          <a:ea typeface="+mn-ea"/>
                          <a:cs typeface="+mn-cs"/>
                        </a:rPr>
                        <a:t>当該年度中に取得財産がある場合に提出</a:t>
                      </a:r>
                      <a:endParaRPr kumimoji="1" lang="ja-JP" altLang="en-US" sz="1400" dirty="0"/>
                    </a:p>
                  </a:txBody>
                  <a:tcPr/>
                </a:tc>
                <a:tc>
                  <a:txBody>
                    <a:bodyPr/>
                    <a:lstStyle/>
                    <a:p>
                      <a:pPr algn="ctr"/>
                      <a:r>
                        <a:rPr kumimoji="1" lang="en-US" altLang="ja-JP" dirty="0">
                          <a:solidFill>
                            <a:schemeClr val="tx1"/>
                          </a:solidFill>
                        </a:rPr>
                        <a:t>P.31</a:t>
                      </a:r>
                      <a:endParaRPr kumimoji="1" lang="ja-JP" altLang="en-US" dirty="0">
                        <a:solidFill>
                          <a:schemeClr val="tx1"/>
                        </a:solidFill>
                      </a:endParaRPr>
                    </a:p>
                  </a:txBody>
                  <a:tcPr anchor="ctr"/>
                </a:tc>
                <a:extLst>
                  <a:ext uri="{0D108BD9-81ED-4DB2-BD59-A6C34878D82A}">
                    <a16:rowId xmlns:a16="http://schemas.microsoft.com/office/drawing/2014/main" xmlns="" val="10003"/>
                  </a:ext>
                </a:extLst>
              </a:tr>
              <a:tr h="370840">
                <a:tc>
                  <a:txBody>
                    <a:bodyPr/>
                    <a:lstStyle/>
                    <a:p>
                      <a:pPr algn="ctr"/>
                      <a:r>
                        <a:rPr kumimoji="1" lang="ja-JP" altLang="en-US" dirty="0"/>
                        <a:t>⑤</a:t>
                      </a:r>
                    </a:p>
                  </a:txBody>
                  <a:tcPr anchor="ctr"/>
                </a:tc>
                <a:tc>
                  <a:txBody>
                    <a:bodyPr/>
                    <a:lstStyle/>
                    <a:p>
                      <a:r>
                        <a:rPr kumimoji="1" lang="ja-JP" altLang="en-US" dirty="0"/>
                        <a:t>物流脱炭素化促進事業費補助金事業による収入内訳書（様式第１７）</a:t>
                      </a:r>
                      <a:r>
                        <a:rPr kumimoji="1" lang="ja-JP" altLang="en-US" b="1" dirty="0">
                          <a:solidFill>
                            <a:srgbClr val="FF0000"/>
                          </a:solidFill>
                        </a:rPr>
                        <a:t>⇒</a:t>
                      </a:r>
                      <a:r>
                        <a:rPr kumimoji="1" lang="en-US" altLang="ja-JP" b="1" dirty="0">
                          <a:solidFill>
                            <a:srgbClr val="FF0000"/>
                          </a:solidFill>
                        </a:rPr>
                        <a:t>10-7</a:t>
                      </a:r>
                      <a:endParaRPr kumimoji="1" lang="ja-JP" altLang="en-US" dirty="0"/>
                    </a:p>
                  </a:txBody>
                  <a:tcPr/>
                </a:tc>
                <a:tc>
                  <a:txBody>
                    <a:bodyPr/>
                    <a:lstStyle/>
                    <a:p>
                      <a:pPr algn="ctr"/>
                      <a:r>
                        <a:rPr kumimoji="1" lang="en-US" altLang="ja-JP" dirty="0"/>
                        <a:t>1</a:t>
                      </a:r>
                      <a:endParaRPr kumimoji="1" lang="ja-JP" altLang="en-US" dirty="0"/>
                    </a:p>
                  </a:txBody>
                  <a:tcPr/>
                </a:tc>
                <a:tc>
                  <a:txBody>
                    <a:bodyPr/>
                    <a:lstStyle/>
                    <a:p>
                      <a:r>
                        <a:rPr kumimoji="1" lang="ja-JP" altLang="ja-JP" sz="1400" kern="1200" dirty="0">
                          <a:solidFill>
                            <a:schemeClr val="dk1"/>
                          </a:solidFill>
                          <a:effectLst/>
                          <a:latin typeface="+mn-lt"/>
                          <a:ea typeface="+mn-ea"/>
                          <a:cs typeface="+mn-cs"/>
                        </a:rPr>
                        <a:t>補助対象経費である設備、機器、システム等によって収益を得た場合に提出</a:t>
                      </a:r>
                      <a:endParaRPr kumimoji="1" lang="ja-JP" altLang="en-US" sz="1400" dirty="0"/>
                    </a:p>
                  </a:txBody>
                  <a:tcPr/>
                </a:tc>
                <a:tc>
                  <a:txBody>
                    <a:bodyPr/>
                    <a:lstStyle/>
                    <a:p>
                      <a:pPr algn="ctr"/>
                      <a:r>
                        <a:rPr kumimoji="1" lang="en-US" altLang="ja-JP" dirty="0">
                          <a:solidFill>
                            <a:schemeClr val="tx1"/>
                          </a:solidFill>
                        </a:rPr>
                        <a:t>P.32</a:t>
                      </a:r>
                      <a:endParaRPr kumimoji="1" lang="ja-JP" altLang="en-US" dirty="0">
                        <a:solidFill>
                          <a:schemeClr val="tx1"/>
                        </a:solidFill>
                      </a:endParaRPr>
                    </a:p>
                  </a:txBody>
                  <a:tcPr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8946021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pic>
        <p:nvPicPr>
          <p:cNvPr id="16" name="図 15"/>
          <p:cNvPicPr>
            <a:picLocks noChangeAspect="1"/>
          </p:cNvPicPr>
          <p:nvPr/>
        </p:nvPicPr>
        <p:blipFill rotWithShape="1">
          <a:blip r:embed="rId2"/>
          <a:srcRect t="32333"/>
          <a:stretch/>
        </p:blipFill>
        <p:spPr>
          <a:xfrm>
            <a:off x="838197" y="1606368"/>
            <a:ext cx="4854405" cy="3296327"/>
          </a:xfrm>
          <a:prstGeom prst="rect">
            <a:avLst/>
          </a:prstGeom>
        </p:spPr>
      </p:pic>
      <p:sp>
        <p:nvSpPr>
          <p:cNvPr id="2" name="タイトル 1"/>
          <p:cNvSpPr>
            <a:spLocks noGrp="1"/>
          </p:cNvSpPr>
          <p:nvPr>
            <p:ph type="title"/>
          </p:nvPr>
        </p:nvSpPr>
        <p:spPr>
          <a:xfrm>
            <a:off x="756920" y="516417"/>
            <a:ext cx="10515600" cy="854075"/>
          </a:xfrm>
        </p:spPr>
        <p:txBody>
          <a:bodyPr>
            <a:normAutofit fontScale="90000"/>
          </a:bodyPr>
          <a:lstStyle/>
          <a:p>
            <a:r>
              <a:rPr kumimoji="1" lang="en-US" altLang="ja-JP" dirty="0"/>
              <a:t>10-2.</a:t>
            </a:r>
            <a:r>
              <a:rPr kumimoji="1" lang="ja-JP" altLang="en-US" dirty="0"/>
              <a:t>物流脱炭素化促進事業費補助金実績報告書（様式第６）の記入例</a:t>
            </a:r>
            <a:r>
              <a:rPr lang="ja-JP" altLang="en-US" dirty="0"/>
              <a:t>（１）</a:t>
            </a:r>
            <a:r>
              <a:rPr kumimoji="1" lang="ja-JP" altLang="en-US" dirty="0"/>
              <a:t>　</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27</a:t>
            </a:fld>
            <a:endParaRPr kumimoji="1" lang="ja-JP" altLang="en-US"/>
          </a:p>
        </p:txBody>
      </p:sp>
      <p:sp>
        <p:nvSpPr>
          <p:cNvPr id="12" name="正方形/長方形 11"/>
          <p:cNvSpPr/>
          <p:nvPr/>
        </p:nvSpPr>
        <p:spPr>
          <a:xfrm>
            <a:off x="1530766" y="2932196"/>
            <a:ext cx="3684902" cy="5599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800" dirty="0">
                <a:solidFill>
                  <a:srgbClr val="FF0000"/>
                </a:solidFill>
              </a:rPr>
              <a:t>・太陽光発電施設として太陽光パネル○枚（年間約○</a:t>
            </a:r>
            <a:r>
              <a:rPr kumimoji="1" lang="en-US" altLang="ja-JP" sz="800" dirty="0">
                <a:solidFill>
                  <a:srgbClr val="FF0000"/>
                </a:solidFill>
              </a:rPr>
              <a:t>kw</a:t>
            </a:r>
            <a:r>
              <a:rPr lang="ja-JP" altLang="en-US" sz="800" dirty="0">
                <a:solidFill>
                  <a:srgbClr val="FF0000"/>
                </a:solidFill>
              </a:rPr>
              <a:t>試算</a:t>
            </a:r>
            <a:r>
              <a:rPr kumimoji="1" lang="ja-JP" altLang="en-US" sz="800" dirty="0">
                <a:solidFill>
                  <a:srgbClr val="FF0000"/>
                </a:solidFill>
              </a:rPr>
              <a:t>）の新設</a:t>
            </a:r>
          </a:p>
          <a:p>
            <a:r>
              <a:rPr lang="ja-JP" altLang="en-US" sz="800" dirty="0">
                <a:solidFill>
                  <a:srgbClr val="FF0000"/>
                </a:solidFill>
              </a:rPr>
              <a:t>・蓄電池を○台増設し、既存含め最大○</a:t>
            </a:r>
            <a:r>
              <a:rPr lang="en-US" altLang="ja-JP" sz="800" dirty="0">
                <a:solidFill>
                  <a:srgbClr val="FF0000"/>
                </a:solidFill>
              </a:rPr>
              <a:t>kwh</a:t>
            </a:r>
            <a:r>
              <a:rPr lang="ja-JP" altLang="en-US" sz="800" dirty="0">
                <a:solidFill>
                  <a:srgbClr val="FF0000"/>
                </a:solidFill>
              </a:rPr>
              <a:t>へ増強</a:t>
            </a:r>
          </a:p>
          <a:p>
            <a:r>
              <a:rPr kumimoji="1" lang="ja-JP" altLang="en-US" sz="800" dirty="0">
                <a:solidFill>
                  <a:srgbClr val="FF0000"/>
                </a:solidFill>
              </a:rPr>
              <a:t>・ＥＶ充電スタンドを普通○台、急速○台導入</a:t>
            </a:r>
          </a:p>
          <a:p>
            <a:r>
              <a:rPr lang="ja-JP" altLang="en-US" sz="800" dirty="0">
                <a:solidFill>
                  <a:srgbClr val="FF0000"/>
                </a:solidFill>
              </a:rPr>
              <a:t>・余剰電力は施設の照明等に使用</a:t>
            </a:r>
            <a:endParaRPr kumimoji="1" lang="ja-JP" altLang="en-US" sz="800" dirty="0">
              <a:solidFill>
                <a:srgbClr val="FF0000"/>
              </a:solidFill>
            </a:endParaRPr>
          </a:p>
        </p:txBody>
      </p:sp>
      <p:sp>
        <p:nvSpPr>
          <p:cNvPr id="19" name="コンテンツ プレースホルダー 2"/>
          <p:cNvSpPr txBox="1">
            <a:spLocks/>
          </p:cNvSpPr>
          <p:nvPr/>
        </p:nvSpPr>
        <p:spPr>
          <a:xfrm>
            <a:off x="6238195" y="2615515"/>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・間接補助事業の内容は、導入した施設、設備、機器類、システム等の数量や導入</a:t>
            </a:r>
          </a:p>
          <a:p>
            <a:pPr marL="0" indent="0" eaLnBrk="0" hangingPunct="0">
              <a:lnSpc>
                <a:spcPts val="500"/>
              </a:lnSpc>
              <a:buFont typeface="Arial" panose="020B0604020202020204" pitchFamily="34" charset="0"/>
              <a:buNone/>
            </a:pPr>
            <a:r>
              <a:rPr lang="ja-JP" altLang="en-US" sz="1200" dirty="0"/>
              <a:t>　によって発生する電力等を交え、具体的かつ簡潔に入力してください。</a:t>
            </a:r>
          </a:p>
        </p:txBody>
      </p:sp>
      <p:sp>
        <p:nvSpPr>
          <p:cNvPr id="20" name="コンテンツ プレースホルダー 2"/>
          <p:cNvSpPr txBox="1">
            <a:spLocks/>
          </p:cNvSpPr>
          <p:nvPr/>
        </p:nvSpPr>
        <p:spPr>
          <a:xfrm>
            <a:off x="6238196" y="3532754"/>
            <a:ext cx="5563275" cy="82030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・重点的に実施した事項については、実施した間接補助事業の要件の中でも特に主</a:t>
            </a:r>
          </a:p>
          <a:p>
            <a:pPr marL="0" indent="0" eaLnBrk="0" hangingPunct="0">
              <a:lnSpc>
                <a:spcPts val="500"/>
              </a:lnSpc>
              <a:buFont typeface="Arial" panose="020B0604020202020204" pitchFamily="34" charset="0"/>
              <a:buNone/>
            </a:pPr>
            <a:r>
              <a:rPr lang="ja-JP" altLang="en-US" sz="1200" dirty="0"/>
              <a:t>　立って行った内容や注力した内容について具体的かつ簡潔に入力してください。</a:t>
            </a:r>
          </a:p>
        </p:txBody>
      </p:sp>
      <p:sp>
        <p:nvSpPr>
          <p:cNvPr id="39" name="正方形/長方形 38"/>
          <p:cNvSpPr/>
          <p:nvPr/>
        </p:nvSpPr>
        <p:spPr>
          <a:xfrm>
            <a:off x="1539004" y="3604361"/>
            <a:ext cx="3684902" cy="6859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800" dirty="0">
                <a:solidFill>
                  <a:srgbClr val="FF0000"/>
                </a:solidFill>
              </a:rPr>
              <a:t>ＥＶ充電スタンドを導入し、出入りするＥＶトラックに無償で解放した。また、既存のトラック運転予約システムではＥＶトラックによる搬入出を優先させる等を行い、契約している貨物運送事業者のＥＶトラックの導入を促進させた。</a:t>
            </a:r>
            <a:endParaRPr lang="en-US" altLang="ja-JP" sz="800" dirty="0">
              <a:solidFill>
                <a:srgbClr val="FF0000"/>
              </a:solidFill>
            </a:endParaRPr>
          </a:p>
          <a:p>
            <a:r>
              <a:rPr lang="ja-JP" altLang="en-US" sz="800" dirty="0">
                <a:solidFill>
                  <a:srgbClr val="FF0000"/>
                </a:solidFill>
              </a:rPr>
              <a:t>また、△△市との災害時のＥＶ充電スタンド利用に関する契約を締結した。</a:t>
            </a:r>
          </a:p>
        </p:txBody>
      </p:sp>
      <p:sp>
        <p:nvSpPr>
          <p:cNvPr id="29" name="正方形/長方形 28"/>
          <p:cNvSpPr/>
          <p:nvPr/>
        </p:nvSpPr>
        <p:spPr>
          <a:xfrm>
            <a:off x="1543120" y="4259271"/>
            <a:ext cx="3684902" cy="6859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800" dirty="0">
                <a:solidFill>
                  <a:srgbClr val="FF0000"/>
                </a:solidFill>
              </a:rPr>
              <a:t>発電による</a:t>
            </a:r>
            <a:r>
              <a:rPr lang="en-US" altLang="ja-JP" sz="800" dirty="0">
                <a:solidFill>
                  <a:srgbClr val="FF0000"/>
                </a:solidFill>
              </a:rPr>
              <a:t>CO2</a:t>
            </a:r>
            <a:r>
              <a:rPr lang="ja-JP" altLang="en-US" sz="800" dirty="0">
                <a:solidFill>
                  <a:srgbClr val="FF0000"/>
                </a:solidFill>
              </a:rPr>
              <a:t>削減率が月平均○％、出入りの貨物運送事業者へのＥＶトラック促進により滞在トラック</a:t>
            </a:r>
            <a:r>
              <a:rPr lang="en-US" altLang="ja-JP" sz="800" dirty="0">
                <a:solidFill>
                  <a:srgbClr val="FF0000"/>
                </a:solidFill>
              </a:rPr>
              <a:t>1</a:t>
            </a:r>
            <a:r>
              <a:rPr lang="ja-JP" altLang="en-US" sz="800" dirty="0">
                <a:solidFill>
                  <a:srgbClr val="FF0000"/>
                </a:solidFill>
              </a:rPr>
              <a:t>台あたりの</a:t>
            </a:r>
            <a:r>
              <a:rPr lang="en-US" altLang="ja-JP" sz="800" dirty="0">
                <a:solidFill>
                  <a:srgbClr val="FF0000"/>
                </a:solidFill>
              </a:rPr>
              <a:t>CO2</a:t>
            </a:r>
            <a:r>
              <a:rPr lang="ja-JP" altLang="en-US" sz="800" dirty="0">
                <a:solidFill>
                  <a:srgbClr val="FF0000"/>
                </a:solidFill>
              </a:rPr>
              <a:t>削減率が月平均○％となった。</a:t>
            </a:r>
            <a:endParaRPr lang="en-US" altLang="ja-JP" sz="800" dirty="0">
              <a:solidFill>
                <a:srgbClr val="FF0000"/>
              </a:solidFill>
            </a:endParaRPr>
          </a:p>
          <a:p>
            <a:r>
              <a:rPr lang="ja-JP" altLang="en-US" sz="800" dirty="0">
                <a:solidFill>
                  <a:srgbClr val="FF0000"/>
                </a:solidFill>
              </a:rPr>
              <a:t>根拠および試算方法等の詳細については資料△△を参照。</a:t>
            </a:r>
          </a:p>
        </p:txBody>
      </p:sp>
      <p:sp>
        <p:nvSpPr>
          <p:cNvPr id="47" name="コンテンツ プレースホルダー 2"/>
          <p:cNvSpPr txBox="1">
            <a:spLocks/>
          </p:cNvSpPr>
          <p:nvPr/>
        </p:nvSpPr>
        <p:spPr>
          <a:xfrm>
            <a:off x="6242311" y="4011837"/>
            <a:ext cx="5563275" cy="111759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・間接補助事業の効果は、本事業の目的と照らし合わせ概算あるいは試算も含めて</a:t>
            </a:r>
          </a:p>
          <a:p>
            <a:pPr marL="0" indent="0" eaLnBrk="0" hangingPunct="0">
              <a:lnSpc>
                <a:spcPts val="500"/>
              </a:lnSpc>
              <a:buFont typeface="Arial" panose="020B0604020202020204" pitchFamily="34" charset="0"/>
              <a:buNone/>
            </a:pPr>
            <a:r>
              <a:rPr lang="ja-JP" altLang="en-US" sz="1200" dirty="0"/>
              <a:t>　</a:t>
            </a:r>
            <a:r>
              <a:rPr lang="en-US" altLang="ja-JP" sz="1200" dirty="0"/>
              <a:t>CO2</a:t>
            </a:r>
            <a:r>
              <a:rPr lang="ja-JP" altLang="en-US" sz="1200" dirty="0"/>
              <a:t>削減がどの程度なされたのか等、その効果について入力してください。</a:t>
            </a:r>
          </a:p>
          <a:p>
            <a:pPr marL="0" indent="0" eaLnBrk="0" hangingPunct="0">
              <a:lnSpc>
                <a:spcPts val="500"/>
              </a:lnSpc>
              <a:buFont typeface="Arial" panose="020B0604020202020204" pitchFamily="34" charset="0"/>
              <a:buNone/>
            </a:pPr>
            <a:r>
              <a:rPr lang="ja-JP" altLang="en-US" sz="1200" dirty="0"/>
              <a:t>　別途、社内資料などでまとめている場合は、補足資料としてあわせて提出しても問</a:t>
            </a:r>
          </a:p>
          <a:p>
            <a:pPr marL="0" indent="0" eaLnBrk="0" hangingPunct="0">
              <a:lnSpc>
                <a:spcPts val="500"/>
              </a:lnSpc>
              <a:buFont typeface="Arial" panose="020B0604020202020204" pitchFamily="34" charset="0"/>
              <a:buNone/>
            </a:pPr>
            <a:r>
              <a:rPr lang="ja-JP" altLang="en-US" sz="1200" dirty="0"/>
              <a:t>　題ありません。</a:t>
            </a:r>
          </a:p>
        </p:txBody>
      </p:sp>
      <p:cxnSp>
        <p:nvCxnSpPr>
          <p:cNvPr id="10" name="直線矢印コネクタ 9"/>
          <p:cNvCxnSpPr/>
          <p:nvPr/>
        </p:nvCxnSpPr>
        <p:spPr>
          <a:xfrm flipH="1">
            <a:off x="3723503" y="2891482"/>
            <a:ext cx="260274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p:cNvCxnSpPr/>
          <p:nvPr/>
        </p:nvCxnSpPr>
        <p:spPr>
          <a:xfrm flipH="1">
            <a:off x="3719381" y="3562874"/>
            <a:ext cx="260274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p:nvPr/>
        </p:nvCxnSpPr>
        <p:spPr>
          <a:xfrm flipH="1">
            <a:off x="3731735" y="4242500"/>
            <a:ext cx="260274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コンテンツ プレースホルダー 2"/>
          <p:cNvSpPr txBox="1">
            <a:spLocks/>
          </p:cNvSpPr>
          <p:nvPr/>
        </p:nvSpPr>
        <p:spPr>
          <a:xfrm>
            <a:off x="838197" y="4966596"/>
            <a:ext cx="5563275" cy="620781"/>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None/>
            </a:pPr>
            <a:r>
              <a:rPr lang="en-US" altLang="ja-JP" sz="1100" dirty="0"/>
              <a:t>※</a:t>
            </a:r>
            <a:r>
              <a:rPr lang="ja-JP" altLang="en-US" sz="1100" dirty="0"/>
              <a:t>記入例は当該書類のうち、一部のみを抜粋、また、行間の加工をしています。</a:t>
            </a:r>
          </a:p>
          <a:p>
            <a:pPr marL="0" indent="0" eaLnBrk="0" hangingPunct="0">
              <a:lnSpc>
                <a:spcPts val="500"/>
              </a:lnSpc>
              <a:buFont typeface="Arial" panose="020B0604020202020204" pitchFamily="34" charset="0"/>
              <a:buNone/>
            </a:pPr>
            <a:r>
              <a:rPr lang="en-US" altLang="ja-JP" sz="1100" dirty="0"/>
              <a:t>※</a:t>
            </a:r>
            <a:r>
              <a:rPr lang="ja-JP" altLang="en-US" sz="1100" dirty="0"/>
              <a:t>文書番号、作成日、氏名については割愛しています。</a:t>
            </a:r>
          </a:p>
          <a:p>
            <a:pPr marL="0" indent="0" eaLnBrk="0" hangingPunct="0">
              <a:lnSpc>
                <a:spcPts val="500"/>
              </a:lnSpc>
              <a:buFont typeface="Arial" panose="020B0604020202020204" pitchFamily="34" charset="0"/>
              <a:buNone/>
            </a:pPr>
            <a:r>
              <a:rPr lang="en-US" altLang="ja-JP" sz="1100" dirty="0"/>
              <a:t>※</a:t>
            </a:r>
            <a:r>
              <a:rPr lang="ja-JP" altLang="en-US" sz="1100" dirty="0"/>
              <a:t>参考のため入力箇所を赤文字としていますが、提出書類は黒文字で作成してください。</a:t>
            </a:r>
          </a:p>
        </p:txBody>
      </p:sp>
    </p:spTree>
    <p:extLst>
      <p:ext uri="{BB962C8B-B14F-4D97-AF65-F5344CB8AC3E}">
        <p14:creationId xmlns:p14="http://schemas.microsoft.com/office/powerpoint/2010/main" val="5576503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xmlns="" id="{1413371E-E0A5-3847-E50E-41C79F0D359F}"/>
              </a:ext>
            </a:extLst>
          </p:cNvPr>
          <p:cNvPicPr>
            <a:picLocks noChangeAspect="1"/>
          </p:cNvPicPr>
          <p:nvPr/>
        </p:nvPicPr>
        <p:blipFill>
          <a:blip r:embed="rId2"/>
          <a:stretch>
            <a:fillRect/>
          </a:stretch>
        </p:blipFill>
        <p:spPr>
          <a:xfrm>
            <a:off x="862460" y="1590943"/>
            <a:ext cx="4393194" cy="3856816"/>
          </a:xfrm>
          <a:prstGeom prst="rect">
            <a:avLst/>
          </a:prstGeom>
        </p:spPr>
      </p:pic>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28</a:t>
            </a:fld>
            <a:endParaRPr kumimoji="1" lang="ja-JP" altLang="en-US"/>
          </a:p>
        </p:txBody>
      </p:sp>
      <p:sp>
        <p:nvSpPr>
          <p:cNvPr id="17" name="コンテンツ プレースホルダー 2"/>
          <p:cNvSpPr txBox="1">
            <a:spLocks/>
          </p:cNvSpPr>
          <p:nvPr/>
        </p:nvSpPr>
        <p:spPr>
          <a:xfrm>
            <a:off x="6238199" y="1485255"/>
            <a:ext cx="5563275" cy="1374437"/>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・収入は、補助対象経費である施設、設備、機器類、システム等によって収益を得た</a:t>
            </a:r>
          </a:p>
          <a:p>
            <a:pPr marL="0" indent="0" eaLnBrk="0" hangingPunct="0">
              <a:lnSpc>
                <a:spcPts val="500"/>
              </a:lnSpc>
              <a:buFont typeface="Arial" panose="020B0604020202020204" pitchFamily="34" charset="0"/>
              <a:buNone/>
            </a:pPr>
            <a:r>
              <a:rPr lang="ja-JP" altLang="en-US" sz="1200" dirty="0"/>
              <a:t>　場合に、その項目、収入額、合計金額を入力してください。</a:t>
            </a:r>
            <a:endParaRPr lang="en-US" altLang="ja-JP" sz="1200" dirty="0"/>
          </a:p>
          <a:p>
            <a:pPr marL="0" indent="0" eaLnBrk="0" hangingPunct="0">
              <a:lnSpc>
                <a:spcPts val="500"/>
              </a:lnSpc>
              <a:buFont typeface="Arial" panose="020B0604020202020204" pitchFamily="34" charset="0"/>
              <a:buNone/>
            </a:pPr>
            <a:r>
              <a:rPr lang="ja-JP" altLang="en-US" sz="1200" dirty="0"/>
              <a:t>　例えば、導入した太陽光発電施設の余剰電力を売電した場合は、「太陽光発電に</a:t>
            </a:r>
          </a:p>
          <a:p>
            <a:pPr marL="0" indent="0" eaLnBrk="0" hangingPunct="0">
              <a:lnSpc>
                <a:spcPts val="500"/>
              </a:lnSpc>
              <a:buFont typeface="Arial" panose="020B0604020202020204" pitchFamily="34" charset="0"/>
              <a:buNone/>
            </a:pPr>
            <a:r>
              <a:rPr lang="ja-JP" altLang="en-US" sz="1200" dirty="0"/>
              <a:t>　よる余剰電力の売電○○</a:t>
            </a:r>
            <a:r>
              <a:rPr lang="en-US" altLang="ja-JP" sz="1200" dirty="0"/>
              <a:t>,</a:t>
            </a:r>
            <a:r>
              <a:rPr lang="ja-JP" altLang="en-US" sz="1200" dirty="0"/>
              <a:t>○○○」というように入力してください。</a:t>
            </a:r>
          </a:p>
          <a:p>
            <a:pPr marL="0" indent="0" eaLnBrk="0" hangingPunct="0">
              <a:lnSpc>
                <a:spcPts val="500"/>
              </a:lnSpc>
              <a:buFont typeface="Arial" panose="020B0604020202020204" pitchFamily="34" charset="0"/>
              <a:buNone/>
            </a:pPr>
            <a:r>
              <a:rPr lang="ja-JP" altLang="en-US" sz="1200" dirty="0"/>
              <a:t>　収入がない場合は、</a:t>
            </a:r>
            <a:r>
              <a:rPr lang="en-US" altLang="ja-JP" sz="1200" dirty="0"/>
              <a:t>0</a:t>
            </a:r>
            <a:r>
              <a:rPr lang="ja-JP" altLang="en-US" sz="1200" dirty="0"/>
              <a:t>と入力してください。</a:t>
            </a:r>
          </a:p>
          <a:p>
            <a:pPr marL="0" indent="0" eaLnBrk="0" hangingPunct="0">
              <a:lnSpc>
                <a:spcPts val="500"/>
              </a:lnSpc>
              <a:buFont typeface="Arial" panose="020B0604020202020204" pitchFamily="34" charset="0"/>
              <a:buNone/>
            </a:pPr>
            <a:endParaRPr lang="ja-JP" altLang="en-US" sz="1200" dirty="0"/>
          </a:p>
        </p:txBody>
      </p:sp>
      <p:sp>
        <p:nvSpPr>
          <p:cNvPr id="19" name="コンテンツ プレースホルダー 2"/>
          <p:cNvSpPr txBox="1">
            <a:spLocks/>
          </p:cNvSpPr>
          <p:nvPr/>
        </p:nvSpPr>
        <p:spPr>
          <a:xfrm>
            <a:off x="6238198" y="2669165"/>
            <a:ext cx="5677577" cy="354113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000"/>
              </a:lnSpc>
              <a:spcBef>
                <a:spcPts val="600"/>
              </a:spcBef>
              <a:buFont typeface="Arial" panose="020B0604020202020204" pitchFamily="34" charset="0"/>
              <a:buNone/>
            </a:pPr>
            <a:r>
              <a:rPr lang="ja-JP" altLang="en-US" sz="1200" dirty="0"/>
              <a:t>・支出の（イ）総括表は、工事費、設備費、業務費、事務費の各経費の総額について</a:t>
            </a:r>
          </a:p>
          <a:p>
            <a:pPr marL="0" indent="0" eaLnBrk="0" hangingPunct="0">
              <a:lnSpc>
                <a:spcPts val="1000"/>
              </a:lnSpc>
              <a:spcBef>
                <a:spcPts val="600"/>
              </a:spcBef>
              <a:buFont typeface="Arial" panose="020B0604020202020204" pitchFamily="34" charset="0"/>
              <a:buNone/>
            </a:pPr>
            <a:r>
              <a:rPr lang="ja-JP" altLang="en-US" sz="1200" dirty="0"/>
              <a:t>　各項目の該当する金額を以下を参考に入力してください。</a:t>
            </a:r>
          </a:p>
          <a:p>
            <a:pPr marL="0" indent="0" eaLnBrk="0" hangingPunct="0">
              <a:lnSpc>
                <a:spcPts val="1000"/>
              </a:lnSpc>
              <a:spcBef>
                <a:spcPts val="600"/>
              </a:spcBef>
              <a:buFont typeface="Arial" panose="020B0604020202020204" pitchFamily="34" charset="0"/>
              <a:buNone/>
            </a:pPr>
            <a:r>
              <a:rPr lang="ja-JP" altLang="en-US" sz="1200" dirty="0"/>
              <a:t>●</a:t>
            </a:r>
            <a:r>
              <a:rPr lang="ja-JP" altLang="en-US" sz="1200" b="1" dirty="0"/>
              <a:t>間接補助事業に要した経費</a:t>
            </a:r>
          </a:p>
          <a:p>
            <a:pPr marL="0" indent="0" eaLnBrk="0" hangingPunct="0">
              <a:lnSpc>
                <a:spcPts val="1000"/>
              </a:lnSpc>
              <a:spcBef>
                <a:spcPts val="600"/>
              </a:spcBef>
              <a:buFont typeface="Arial" panose="020B0604020202020204" pitchFamily="34" charset="0"/>
              <a:buNone/>
            </a:pPr>
            <a:r>
              <a:rPr lang="ja-JP" altLang="en-US" sz="1200" dirty="0"/>
              <a:t>〇計画額：交付決定時あるいは計画変更後の補助事業に要する経費</a:t>
            </a:r>
            <a:endParaRPr lang="en-US" altLang="ja-JP" sz="1200" dirty="0"/>
          </a:p>
          <a:p>
            <a:pPr marL="0" indent="0" eaLnBrk="0" hangingPunct="0">
              <a:lnSpc>
                <a:spcPts val="1000"/>
              </a:lnSpc>
              <a:spcBef>
                <a:spcPts val="600"/>
              </a:spcBef>
              <a:buFont typeface="Arial" panose="020B0604020202020204" pitchFamily="34" charset="0"/>
              <a:buNone/>
            </a:pPr>
            <a:r>
              <a:rPr lang="ja-JP" altLang="en-US" sz="1200" dirty="0"/>
              <a:t>〇実績額：実際に支払った補助対象経費と補助対象外経費の合計額</a:t>
            </a:r>
          </a:p>
          <a:p>
            <a:pPr marL="0" indent="0" eaLnBrk="0" hangingPunct="0">
              <a:lnSpc>
                <a:spcPts val="1000"/>
              </a:lnSpc>
              <a:spcBef>
                <a:spcPts val="600"/>
              </a:spcBef>
              <a:buFont typeface="Arial" panose="020B0604020202020204" pitchFamily="34" charset="0"/>
              <a:buNone/>
            </a:pPr>
            <a:r>
              <a:rPr lang="ja-JP" altLang="en-US" sz="1200" dirty="0"/>
              <a:t>●</a:t>
            </a:r>
            <a:r>
              <a:rPr lang="ja-JP" altLang="en-US" sz="1200" b="1" dirty="0"/>
              <a:t>補助対象経費</a:t>
            </a:r>
            <a:r>
              <a:rPr lang="ja-JP" altLang="en-US" sz="1200" dirty="0"/>
              <a:t>　</a:t>
            </a:r>
          </a:p>
          <a:p>
            <a:pPr marL="0" indent="0" eaLnBrk="0" hangingPunct="0">
              <a:lnSpc>
                <a:spcPts val="1000"/>
              </a:lnSpc>
              <a:spcBef>
                <a:spcPts val="600"/>
              </a:spcBef>
              <a:buNone/>
            </a:pPr>
            <a:r>
              <a:rPr lang="ja-JP" altLang="en-US" sz="1200" dirty="0"/>
              <a:t>〇計画額：交付決定時あるいは計画変更後の補助対象経費</a:t>
            </a:r>
          </a:p>
          <a:p>
            <a:pPr marL="0" indent="0" eaLnBrk="0" hangingPunct="0">
              <a:lnSpc>
                <a:spcPts val="1000"/>
              </a:lnSpc>
              <a:spcBef>
                <a:spcPts val="600"/>
              </a:spcBef>
              <a:buNone/>
            </a:pPr>
            <a:r>
              <a:rPr lang="ja-JP" altLang="en-US" sz="1200" dirty="0"/>
              <a:t>〇流用額：各費用の区分間で流用した場合にその金額を入力</a:t>
            </a:r>
          </a:p>
          <a:p>
            <a:pPr marL="0" indent="0" eaLnBrk="0" hangingPunct="0">
              <a:lnSpc>
                <a:spcPts val="1000"/>
              </a:lnSpc>
              <a:spcBef>
                <a:spcPts val="600"/>
              </a:spcBef>
              <a:buNone/>
            </a:pPr>
            <a:r>
              <a:rPr lang="ja-JP" altLang="en-US" sz="1200" dirty="0"/>
              <a:t>〇流用後額：上記の流用額を計画額から差し引きした金額を入力</a:t>
            </a:r>
          </a:p>
          <a:p>
            <a:pPr marL="0" indent="0" eaLnBrk="0" hangingPunct="0">
              <a:lnSpc>
                <a:spcPts val="1000"/>
              </a:lnSpc>
              <a:spcBef>
                <a:spcPts val="600"/>
              </a:spcBef>
              <a:buNone/>
            </a:pPr>
            <a:r>
              <a:rPr lang="ja-JP" altLang="en-US" sz="1200" dirty="0"/>
              <a:t>〇実績額：実際に支払った補助対象経費の額</a:t>
            </a:r>
          </a:p>
          <a:p>
            <a:pPr marL="0" indent="0" eaLnBrk="0" hangingPunct="0">
              <a:lnSpc>
                <a:spcPts val="1000"/>
              </a:lnSpc>
              <a:spcBef>
                <a:spcPts val="600"/>
              </a:spcBef>
              <a:buNone/>
            </a:pPr>
            <a:r>
              <a:rPr lang="ja-JP" altLang="en-US" sz="1200" dirty="0"/>
              <a:t>●</a:t>
            </a:r>
            <a:r>
              <a:rPr lang="ja-JP" altLang="en-US" sz="1200" b="1" dirty="0"/>
              <a:t>補助金充当額</a:t>
            </a:r>
          </a:p>
          <a:p>
            <a:pPr marL="0" indent="0" eaLnBrk="0" hangingPunct="0">
              <a:lnSpc>
                <a:spcPts val="1000"/>
              </a:lnSpc>
              <a:spcBef>
                <a:spcPts val="600"/>
              </a:spcBef>
              <a:buNone/>
            </a:pPr>
            <a:r>
              <a:rPr lang="ja-JP" altLang="en-US" sz="1200" dirty="0"/>
              <a:t>〇交付決定額：交付決定時あるいは計画変更後の補助金額の充当配分額</a:t>
            </a:r>
          </a:p>
          <a:p>
            <a:pPr marL="0" indent="0" eaLnBrk="0" hangingPunct="0">
              <a:lnSpc>
                <a:spcPts val="1000"/>
              </a:lnSpc>
              <a:spcBef>
                <a:spcPts val="600"/>
              </a:spcBef>
              <a:buNone/>
            </a:pPr>
            <a:r>
              <a:rPr lang="ja-JP" altLang="en-US" sz="1200" dirty="0"/>
              <a:t>〇流用後交付決定額：補助対象経費の流用によって変動した補助金額の充当配分額</a:t>
            </a:r>
          </a:p>
          <a:p>
            <a:pPr marL="0" indent="0" eaLnBrk="0" hangingPunct="0">
              <a:lnSpc>
                <a:spcPts val="1000"/>
              </a:lnSpc>
              <a:spcBef>
                <a:spcPts val="600"/>
              </a:spcBef>
              <a:buNone/>
            </a:pPr>
            <a:r>
              <a:rPr lang="ja-JP" altLang="en-US" sz="1200" dirty="0"/>
              <a:t>〇実績額：補助対象経費の実績額に対する補助金額の充当配分額</a:t>
            </a:r>
          </a:p>
          <a:p>
            <a:pPr marL="0" indent="0" eaLnBrk="0" hangingPunct="0">
              <a:lnSpc>
                <a:spcPts val="1000"/>
              </a:lnSpc>
              <a:spcBef>
                <a:spcPts val="600"/>
              </a:spcBef>
              <a:buNone/>
            </a:pPr>
            <a:endParaRPr lang="ja-JP" altLang="en-US" sz="1200" dirty="0"/>
          </a:p>
          <a:p>
            <a:pPr marL="0" indent="0" eaLnBrk="0" hangingPunct="0">
              <a:lnSpc>
                <a:spcPts val="1000"/>
              </a:lnSpc>
              <a:spcBef>
                <a:spcPts val="600"/>
              </a:spcBef>
              <a:buNone/>
            </a:pPr>
            <a:r>
              <a:rPr lang="ja-JP" altLang="en-US" sz="1200" dirty="0"/>
              <a:t>・支出の（ロ）経費の内訳は、経費内訳（実績報告用）を使用して提出してください。</a:t>
            </a:r>
          </a:p>
          <a:p>
            <a:pPr marL="0" indent="0" eaLnBrk="0" hangingPunct="0">
              <a:lnSpc>
                <a:spcPts val="1000"/>
              </a:lnSpc>
              <a:spcBef>
                <a:spcPts val="600"/>
              </a:spcBef>
              <a:buNone/>
            </a:pPr>
            <a:r>
              <a:rPr lang="ja-JP" altLang="en-US" sz="1200" dirty="0"/>
              <a:t>　</a:t>
            </a:r>
            <a:r>
              <a:rPr lang="en-US" altLang="ja-JP" sz="1200" dirty="0"/>
              <a:t>※</a:t>
            </a:r>
            <a:r>
              <a:rPr lang="ja-JP" altLang="en-US" sz="1200" dirty="0"/>
              <a:t>次頁参照</a:t>
            </a:r>
          </a:p>
        </p:txBody>
      </p:sp>
      <p:cxnSp>
        <p:nvCxnSpPr>
          <p:cNvPr id="8" name="カギ線コネクタ 7"/>
          <p:cNvCxnSpPr>
            <a:cxnSpLocks/>
          </p:cNvCxnSpPr>
          <p:nvPr/>
        </p:nvCxnSpPr>
        <p:spPr>
          <a:xfrm rot="10800000" flipV="1">
            <a:off x="5178582" y="1651888"/>
            <a:ext cx="1142170" cy="73315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カギ線コネクタ 30"/>
          <p:cNvCxnSpPr>
            <a:cxnSpLocks/>
          </p:cNvCxnSpPr>
          <p:nvPr/>
        </p:nvCxnSpPr>
        <p:spPr>
          <a:xfrm rot="10800000" flipV="1">
            <a:off x="5178582" y="2737137"/>
            <a:ext cx="1142170" cy="678989"/>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コンテンツ プレースホルダー 2"/>
          <p:cNvSpPr txBox="1">
            <a:spLocks/>
          </p:cNvSpPr>
          <p:nvPr/>
        </p:nvSpPr>
        <p:spPr>
          <a:xfrm>
            <a:off x="748992" y="5631560"/>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100" dirty="0"/>
              <a:t>※</a:t>
            </a:r>
            <a:r>
              <a:rPr lang="ja-JP" altLang="en-US" sz="1100" dirty="0"/>
              <a:t>記入例は当該書類のうち、一部のみを抜粋をしています。</a:t>
            </a:r>
          </a:p>
          <a:p>
            <a:pPr marL="0" indent="0" eaLnBrk="0" hangingPunct="0">
              <a:lnSpc>
                <a:spcPts val="500"/>
              </a:lnSpc>
              <a:buFont typeface="Arial" panose="020B0604020202020204" pitchFamily="34" charset="0"/>
              <a:buNone/>
            </a:pPr>
            <a:r>
              <a:rPr lang="en-US" altLang="ja-JP" sz="1100" dirty="0"/>
              <a:t>※</a:t>
            </a:r>
            <a:r>
              <a:rPr lang="ja-JP" altLang="en-US" sz="1100" dirty="0"/>
              <a:t>参考のため入力箇所を赤文字としていますが、提出書類は黒文字で作成してください。</a:t>
            </a:r>
          </a:p>
        </p:txBody>
      </p:sp>
      <p:sp>
        <p:nvSpPr>
          <p:cNvPr id="29" name="正方形/長方形 28"/>
          <p:cNvSpPr/>
          <p:nvPr/>
        </p:nvSpPr>
        <p:spPr>
          <a:xfrm>
            <a:off x="1611555" y="5254566"/>
            <a:ext cx="3684902" cy="2591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800" dirty="0">
                <a:solidFill>
                  <a:srgbClr val="FF0000"/>
                </a:solidFill>
              </a:rPr>
              <a:t>別添、経費内訳（実績報告用）を参照</a:t>
            </a:r>
          </a:p>
        </p:txBody>
      </p:sp>
      <p:sp>
        <p:nvSpPr>
          <p:cNvPr id="18" name="タイトル 1">
            <a:extLst>
              <a:ext uri="{FF2B5EF4-FFF2-40B4-BE49-F238E27FC236}">
                <a16:creationId xmlns:a16="http://schemas.microsoft.com/office/drawing/2014/main" xmlns="" id="{8966BC72-434F-43B7-B16D-CEF24E5F9784}"/>
              </a:ext>
            </a:extLst>
          </p:cNvPr>
          <p:cNvSpPr>
            <a:spLocks noGrp="1"/>
          </p:cNvSpPr>
          <p:nvPr>
            <p:ph type="title"/>
          </p:nvPr>
        </p:nvSpPr>
        <p:spPr>
          <a:xfrm>
            <a:off x="756920" y="516417"/>
            <a:ext cx="10515600" cy="854075"/>
          </a:xfrm>
        </p:spPr>
        <p:txBody>
          <a:bodyPr>
            <a:normAutofit fontScale="90000"/>
          </a:bodyPr>
          <a:lstStyle/>
          <a:p>
            <a:r>
              <a:rPr kumimoji="1" lang="en-US" altLang="ja-JP" dirty="0"/>
              <a:t>10-3.</a:t>
            </a:r>
            <a:r>
              <a:rPr kumimoji="1" lang="ja-JP" altLang="en-US" dirty="0"/>
              <a:t>物流脱炭素化促進事業費補助金実績報告書（様式第６）の記入例</a:t>
            </a:r>
            <a:r>
              <a:rPr lang="ja-JP" altLang="en-US" dirty="0"/>
              <a:t>（２）</a:t>
            </a:r>
            <a:r>
              <a:rPr kumimoji="1" lang="ja-JP" altLang="en-US" dirty="0"/>
              <a:t>　　</a:t>
            </a:r>
            <a:endParaRPr kumimoji="1" lang="ja-JP" altLang="en-US" sz="2700" dirty="0"/>
          </a:p>
        </p:txBody>
      </p:sp>
      <p:cxnSp>
        <p:nvCxnSpPr>
          <p:cNvPr id="2" name="カギ線コネクタ 30">
            <a:extLst>
              <a:ext uri="{FF2B5EF4-FFF2-40B4-BE49-F238E27FC236}">
                <a16:creationId xmlns:a16="http://schemas.microsoft.com/office/drawing/2014/main" xmlns="" id="{9410C920-2F21-1A95-FBA1-9BDDC2FA5B31}"/>
              </a:ext>
            </a:extLst>
          </p:cNvPr>
          <p:cNvCxnSpPr>
            <a:cxnSpLocks/>
          </p:cNvCxnSpPr>
          <p:nvPr/>
        </p:nvCxnSpPr>
        <p:spPr>
          <a:xfrm rot="10800000">
            <a:off x="4177291" y="5216065"/>
            <a:ext cx="2134976" cy="561741"/>
          </a:xfrm>
          <a:prstGeom prst="bentConnector3">
            <a:avLst>
              <a:gd name="adj1" fmla="val 2582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xmlns="" id="{E27C29AD-C604-4A71-CA48-A75D62235975}"/>
              </a:ext>
            </a:extLst>
          </p:cNvPr>
          <p:cNvSpPr/>
          <p:nvPr/>
        </p:nvSpPr>
        <p:spPr>
          <a:xfrm>
            <a:off x="4060416" y="4106886"/>
            <a:ext cx="986828" cy="75091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入力</a:t>
            </a:r>
          </a:p>
          <a:p>
            <a:pPr algn="ctr"/>
            <a:r>
              <a:rPr lang="ja-JP" altLang="en-US" dirty="0"/>
              <a:t>不要</a:t>
            </a:r>
            <a:endParaRPr kumimoji="1" lang="ja-JP" altLang="en-US" dirty="0"/>
          </a:p>
        </p:txBody>
      </p:sp>
    </p:spTree>
    <p:extLst>
      <p:ext uri="{BB962C8B-B14F-4D97-AF65-F5344CB8AC3E}">
        <p14:creationId xmlns:p14="http://schemas.microsoft.com/office/powerpoint/2010/main" val="520740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xmlns="" id="{8ABD6963-88C3-9F30-A0B3-022925985E7C}"/>
              </a:ext>
            </a:extLst>
          </p:cNvPr>
          <p:cNvPicPr>
            <a:picLocks noChangeAspect="1"/>
          </p:cNvPicPr>
          <p:nvPr/>
        </p:nvPicPr>
        <p:blipFill>
          <a:blip r:embed="rId2"/>
          <a:stretch>
            <a:fillRect/>
          </a:stretch>
        </p:blipFill>
        <p:spPr>
          <a:xfrm>
            <a:off x="947139" y="1729714"/>
            <a:ext cx="4877554" cy="4286524"/>
          </a:xfrm>
          <a:prstGeom prst="rect">
            <a:avLst/>
          </a:prstGeom>
        </p:spPr>
      </p:pic>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10-4.</a:t>
            </a:r>
            <a:r>
              <a:rPr kumimoji="1" lang="ja-JP" altLang="en-US" dirty="0"/>
              <a:t>経費内訳（実績報告用）の記入例</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29</a:t>
            </a:fld>
            <a:endParaRPr kumimoji="1" lang="ja-JP" altLang="en-US"/>
          </a:p>
        </p:txBody>
      </p:sp>
      <p:sp>
        <p:nvSpPr>
          <p:cNvPr id="6" name="タイトル 1"/>
          <p:cNvSpPr txBox="1">
            <a:spLocks/>
          </p:cNvSpPr>
          <p:nvPr/>
        </p:nvSpPr>
        <p:spPr>
          <a:xfrm>
            <a:off x="838200" y="1042857"/>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1800" dirty="0">
                <a:solidFill>
                  <a:srgbClr val="FF0000"/>
                </a:solidFill>
              </a:rPr>
              <a:t>※</a:t>
            </a:r>
            <a:r>
              <a:rPr lang="ja-JP" altLang="en-US" sz="1800" dirty="0">
                <a:solidFill>
                  <a:srgbClr val="FF0000"/>
                </a:solidFill>
              </a:rPr>
              <a:t>ホームページより「経費内訳（実績報告用）」をダウンロードして作成してください。</a:t>
            </a:r>
          </a:p>
        </p:txBody>
      </p:sp>
      <p:sp>
        <p:nvSpPr>
          <p:cNvPr id="17" name="コンテンツ プレースホルダー 2"/>
          <p:cNvSpPr txBox="1">
            <a:spLocks/>
          </p:cNvSpPr>
          <p:nvPr/>
        </p:nvSpPr>
        <p:spPr>
          <a:xfrm>
            <a:off x="6238199" y="1462899"/>
            <a:ext cx="5760882" cy="440064"/>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・各区分の下線部には様式第１別紙２と同じ補助対象事業の要件を入力してください。</a:t>
            </a:r>
          </a:p>
        </p:txBody>
      </p:sp>
      <p:sp>
        <p:nvSpPr>
          <p:cNvPr id="18" name="コンテンツ プレースホルダー 2"/>
          <p:cNvSpPr txBox="1">
            <a:spLocks/>
          </p:cNvSpPr>
          <p:nvPr/>
        </p:nvSpPr>
        <p:spPr>
          <a:xfrm>
            <a:off x="6238198" y="1729714"/>
            <a:ext cx="5760883" cy="115499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None/>
            </a:pPr>
            <a:r>
              <a:rPr lang="ja-JP" altLang="en-US" sz="1200" dirty="0"/>
              <a:t>・内訳は、工事費（設置工事費、電気工事費等）、設備費（施設、機器、パーツ類等の</a:t>
            </a:r>
          </a:p>
          <a:p>
            <a:pPr marL="0" indent="0" eaLnBrk="0" hangingPunct="0">
              <a:lnSpc>
                <a:spcPts val="500"/>
              </a:lnSpc>
              <a:buNone/>
            </a:pPr>
            <a:r>
              <a:rPr lang="ja-JP" altLang="en-US" sz="1200" dirty="0"/>
              <a:t>　購入費等）、業務費（調査費、製作費等）、事務費（土地の賃借料、自社開発費等）</a:t>
            </a:r>
          </a:p>
          <a:p>
            <a:pPr marL="0" indent="0" eaLnBrk="0" hangingPunct="0">
              <a:lnSpc>
                <a:spcPts val="500"/>
              </a:lnSpc>
              <a:buNone/>
            </a:pPr>
            <a:r>
              <a:rPr lang="ja-JP" altLang="en-US" sz="1200" dirty="0"/>
              <a:t>　に分けてください。各内訳の詳細については交付規程別表第２を参照してください。</a:t>
            </a:r>
          </a:p>
          <a:p>
            <a:pPr marL="0" indent="0" eaLnBrk="0" hangingPunct="0">
              <a:lnSpc>
                <a:spcPts val="500"/>
              </a:lnSpc>
              <a:buNone/>
            </a:pPr>
            <a:r>
              <a:rPr lang="ja-JP" altLang="en-US" sz="1200" dirty="0"/>
              <a:t>　また、補助対象経費の事務費については工事費、設備費、業務費の合計額に応じ</a:t>
            </a:r>
          </a:p>
          <a:p>
            <a:pPr marL="0" indent="0" eaLnBrk="0" hangingPunct="0">
              <a:lnSpc>
                <a:spcPts val="500"/>
              </a:lnSpc>
              <a:buNone/>
            </a:pPr>
            <a:r>
              <a:rPr lang="ja-JP" altLang="en-US" sz="1200" dirty="0"/>
              <a:t>　</a:t>
            </a:r>
            <a:r>
              <a:rPr lang="ja-JP" altLang="en-US" sz="1200" dirty="0" err="1"/>
              <a:t>て</a:t>
            </a:r>
            <a:r>
              <a:rPr lang="ja-JP" altLang="en-US" sz="1200" dirty="0"/>
              <a:t>下表のとおりに金額の範囲が定められています。</a:t>
            </a:r>
          </a:p>
        </p:txBody>
      </p:sp>
      <p:sp>
        <p:nvSpPr>
          <p:cNvPr id="20" name="コンテンツ プレースホルダー 2"/>
          <p:cNvSpPr txBox="1">
            <a:spLocks/>
          </p:cNvSpPr>
          <p:nvPr/>
        </p:nvSpPr>
        <p:spPr>
          <a:xfrm>
            <a:off x="6238196" y="4402606"/>
            <a:ext cx="5563275" cy="236387"/>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・該当する費用がない場合は、「</a:t>
            </a:r>
            <a:r>
              <a:rPr lang="en-US" altLang="ja-JP" sz="1200" dirty="0"/>
              <a:t>0</a:t>
            </a:r>
            <a:r>
              <a:rPr lang="ja-JP" altLang="en-US" sz="1200" dirty="0"/>
              <a:t>」と入力してください。</a:t>
            </a:r>
          </a:p>
        </p:txBody>
      </p:sp>
      <p:sp>
        <p:nvSpPr>
          <p:cNvPr id="21" name="コンテンツ プレースホルダー 2"/>
          <p:cNvSpPr txBox="1">
            <a:spLocks/>
          </p:cNvSpPr>
          <p:nvPr/>
        </p:nvSpPr>
        <p:spPr>
          <a:xfrm>
            <a:off x="6238196" y="3891449"/>
            <a:ext cx="5563275" cy="59210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・各区分の「間接補助事業に要した経費」と「補助対象経費」の金額を内訳ごとに入</a:t>
            </a:r>
          </a:p>
          <a:p>
            <a:pPr marL="0" indent="0" eaLnBrk="0" hangingPunct="0">
              <a:lnSpc>
                <a:spcPts val="500"/>
              </a:lnSpc>
              <a:buFont typeface="Arial" panose="020B0604020202020204" pitchFamily="34" charset="0"/>
              <a:buNone/>
            </a:pPr>
            <a:r>
              <a:rPr lang="ja-JP" altLang="en-US" sz="1200" dirty="0"/>
              <a:t>　力してください。また、その合計金額を入力してください。</a:t>
            </a:r>
          </a:p>
        </p:txBody>
      </p:sp>
      <p:sp>
        <p:nvSpPr>
          <p:cNvPr id="22" name="コンテンツ プレースホルダー 2"/>
          <p:cNvSpPr txBox="1">
            <a:spLocks/>
          </p:cNvSpPr>
          <p:nvPr/>
        </p:nvSpPr>
        <p:spPr>
          <a:xfrm>
            <a:off x="6240770" y="4572429"/>
            <a:ext cx="5563275" cy="9277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・全ての区分の「間接補助事業に要した経費」の合計金額および「補助対象経費」の</a:t>
            </a:r>
          </a:p>
          <a:p>
            <a:pPr marL="0" indent="0" eaLnBrk="0" hangingPunct="0">
              <a:lnSpc>
                <a:spcPts val="500"/>
              </a:lnSpc>
              <a:buFont typeface="Arial" panose="020B0604020202020204" pitchFamily="34" charset="0"/>
              <a:buNone/>
            </a:pPr>
            <a:r>
              <a:rPr lang="ja-JP" altLang="en-US" sz="1200" dirty="0"/>
              <a:t>　合計金額を入力してください。</a:t>
            </a:r>
            <a:endParaRPr lang="en-US" altLang="ja-JP" sz="1200" dirty="0"/>
          </a:p>
          <a:p>
            <a:pPr marL="0" indent="0" eaLnBrk="0" hangingPunct="0">
              <a:lnSpc>
                <a:spcPts val="500"/>
              </a:lnSpc>
              <a:buNone/>
            </a:pPr>
            <a:r>
              <a:rPr lang="ja-JP" altLang="en-US" sz="1200" dirty="0"/>
              <a:t>　</a:t>
            </a:r>
            <a:r>
              <a:rPr lang="en-US" altLang="ja-JP" sz="1000" dirty="0">
                <a:solidFill>
                  <a:srgbClr val="FF0000"/>
                </a:solidFill>
              </a:rPr>
              <a:t>※</a:t>
            </a:r>
            <a:r>
              <a:rPr lang="ja-JP" altLang="en-US" sz="1000" dirty="0">
                <a:solidFill>
                  <a:srgbClr val="FF0000"/>
                </a:solidFill>
              </a:rPr>
              <a:t>様式第６に記載した各金額と相違が生じないよう注意してください。</a:t>
            </a:r>
            <a:endParaRPr lang="ja-JP" altLang="en-US" sz="1200" dirty="0"/>
          </a:p>
        </p:txBody>
      </p:sp>
      <p:sp>
        <p:nvSpPr>
          <p:cNvPr id="24" name="コンテンツ プレースホルダー 2"/>
          <p:cNvSpPr txBox="1">
            <a:spLocks/>
          </p:cNvSpPr>
          <p:nvPr/>
        </p:nvSpPr>
        <p:spPr>
          <a:xfrm>
            <a:off x="872531" y="6038945"/>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000" dirty="0"/>
              <a:t>※</a:t>
            </a:r>
            <a:r>
              <a:rPr lang="ja-JP" altLang="en-US" sz="1000" dirty="0"/>
              <a:t>記入例は当該書類のうち、一部のみを抜粋しています。</a:t>
            </a:r>
          </a:p>
          <a:p>
            <a:pPr marL="0" indent="0" eaLnBrk="0" hangingPunct="0">
              <a:lnSpc>
                <a:spcPts val="500"/>
              </a:lnSpc>
              <a:buFont typeface="Arial" panose="020B0604020202020204" pitchFamily="34" charset="0"/>
              <a:buNone/>
            </a:pPr>
            <a:r>
              <a:rPr lang="en-US" altLang="ja-JP" sz="1000" dirty="0"/>
              <a:t>※</a:t>
            </a:r>
            <a:r>
              <a:rPr lang="ja-JP" altLang="en-US" sz="1000" dirty="0"/>
              <a:t>参考のため入力箇所を赤文字としていますが、提出書類は黒文字で作成してください。</a:t>
            </a:r>
          </a:p>
        </p:txBody>
      </p:sp>
      <p:cxnSp>
        <p:nvCxnSpPr>
          <p:cNvPr id="25" name="カギ線コネクタ 24"/>
          <p:cNvCxnSpPr>
            <a:cxnSpLocks/>
          </p:cNvCxnSpPr>
          <p:nvPr/>
        </p:nvCxnSpPr>
        <p:spPr>
          <a:xfrm rot="10800000" flipV="1">
            <a:off x="1584357" y="1623332"/>
            <a:ext cx="4734871" cy="711455"/>
          </a:xfrm>
          <a:prstGeom prst="bentConnector3">
            <a:avLst>
              <a:gd name="adj1" fmla="val 10009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カギ線コネクタ 26"/>
          <p:cNvCxnSpPr>
            <a:cxnSpLocks/>
          </p:cNvCxnSpPr>
          <p:nvPr/>
        </p:nvCxnSpPr>
        <p:spPr>
          <a:xfrm rot="10800000" flipV="1">
            <a:off x="2344848" y="1860139"/>
            <a:ext cx="3973574" cy="474648"/>
          </a:xfrm>
          <a:prstGeom prst="bentConnector3">
            <a:avLst>
              <a:gd name="adj1" fmla="val 10012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カギ線コネクタ 33"/>
          <p:cNvCxnSpPr>
            <a:cxnSpLocks/>
          </p:cNvCxnSpPr>
          <p:nvPr/>
        </p:nvCxnSpPr>
        <p:spPr>
          <a:xfrm rot="10800000">
            <a:off x="4608215" y="3298244"/>
            <a:ext cx="1708137" cy="757932"/>
          </a:xfrm>
          <a:prstGeom prst="bentConnector3">
            <a:avLst>
              <a:gd name="adj1" fmla="val 3038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カギ線コネクタ 36"/>
          <p:cNvCxnSpPr>
            <a:cxnSpLocks/>
          </p:cNvCxnSpPr>
          <p:nvPr/>
        </p:nvCxnSpPr>
        <p:spPr>
          <a:xfrm rot="10800000">
            <a:off x="4608215" y="3820952"/>
            <a:ext cx="1710595" cy="664919"/>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カギ線コネクタ 44"/>
          <p:cNvCxnSpPr>
            <a:cxnSpLocks/>
          </p:cNvCxnSpPr>
          <p:nvPr/>
        </p:nvCxnSpPr>
        <p:spPr>
          <a:xfrm rot="10800000" flipV="1">
            <a:off x="4608214" y="4778094"/>
            <a:ext cx="1718446" cy="1101886"/>
          </a:xfrm>
          <a:prstGeom prst="bentConnector3">
            <a:avLst>
              <a:gd name="adj1" fmla="val 8845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正方形/長方形 13"/>
          <p:cNvSpPr/>
          <p:nvPr/>
        </p:nvSpPr>
        <p:spPr>
          <a:xfrm>
            <a:off x="1978194" y="2311843"/>
            <a:ext cx="517657" cy="816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41" name="表 40"/>
          <p:cNvGraphicFramePr>
            <a:graphicFrameLocks noGrp="1"/>
          </p:cNvGraphicFramePr>
          <p:nvPr/>
        </p:nvGraphicFramePr>
        <p:xfrm>
          <a:off x="6435806" y="2775362"/>
          <a:ext cx="3663783" cy="1051560"/>
        </p:xfrm>
        <a:graphic>
          <a:graphicData uri="http://schemas.openxmlformats.org/drawingml/2006/table">
            <a:tbl>
              <a:tblPr firstRow="1" bandRow="1">
                <a:tableStyleId>{21E4AEA4-8DFA-4A89-87EB-49C32662AFE0}</a:tableStyleId>
              </a:tblPr>
              <a:tblGrid>
                <a:gridCol w="2255113">
                  <a:extLst>
                    <a:ext uri="{9D8B030D-6E8A-4147-A177-3AD203B41FA5}">
                      <a16:colId xmlns:a16="http://schemas.microsoft.com/office/drawing/2014/main" xmlns="" val="20000"/>
                    </a:ext>
                  </a:extLst>
                </a:gridCol>
                <a:gridCol w="1408670">
                  <a:extLst>
                    <a:ext uri="{9D8B030D-6E8A-4147-A177-3AD203B41FA5}">
                      <a16:colId xmlns:a16="http://schemas.microsoft.com/office/drawing/2014/main" xmlns="" val="20001"/>
                    </a:ext>
                  </a:extLst>
                </a:gridCol>
              </a:tblGrid>
              <a:tr h="299946">
                <a:tc>
                  <a:txBody>
                    <a:bodyPr/>
                    <a:lstStyle/>
                    <a:p>
                      <a:pPr algn="ctr"/>
                      <a:r>
                        <a:rPr kumimoji="1" lang="ja-JP" altLang="en-US" sz="900" dirty="0"/>
                        <a:t>区分</a:t>
                      </a:r>
                    </a:p>
                    <a:p>
                      <a:pPr algn="ctr"/>
                      <a:r>
                        <a:rPr kumimoji="1" lang="ja-JP" altLang="en-US" sz="900" dirty="0"/>
                        <a:t>（工事費、設備費、事務費の合計額）</a:t>
                      </a:r>
                    </a:p>
                  </a:txBody>
                  <a:tcPr/>
                </a:tc>
                <a:tc>
                  <a:txBody>
                    <a:bodyPr/>
                    <a:lstStyle/>
                    <a:p>
                      <a:pPr algn="ctr"/>
                      <a:r>
                        <a:rPr kumimoji="1" lang="ja-JP" altLang="en-US" sz="900" dirty="0"/>
                        <a:t>率</a:t>
                      </a:r>
                    </a:p>
                  </a:txBody>
                  <a:tcPr anchor="ctr"/>
                </a:tc>
                <a:extLst>
                  <a:ext uri="{0D108BD9-81ED-4DB2-BD59-A6C34878D82A}">
                    <a16:rowId xmlns:a16="http://schemas.microsoft.com/office/drawing/2014/main" xmlns="" val="10000"/>
                  </a:ext>
                </a:extLst>
              </a:tr>
              <a:tr h="187467">
                <a:tc>
                  <a:txBody>
                    <a:bodyPr/>
                    <a:lstStyle/>
                    <a:p>
                      <a:r>
                        <a:rPr kumimoji="1" lang="en-US" altLang="ja-JP" sz="900" dirty="0"/>
                        <a:t>5,000</a:t>
                      </a:r>
                      <a:r>
                        <a:rPr kumimoji="1" lang="ja-JP" altLang="en-US" sz="900" dirty="0"/>
                        <a:t>万円以下の金額に対して</a:t>
                      </a:r>
                    </a:p>
                  </a:txBody>
                  <a:tcPr anchor="ctr"/>
                </a:tc>
                <a:tc>
                  <a:txBody>
                    <a:bodyPr/>
                    <a:lstStyle/>
                    <a:p>
                      <a:pPr algn="ctr"/>
                      <a:r>
                        <a:rPr kumimoji="1" lang="en-US" altLang="ja-JP" sz="900" dirty="0"/>
                        <a:t>6.5%</a:t>
                      </a:r>
                      <a:endParaRPr kumimoji="1" lang="ja-JP" altLang="en-US" sz="900" dirty="0"/>
                    </a:p>
                  </a:txBody>
                  <a:tcPr anchor="ctr"/>
                </a:tc>
                <a:extLst>
                  <a:ext uri="{0D108BD9-81ED-4DB2-BD59-A6C34878D82A}">
                    <a16:rowId xmlns:a16="http://schemas.microsoft.com/office/drawing/2014/main" xmlns="" val="10001"/>
                  </a:ext>
                </a:extLst>
              </a:tr>
              <a:tr h="187467">
                <a:tc>
                  <a:txBody>
                    <a:bodyPr/>
                    <a:lstStyle/>
                    <a:p>
                      <a:r>
                        <a:rPr kumimoji="1" lang="en-US" altLang="ja-JP" sz="900" dirty="0"/>
                        <a:t>5,000</a:t>
                      </a:r>
                      <a:r>
                        <a:rPr kumimoji="1" lang="ja-JP" altLang="en-US" sz="900" dirty="0"/>
                        <a:t>万円を超え</a:t>
                      </a:r>
                      <a:r>
                        <a:rPr kumimoji="1" lang="en-US" altLang="ja-JP" sz="900" dirty="0"/>
                        <a:t>1</a:t>
                      </a:r>
                      <a:r>
                        <a:rPr kumimoji="1" lang="ja-JP" altLang="en-US" sz="900" dirty="0"/>
                        <a:t>億円以下の金額に対して</a:t>
                      </a:r>
                    </a:p>
                  </a:txBody>
                  <a:tcPr anchor="ctr"/>
                </a:tc>
                <a:tc>
                  <a:txBody>
                    <a:bodyPr/>
                    <a:lstStyle/>
                    <a:p>
                      <a:pPr algn="ctr"/>
                      <a:r>
                        <a:rPr kumimoji="1" lang="en-US" altLang="ja-JP" sz="900" dirty="0"/>
                        <a:t>5.5%</a:t>
                      </a:r>
                      <a:endParaRPr kumimoji="1" lang="ja-JP" altLang="en-US" sz="900" dirty="0"/>
                    </a:p>
                  </a:txBody>
                  <a:tcPr anchor="ctr"/>
                </a:tc>
                <a:extLst>
                  <a:ext uri="{0D108BD9-81ED-4DB2-BD59-A6C34878D82A}">
                    <a16:rowId xmlns:a16="http://schemas.microsoft.com/office/drawing/2014/main" xmlns="" val="10002"/>
                  </a:ext>
                </a:extLst>
              </a:tr>
              <a:tr h="187467">
                <a:tc>
                  <a:txBody>
                    <a:bodyPr/>
                    <a:lstStyle/>
                    <a:p>
                      <a:r>
                        <a:rPr kumimoji="1" lang="en-US" altLang="ja-JP" sz="900" dirty="0"/>
                        <a:t>1</a:t>
                      </a:r>
                      <a:r>
                        <a:rPr kumimoji="1" lang="ja-JP" altLang="en-US" sz="900" dirty="0"/>
                        <a:t>億円を超える金額に対して</a:t>
                      </a:r>
                    </a:p>
                  </a:txBody>
                  <a:tcPr anchor="ctr"/>
                </a:tc>
                <a:tc>
                  <a:txBody>
                    <a:bodyPr/>
                    <a:lstStyle/>
                    <a:p>
                      <a:pPr algn="ctr"/>
                      <a:r>
                        <a:rPr kumimoji="1" lang="en-US" altLang="ja-JP" sz="900" dirty="0"/>
                        <a:t>4.5%</a:t>
                      </a:r>
                      <a:endParaRPr kumimoji="1" lang="ja-JP" altLang="en-US" sz="900" dirty="0"/>
                    </a:p>
                  </a:txBody>
                  <a:tcPr anchor="ctr"/>
                </a:tc>
                <a:extLst>
                  <a:ext uri="{0D108BD9-81ED-4DB2-BD59-A6C34878D82A}">
                    <a16:rowId xmlns:a16="http://schemas.microsoft.com/office/drawing/2014/main" xmlns="" val="10003"/>
                  </a:ext>
                </a:extLst>
              </a:tr>
            </a:tbl>
          </a:graphicData>
        </a:graphic>
      </p:graphicFrame>
      <p:sp>
        <p:nvSpPr>
          <p:cNvPr id="54" name="コンテンツ プレースホルダー 2"/>
          <p:cNvSpPr txBox="1">
            <a:spLocks/>
          </p:cNvSpPr>
          <p:nvPr/>
        </p:nvSpPr>
        <p:spPr>
          <a:xfrm>
            <a:off x="6244886" y="5535316"/>
            <a:ext cx="5563275" cy="90594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・補助金の額は、様式第２にて通知した「補助金の額」を入力してください。</a:t>
            </a:r>
            <a:endParaRPr lang="en-US" altLang="ja-JP" sz="1200" dirty="0"/>
          </a:p>
          <a:p>
            <a:pPr marL="0" indent="0" eaLnBrk="0" hangingPunct="0">
              <a:lnSpc>
                <a:spcPts val="500"/>
              </a:lnSpc>
              <a:buFont typeface="Arial" panose="020B0604020202020204" pitchFamily="34" charset="0"/>
              <a:buNone/>
            </a:pPr>
            <a:r>
              <a:rPr lang="ja-JP" altLang="en-US" sz="1200" dirty="0">
                <a:solidFill>
                  <a:srgbClr val="FF0000"/>
                </a:solidFill>
              </a:rPr>
              <a:t>　</a:t>
            </a:r>
            <a:r>
              <a:rPr lang="en-US" altLang="ja-JP" sz="1000" dirty="0">
                <a:solidFill>
                  <a:srgbClr val="FF0000"/>
                </a:solidFill>
              </a:rPr>
              <a:t>※</a:t>
            </a:r>
            <a:r>
              <a:rPr lang="ja-JP" altLang="en-US" sz="1000" dirty="0">
                <a:solidFill>
                  <a:srgbClr val="FF0000"/>
                </a:solidFill>
              </a:rPr>
              <a:t>様式第６に記載した各金額と相違が生じないよう注意してください。</a:t>
            </a:r>
            <a:endParaRPr lang="en-US" altLang="ja-JP" sz="1000" dirty="0">
              <a:solidFill>
                <a:srgbClr val="FF0000"/>
              </a:solidFill>
            </a:endParaRPr>
          </a:p>
          <a:p>
            <a:pPr marL="0" indent="0" eaLnBrk="0" hangingPunct="0">
              <a:lnSpc>
                <a:spcPts val="500"/>
              </a:lnSpc>
              <a:buNone/>
            </a:pPr>
            <a:r>
              <a:rPr lang="ja-JP" altLang="en-US" sz="1800" dirty="0">
                <a:solidFill>
                  <a:srgbClr val="FF0000"/>
                </a:solidFill>
              </a:rPr>
              <a:t>  </a:t>
            </a:r>
            <a:r>
              <a:rPr lang="en-US" altLang="ja-JP" sz="1000" dirty="0">
                <a:solidFill>
                  <a:srgbClr val="FF0000"/>
                </a:solidFill>
              </a:rPr>
              <a:t>※</a:t>
            </a:r>
            <a:r>
              <a:rPr lang="ja-JP" altLang="en-US" sz="1000" dirty="0">
                <a:solidFill>
                  <a:srgbClr val="FF0000"/>
                </a:solidFill>
              </a:rPr>
              <a:t>計画変更にて補助金の額が変更となった場合は、変更後の金額を入力してください。</a:t>
            </a:r>
            <a:endParaRPr lang="ja-JP" altLang="en-US" sz="1200" dirty="0">
              <a:solidFill>
                <a:srgbClr val="FF0000"/>
              </a:solidFill>
            </a:endParaRPr>
          </a:p>
        </p:txBody>
      </p:sp>
      <p:cxnSp>
        <p:nvCxnSpPr>
          <p:cNvPr id="55" name="カギ線コネクタ 54"/>
          <p:cNvCxnSpPr>
            <a:cxnSpLocks/>
          </p:cNvCxnSpPr>
          <p:nvPr/>
        </p:nvCxnSpPr>
        <p:spPr>
          <a:xfrm rot="10800000" flipV="1">
            <a:off x="5604096" y="5715939"/>
            <a:ext cx="722565" cy="164042"/>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コンテンツ プレースホルダー 2"/>
          <p:cNvSpPr txBox="1">
            <a:spLocks/>
          </p:cNvSpPr>
          <p:nvPr/>
        </p:nvSpPr>
        <p:spPr>
          <a:xfrm>
            <a:off x="10099588" y="2767112"/>
            <a:ext cx="1899493" cy="1084523"/>
          </a:xfrm>
          <a:prstGeom prst="rect">
            <a:avLst/>
          </a:prstGeom>
        </p:spPr>
        <p:txBody>
          <a:bodyPr vert="horz" lIns="91440" tIns="45720" rIns="91440" bIns="457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800"/>
              </a:lnSpc>
              <a:buFont typeface="Arial" panose="020B0604020202020204" pitchFamily="34" charset="0"/>
              <a:buNone/>
            </a:pPr>
            <a:r>
              <a:rPr lang="ja-JP" altLang="en-US" sz="800" dirty="0"/>
              <a:t>交付規程Ｐ</a:t>
            </a:r>
            <a:r>
              <a:rPr lang="en-US" altLang="ja-JP" sz="800" dirty="0"/>
              <a:t>.</a:t>
            </a:r>
            <a:r>
              <a:rPr lang="ja-JP" altLang="en-US" sz="800" dirty="0"/>
              <a:t>１２ 別表第２参照</a:t>
            </a:r>
          </a:p>
        </p:txBody>
      </p:sp>
    </p:spTree>
    <p:extLst>
      <p:ext uri="{BB962C8B-B14F-4D97-AF65-F5344CB8AC3E}">
        <p14:creationId xmlns:p14="http://schemas.microsoft.com/office/powerpoint/2010/main" val="1790861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xmlns="" id="{31C2DA74-B07D-B265-CA5A-52C5A0CED342}"/>
              </a:ext>
            </a:extLst>
          </p:cNvPr>
          <p:cNvSpPr txBox="1">
            <a:spLocks/>
          </p:cNvSpPr>
          <p:nvPr/>
        </p:nvSpPr>
        <p:spPr>
          <a:xfrm>
            <a:off x="501650" y="6396"/>
            <a:ext cx="10515600" cy="8540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0" i="0" u="none" strike="noStrike" kern="1200" cap="none" spc="0" normalizeH="0" baseline="0" noProof="0" dirty="0">
                <a:ln>
                  <a:noFill/>
                </a:ln>
                <a:solidFill>
                  <a:srgbClr val="000000"/>
                </a:solidFill>
                <a:effectLst/>
                <a:uLnTx/>
                <a:uFillTx/>
                <a:latin typeface="Calibri Light" panose="020F0302020204030204"/>
                <a:ea typeface="ＭＳ Ｐゴシック" panose="020B0600070205080204" pitchFamily="50" charset="-128"/>
                <a:cs typeface="+mj-cs"/>
              </a:rPr>
              <a:t>目次</a:t>
            </a:r>
          </a:p>
        </p:txBody>
      </p:sp>
      <p:sp>
        <p:nvSpPr>
          <p:cNvPr id="8" name="テキスト ボックス 7">
            <a:extLst>
              <a:ext uri="{FF2B5EF4-FFF2-40B4-BE49-F238E27FC236}">
                <a16:creationId xmlns:a16="http://schemas.microsoft.com/office/drawing/2014/main" xmlns="" id="{9185723A-B194-4842-838E-274D47570CA0}"/>
              </a:ext>
            </a:extLst>
          </p:cNvPr>
          <p:cNvSpPr txBox="1"/>
          <p:nvPr/>
        </p:nvSpPr>
        <p:spPr>
          <a:xfrm>
            <a:off x="438150" y="340071"/>
            <a:ext cx="11315700" cy="65248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a:tabLst>
                <a:tab pos="10583863" algn="l"/>
              </a:tabLst>
            </a:pPr>
            <a:r>
              <a:rPr kumimoji="1" lang="en-US" altLang="ja-JP" sz="2000" dirty="0"/>
              <a:t>9-6.</a:t>
            </a:r>
            <a:r>
              <a:rPr lang="ja-JP" altLang="en-US" sz="2000" dirty="0"/>
              <a:t>リース契約書（写）の注意点</a:t>
            </a:r>
            <a:r>
              <a:rPr kumimoji="1" lang="en-US" altLang="ja-JP" sz="2000" u="dottedHeavy" baseline="40000" dirty="0"/>
              <a:t>	</a:t>
            </a:r>
            <a:r>
              <a:rPr kumimoji="1" lang="en-US" altLang="ja-JP" sz="2000" dirty="0"/>
              <a:t> </a:t>
            </a:r>
            <a:r>
              <a:rPr lang="en-US" altLang="ja-JP" sz="2000" dirty="0">
                <a:hlinkClick r:id="rId2" action="ppaction://hlinksldjump"/>
              </a:rPr>
              <a:t>24</a:t>
            </a:r>
            <a:endParaRPr kumimoji="1" lang="ja-JP" altLang="en-US" sz="2000" dirty="0"/>
          </a:p>
          <a:p>
            <a:pPr>
              <a:tabLst>
                <a:tab pos="10583863" algn="l"/>
              </a:tabLst>
            </a:pPr>
            <a:r>
              <a:rPr kumimoji="1" lang="en-US" altLang="ja-JP" sz="2000" dirty="0"/>
              <a:t>9-7.</a:t>
            </a:r>
            <a:r>
              <a:rPr lang="ja-JP" altLang="en-US" sz="2000" dirty="0"/>
              <a:t>ＰＰＡ契約書（写）の注意点</a:t>
            </a:r>
            <a:r>
              <a:rPr kumimoji="1" lang="en-US" altLang="ja-JP" sz="2000" u="dottedHeavy" baseline="40000" dirty="0"/>
              <a:t>	</a:t>
            </a:r>
            <a:r>
              <a:rPr kumimoji="1" lang="en-US" altLang="ja-JP" sz="2000" dirty="0"/>
              <a:t> </a:t>
            </a:r>
            <a:r>
              <a:rPr lang="en-US" altLang="ja-JP" sz="2000" dirty="0">
                <a:hlinkClick r:id="rId3" action="ppaction://hlinksldjump"/>
              </a:rPr>
              <a:t>25</a:t>
            </a:r>
            <a:endParaRPr lang="ja-JP" altLang="en-US" sz="2000" dirty="0"/>
          </a:p>
          <a:p>
            <a:pPr marL="0" marR="0" lvl="0" indent="0" algn="l" defTabSz="914400" rtl="0" eaLnBrk="1" fontAlgn="auto" latinLnBrk="0" hangingPunct="1">
              <a:lnSpc>
                <a:spcPct val="100000"/>
              </a:lnSpc>
              <a:spcBef>
                <a:spcPts val="0"/>
              </a:spcBef>
              <a:spcAft>
                <a:spcPts val="0"/>
              </a:spcAft>
              <a:buClrTx/>
              <a:buSzTx/>
              <a:buFontTx/>
              <a:buNone/>
              <a:tabLst>
                <a:tab pos="10582275" algn="l"/>
              </a:tabLst>
              <a:defRPr/>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10-1.</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実績報告</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hlinkClick r:id="rId4" action="ppaction://hlinksldjump"/>
              </a:rPr>
              <a:t>26</a:t>
            </a:r>
            <a:endPar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10583863" algn="l"/>
              </a:tabLst>
              <a:defRPr/>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10-2.</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物流脱炭素化促進事業費補助金実績報告書（様式第６）の記入例（１）</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5" action="ppaction://hlinksldjump"/>
              </a:rPr>
              <a:t>27</a:t>
            </a:r>
            <a:endPar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10583863" algn="l"/>
              </a:tabLst>
              <a:defRPr/>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10-3.</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物流脱炭素化促進事業費補助金実績報告書（様式第６）の記入例（２）</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6" action="ppaction://hlinksldjump"/>
              </a:rPr>
              <a:t>28</a:t>
            </a:r>
            <a:endParaRPr lang="en-US" altLang="ja-JP" sz="2000" dirty="0">
              <a:solidFill>
                <a:srgbClr val="000000"/>
              </a:solidFill>
              <a:latin typeface="Calibri" panose="020F0502020204030204"/>
              <a:ea typeface="ＭＳ Ｐゴシック" panose="020B0600070205080204" pitchFamily="50" charset="-128"/>
            </a:endParaRPr>
          </a:p>
          <a:p>
            <a:pPr>
              <a:tabLst>
                <a:tab pos="10583863" algn="l"/>
              </a:tabLst>
              <a:defRPr/>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10-4.</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経費内訳（実績報告用）の記入例</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7" action="ppaction://hlinksldjump"/>
              </a:rPr>
              <a:t>29</a:t>
            </a:r>
            <a:endPar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10583863" algn="l"/>
              </a:tabLst>
              <a:defRPr/>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10-5.</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消費税額及び地方消費税額の額の確定に伴う報告書（様式第９）の記入例</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8" action="ppaction://hlinksldjump"/>
              </a:rPr>
              <a:t>30</a:t>
            </a:r>
            <a:endPar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10583863" algn="l"/>
              </a:tabLst>
              <a:defRPr/>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10-6.</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取得財産等管理明細表（様式第１１）の記入例</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9" action="ppaction://hlinksldjump"/>
              </a:rPr>
              <a:t>31</a:t>
            </a:r>
            <a:endPar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10583863" algn="l"/>
              </a:tabLst>
              <a:defRPr/>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10-7.</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物流脱炭素化促進事業費補助金事業による収入内訳書（様式第１７）の記入例</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10" action="ppaction://hlinksldjump"/>
              </a:rPr>
              <a:t>32</a:t>
            </a:r>
            <a:endPar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10583863" algn="l"/>
              </a:tabLst>
              <a:defRPr/>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11-1.</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計画変更</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11" action="ppaction://hlinksldjump"/>
              </a:rPr>
              <a:t>33</a:t>
            </a:r>
            <a:endPar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10583863" algn="l"/>
              </a:tabLst>
              <a:defRPr/>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11-2.</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計画変更の際に必要な書類等について</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12" action="ppaction://hlinksldjump"/>
              </a:rPr>
              <a:t>34</a:t>
            </a:r>
            <a:endPar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10583863" algn="l"/>
              </a:tabLst>
              <a:defRPr/>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11-3.</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物流脱炭素化促進事業費補助金計画変更（等）承認申請書（様式第３）の記入例</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13" action="ppaction://hlinksldjump"/>
              </a:rPr>
              <a:t>35</a:t>
            </a:r>
            <a:endPar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a:tabLst>
                <a:tab pos="10583863" algn="l"/>
              </a:tabLst>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11-4.</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事業の引継ぎについて</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14" action="ppaction://hlinksldjump"/>
              </a:rPr>
              <a:t>36</a:t>
            </a:r>
            <a:endPar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a:tabLst>
                <a:tab pos="10583863" algn="l"/>
              </a:tabLst>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12.</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事故報告</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15" action="ppaction://hlinksldjump"/>
              </a:rPr>
              <a:t>37</a:t>
            </a:r>
            <a:endPar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a:tabLst>
                <a:tab pos="10583863" algn="l"/>
              </a:tabLst>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13.</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現地調査、現地検査</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16" action="ppaction://hlinksldjump"/>
              </a:rPr>
              <a:t>38</a:t>
            </a:r>
            <a:endPar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a:tabLst>
                <a:tab pos="10583863" algn="l"/>
              </a:tabLst>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14-1.</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補助金の支払い</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hlinkClick r:id="rId17" action="ppaction://hlinksldjump"/>
              </a:rPr>
              <a:t>39</a:t>
            </a:r>
            <a:endPar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a:p>
            <a:pPr>
              <a:tabLst>
                <a:tab pos="10583863" algn="l"/>
              </a:tabLst>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14-2.</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物流脱炭素化促進事業費補助金精算払請求書（様式第８）の記入例</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18" action="ppaction://hlinksldjump"/>
              </a:rPr>
              <a:t>40</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hlinkClick r:id="rId18" action="ppaction://hlinksldjump"/>
              </a:rPr>
              <a:t/>
            </a:r>
            <a:b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hlinkClick r:id="rId18" action="ppaction://hlinksldjump"/>
              </a:rPr>
            </a:b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15-1.</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ＣＯ</a:t>
            </a:r>
            <a:r>
              <a:rPr kumimoji="1" lang="ja-JP" altLang="en-US" sz="1400" b="0" i="0" u="none" strike="noStrike" kern="1200" cap="none" spc="0" normalizeH="0" noProof="0" dirty="0">
                <a:ln>
                  <a:noFill/>
                </a:ln>
                <a:solidFill>
                  <a:srgbClr val="000000"/>
                </a:solidFill>
                <a:effectLst/>
                <a:uLnTx/>
                <a:uFillTx/>
                <a:latin typeface="Calibri" panose="020F0502020204030204"/>
                <a:ea typeface="ＭＳ Ｐゴシック" panose="020B0600070205080204" pitchFamily="50" charset="-128"/>
                <a:cs typeface="+mn-cs"/>
              </a:rPr>
              <a:t>２</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削減量の報告</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19" action="ppaction://hlinksldjump"/>
              </a:rPr>
              <a:t>41</a:t>
            </a:r>
            <a:endParaRPr lang="en-US" altLang="ja-JP" sz="2000" dirty="0">
              <a:solidFill>
                <a:srgbClr val="000000"/>
              </a:solidFill>
              <a:latin typeface="Calibri" panose="020F0502020204030204"/>
              <a:ea typeface="ＭＳ Ｐゴシック" panose="020B0600070205080204" pitchFamily="50" charset="-128"/>
            </a:endParaRPr>
          </a:p>
          <a:p>
            <a:pPr>
              <a:tabLst>
                <a:tab pos="10583863" algn="l"/>
              </a:tabLst>
            </a:pP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15-2.</a:t>
            </a:r>
            <a:r>
              <a:rPr kumimoji="1" lang="zh-TW" altLang="en-US" sz="2000" b="0" i="0" u="none" strike="noStrike" kern="120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物流脱炭素化促進事業費補助金</a:t>
            </a:r>
            <a:r>
              <a:rPr kumimoji="1" lang="ja-JP" altLang="en-US" sz="2000" b="0" i="0" u="none" strike="noStrike" kern="120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t>事業による補助金効果表</a:t>
            </a:r>
            <a:r>
              <a:rPr kumimoji="1" lang="ja-JP" altLang="en-US" sz="2000" b="0" i="0" u="none" strike="noStrike" kern="1200" cap="none" spc="0" normalizeH="0" baseline="0" noProof="0" dirty="0">
                <a:ln>
                  <a:noFill/>
                </a:ln>
                <a:solidFill>
                  <a:srgbClr val="000000"/>
                </a:solidFill>
                <a:effectLst/>
                <a:uLnTx/>
                <a:uFillTx/>
                <a:latin typeface="ＭＳ Ｐゴシック 見出し"/>
                <a:ea typeface="ＭＳ Ｐゴシック" panose="020B0600070205080204" pitchFamily="50" charset="-128"/>
                <a:cs typeface="+mn-cs"/>
              </a:rPr>
              <a:t>（様式第１６）の記入例</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lang="en-US" altLang="ja-JP" sz="2000" dirty="0">
                <a:solidFill>
                  <a:srgbClr val="000000"/>
                </a:solidFill>
                <a:latin typeface="Calibri" panose="020F0502020204030204"/>
                <a:ea typeface="ＭＳ Ｐゴシック" panose="020B0600070205080204" pitchFamily="50" charset="-128"/>
                <a:hlinkClick r:id="rId20" action="ppaction://hlinksldjump"/>
              </a:rPr>
              <a:t>42</a:t>
            </a:r>
            <a:r>
              <a:rPr kumimoji="1" lang="ja-JP" altLang="en-US" sz="2000" b="0" i="0" u="none" strike="noStrike" kern="1200" cap="none" spc="0" normalizeH="0" baseline="0" noProof="0" dirty="0">
                <a:ln>
                  <a:noFill/>
                </a:ln>
                <a:solidFill>
                  <a:srgbClr val="000000"/>
                </a:solidFill>
                <a:effectLst/>
                <a:uLnTx/>
                <a:uFillTx/>
                <a:latin typeface="ＭＳ Ｐゴシック 見出し"/>
                <a:ea typeface="ＭＳ Ｐゴシック" panose="020B0600070205080204" pitchFamily="50" charset="-128"/>
                <a:cs typeface="+mn-cs"/>
              </a:rPr>
              <a:t/>
            </a:r>
            <a:br>
              <a:rPr kumimoji="1" lang="ja-JP" altLang="en-US" sz="2000" b="0" i="0" u="none" strike="noStrike" kern="1200" cap="none" spc="0" normalizeH="0" baseline="0" noProof="0" dirty="0">
                <a:ln>
                  <a:noFill/>
                </a:ln>
                <a:solidFill>
                  <a:srgbClr val="000000"/>
                </a:solidFill>
                <a:effectLst/>
                <a:uLnTx/>
                <a:uFillTx/>
                <a:latin typeface="ＭＳ Ｐゴシック 見出し"/>
                <a:ea typeface="ＭＳ Ｐゴシック" panose="020B0600070205080204" pitchFamily="50" charset="-128"/>
                <a:cs typeface="+mn-cs"/>
              </a:rPr>
            </a:b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16.</a:t>
            </a:r>
            <a:r>
              <a:rPr kumimoji="1" lang="ja-JP" altLang="en-US"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問い合わせ先</a:t>
            </a:r>
            <a:r>
              <a:rPr kumimoji="1" lang="en-US" altLang="ja-JP" sz="2000" b="0" i="0" u="dottedHeavy" strike="noStrike" kern="1200" cap="none" spc="0" normalizeH="0" baseline="4000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hlinkClick r:id="rId21" action="ppaction://hlinksldjump"/>
              </a:rPr>
              <a:t>43</a:t>
            </a:r>
            <a:endParaRPr kumimoji="1" lang="ja-JP" altLang="en-US" sz="2000" dirty="0"/>
          </a:p>
        </p:txBody>
      </p:sp>
    </p:spTree>
    <p:extLst>
      <p:ext uri="{BB962C8B-B14F-4D97-AF65-F5344CB8AC3E}">
        <p14:creationId xmlns:p14="http://schemas.microsoft.com/office/powerpoint/2010/main" val="28615921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pic>
        <p:nvPicPr>
          <p:cNvPr id="5" name="図 4"/>
          <p:cNvPicPr>
            <a:picLocks noChangeAspect="1"/>
          </p:cNvPicPr>
          <p:nvPr/>
        </p:nvPicPr>
        <p:blipFill>
          <a:blip r:embed="rId2"/>
          <a:stretch>
            <a:fillRect/>
          </a:stretch>
        </p:blipFill>
        <p:spPr>
          <a:xfrm>
            <a:off x="804521" y="1555163"/>
            <a:ext cx="4986000" cy="5064178"/>
          </a:xfrm>
          <a:prstGeom prst="rect">
            <a:avLst/>
          </a:prstGeom>
        </p:spPr>
      </p:pic>
      <p:sp>
        <p:nvSpPr>
          <p:cNvPr id="2" name="タイトル 1"/>
          <p:cNvSpPr>
            <a:spLocks noGrp="1"/>
          </p:cNvSpPr>
          <p:nvPr>
            <p:ph type="title"/>
          </p:nvPr>
        </p:nvSpPr>
        <p:spPr>
          <a:xfrm>
            <a:off x="838200" y="365125"/>
            <a:ext cx="10515600" cy="854075"/>
          </a:xfrm>
        </p:spPr>
        <p:txBody>
          <a:bodyPr>
            <a:normAutofit fontScale="90000"/>
          </a:bodyPr>
          <a:lstStyle/>
          <a:p>
            <a:r>
              <a:rPr kumimoji="1" lang="en-US" altLang="ja-JP" dirty="0"/>
              <a:t>10-5.</a:t>
            </a:r>
            <a:r>
              <a:rPr kumimoji="1" lang="ja-JP" altLang="en-US" dirty="0"/>
              <a:t>消費税額及び地方消費税額の額の確定に伴う報告書（様式第９）の記入例</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30</a:t>
            </a:fld>
            <a:endParaRPr kumimoji="1" lang="ja-JP" altLang="en-US"/>
          </a:p>
        </p:txBody>
      </p:sp>
      <p:sp>
        <p:nvSpPr>
          <p:cNvPr id="7" name="正方形/長方形 6"/>
          <p:cNvSpPr/>
          <p:nvPr/>
        </p:nvSpPr>
        <p:spPr>
          <a:xfrm>
            <a:off x="3627550" y="4581109"/>
            <a:ext cx="1100216" cy="227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dirty="0">
                <a:solidFill>
                  <a:srgbClr val="FF0000"/>
                </a:solidFill>
              </a:rPr>
              <a:t>○○○</a:t>
            </a:r>
            <a:r>
              <a:rPr lang="en-US" altLang="ja-JP" sz="600" dirty="0">
                <a:solidFill>
                  <a:srgbClr val="FF0000"/>
                </a:solidFill>
              </a:rPr>
              <a:t>,</a:t>
            </a:r>
            <a:r>
              <a:rPr lang="ja-JP" altLang="en-US" sz="600" dirty="0">
                <a:solidFill>
                  <a:srgbClr val="FF0000"/>
                </a:solidFill>
              </a:rPr>
              <a:t>○○○</a:t>
            </a:r>
            <a:r>
              <a:rPr lang="en-US" altLang="ja-JP" sz="600" dirty="0">
                <a:solidFill>
                  <a:srgbClr val="FF0000"/>
                </a:solidFill>
              </a:rPr>
              <a:t>,</a:t>
            </a:r>
            <a:r>
              <a:rPr lang="ja-JP" altLang="en-US" sz="600" dirty="0">
                <a:solidFill>
                  <a:srgbClr val="FF0000"/>
                </a:solidFill>
              </a:rPr>
              <a:t> ○○○</a:t>
            </a:r>
          </a:p>
        </p:txBody>
      </p:sp>
      <p:sp>
        <p:nvSpPr>
          <p:cNvPr id="28" name="コンテンツ プレースホルダー 2"/>
          <p:cNvSpPr txBox="1">
            <a:spLocks/>
          </p:cNvSpPr>
          <p:nvPr/>
        </p:nvSpPr>
        <p:spPr>
          <a:xfrm>
            <a:off x="6342371" y="6158116"/>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100" dirty="0"/>
              <a:t>※</a:t>
            </a:r>
            <a:r>
              <a:rPr lang="ja-JP" altLang="en-US" sz="1100" dirty="0"/>
              <a:t>参考のため入力箇所を赤文字としていますが、提出書類は黒文字で作成してください。</a:t>
            </a:r>
          </a:p>
        </p:txBody>
      </p:sp>
      <p:sp>
        <p:nvSpPr>
          <p:cNvPr id="26" name="正方形/長方形 25"/>
          <p:cNvSpPr/>
          <p:nvPr/>
        </p:nvSpPr>
        <p:spPr>
          <a:xfrm>
            <a:off x="1670450" y="3367466"/>
            <a:ext cx="889000" cy="227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rgbClr val="FF0000"/>
                </a:solidFill>
              </a:rPr>
              <a:t>5</a:t>
            </a:r>
            <a:endParaRPr kumimoji="1" lang="ja-JP" altLang="en-US" sz="800" dirty="0">
              <a:solidFill>
                <a:srgbClr val="FF0000"/>
              </a:solidFill>
            </a:endParaRPr>
          </a:p>
        </p:txBody>
      </p:sp>
      <p:sp>
        <p:nvSpPr>
          <p:cNvPr id="18" name="正方形/長方形 17"/>
          <p:cNvSpPr/>
          <p:nvPr/>
        </p:nvSpPr>
        <p:spPr>
          <a:xfrm>
            <a:off x="4812358" y="1698171"/>
            <a:ext cx="889000" cy="227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rgbClr val="FF0000"/>
                </a:solidFill>
              </a:rPr>
              <a:t>009</a:t>
            </a:r>
            <a:endParaRPr kumimoji="1" lang="ja-JP" altLang="en-US" sz="800" dirty="0">
              <a:solidFill>
                <a:srgbClr val="FF0000"/>
              </a:solidFill>
            </a:endParaRPr>
          </a:p>
        </p:txBody>
      </p:sp>
      <p:sp>
        <p:nvSpPr>
          <p:cNvPr id="20" name="正方形/長方形 19"/>
          <p:cNvSpPr/>
          <p:nvPr/>
        </p:nvSpPr>
        <p:spPr>
          <a:xfrm>
            <a:off x="4527410" y="1836003"/>
            <a:ext cx="1021100" cy="2542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900" dirty="0">
                <a:solidFill>
                  <a:srgbClr val="FF0000"/>
                </a:solidFill>
              </a:rPr>
              <a:t>5</a:t>
            </a:r>
            <a:r>
              <a:rPr kumimoji="1" lang="ja-JP" altLang="en-US" sz="900" dirty="0">
                <a:solidFill>
                  <a:srgbClr val="FF0000"/>
                </a:solidFill>
              </a:rPr>
              <a:t>　　   ○　 　○</a:t>
            </a:r>
          </a:p>
        </p:txBody>
      </p:sp>
      <p:sp>
        <p:nvSpPr>
          <p:cNvPr id="21" name="正方形/長方形 20"/>
          <p:cNvSpPr/>
          <p:nvPr/>
        </p:nvSpPr>
        <p:spPr>
          <a:xfrm>
            <a:off x="4248091" y="2310435"/>
            <a:ext cx="1475800" cy="521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800" dirty="0">
                <a:solidFill>
                  <a:srgbClr val="FF0000"/>
                </a:solidFill>
              </a:rPr>
              <a:t>東京都○○区△△町</a:t>
            </a:r>
            <a:r>
              <a:rPr lang="en-US" altLang="ja-JP" sz="800" dirty="0">
                <a:solidFill>
                  <a:srgbClr val="FF0000"/>
                </a:solidFill>
              </a:rPr>
              <a:t>1-2-3</a:t>
            </a:r>
            <a:endParaRPr lang="ja-JP" altLang="en-US" sz="800" dirty="0">
              <a:solidFill>
                <a:srgbClr val="FF0000"/>
              </a:solidFill>
            </a:endParaRPr>
          </a:p>
          <a:p>
            <a:r>
              <a:rPr lang="ja-JP" altLang="en-US" sz="800" dirty="0">
                <a:solidFill>
                  <a:srgbClr val="FF0000"/>
                </a:solidFill>
              </a:rPr>
              <a:t>国交物流株式会社</a:t>
            </a:r>
            <a:endParaRPr lang="en-US" altLang="ja-JP" sz="800" dirty="0">
              <a:solidFill>
                <a:srgbClr val="FF0000"/>
              </a:solidFill>
            </a:endParaRPr>
          </a:p>
          <a:p>
            <a:r>
              <a:rPr kumimoji="1" lang="ja-JP" altLang="en-US" sz="800" dirty="0">
                <a:solidFill>
                  <a:srgbClr val="FF0000"/>
                </a:solidFill>
              </a:rPr>
              <a:t>代表取締役　国土　太郎</a:t>
            </a:r>
          </a:p>
        </p:txBody>
      </p:sp>
      <p:sp>
        <p:nvSpPr>
          <p:cNvPr id="22" name="正方形/長方形 21"/>
          <p:cNvSpPr/>
          <p:nvPr/>
        </p:nvSpPr>
        <p:spPr>
          <a:xfrm>
            <a:off x="3551350" y="5089516"/>
            <a:ext cx="1100216" cy="227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600" dirty="0">
                <a:solidFill>
                  <a:srgbClr val="FF0000"/>
                </a:solidFill>
              </a:rPr>
              <a:t>○○</a:t>
            </a:r>
            <a:r>
              <a:rPr lang="en-US" altLang="ja-JP" sz="600" dirty="0">
                <a:solidFill>
                  <a:srgbClr val="FF0000"/>
                </a:solidFill>
              </a:rPr>
              <a:t>,</a:t>
            </a:r>
            <a:r>
              <a:rPr lang="ja-JP" altLang="en-US" sz="600" dirty="0">
                <a:solidFill>
                  <a:srgbClr val="FF0000"/>
                </a:solidFill>
              </a:rPr>
              <a:t> ○○○</a:t>
            </a:r>
          </a:p>
        </p:txBody>
      </p:sp>
      <p:sp>
        <p:nvSpPr>
          <p:cNvPr id="23" name="正方形/長方形 22"/>
          <p:cNvSpPr/>
          <p:nvPr/>
        </p:nvSpPr>
        <p:spPr>
          <a:xfrm>
            <a:off x="3694225" y="5593573"/>
            <a:ext cx="1100216" cy="227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600" dirty="0">
                <a:solidFill>
                  <a:srgbClr val="FF0000"/>
                </a:solidFill>
              </a:rPr>
              <a:t>○</a:t>
            </a:r>
            <a:r>
              <a:rPr lang="en-US" altLang="ja-JP" sz="600" dirty="0">
                <a:solidFill>
                  <a:srgbClr val="FF0000"/>
                </a:solidFill>
              </a:rPr>
              <a:t>,</a:t>
            </a:r>
            <a:r>
              <a:rPr lang="ja-JP" altLang="en-US" sz="600" dirty="0">
                <a:solidFill>
                  <a:srgbClr val="FF0000"/>
                </a:solidFill>
              </a:rPr>
              <a:t> ○○○</a:t>
            </a:r>
          </a:p>
        </p:txBody>
      </p:sp>
      <p:sp>
        <p:nvSpPr>
          <p:cNvPr id="24" name="コンテンツ プレースホルダー 2"/>
          <p:cNvSpPr>
            <a:spLocks noGrp="1"/>
          </p:cNvSpPr>
          <p:nvPr>
            <p:ph idx="1"/>
          </p:nvPr>
        </p:nvSpPr>
        <p:spPr>
          <a:xfrm>
            <a:off x="6238199" y="1712950"/>
            <a:ext cx="5563275" cy="276225"/>
          </a:xfrm>
        </p:spPr>
        <p:txBody>
          <a:bodyPr anchor="ctr">
            <a:normAutofit/>
          </a:bodyPr>
          <a:lstStyle/>
          <a:p>
            <a:pPr marL="0" indent="0" eaLnBrk="0" hangingPunct="0">
              <a:buNone/>
            </a:pPr>
            <a:r>
              <a:rPr lang="ja-JP" altLang="en-US" sz="1200" dirty="0"/>
              <a:t>・文書番号は、必要に応じて入力してください。</a:t>
            </a:r>
          </a:p>
        </p:txBody>
      </p:sp>
      <p:cxnSp>
        <p:nvCxnSpPr>
          <p:cNvPr id="11" name="直線矢印コネクタ 10"/>
          <p:cNvCxnSpPr/>
          <p:nvPr/>
        </p:nvCxnSpPr>
        <p:spPr>
          <a:xfrm flipH="1" flipV="1">
            <a:off x="5639315" y="1805899"/>
            <a:ext cx="684000" cy="93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コンテンツ プレースホルダー 2"/>
          <p:cNvSpPr txBox="1">
            <a:spLocks/>
          </p:cNvSpPr>
          <p:nvPr/>
        </p:nvSpPr>
        <p:spPr>
          <a:xfrm>
            <a:off x="6238199" y="1913370"/>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・文書作成日は、作成を開始した日付を入力してください。</a:t>
            </a:r>
            <a:endParaRPr lang="en-US" altLang="ja-JP" sz="1200" dirty="0"/>
          </a:p>
          <a:p>
            <a:pPr marL="0" indent="0" eaLnBrk="0" hangingPunct="0">
              <a:lnSpc>
                <a:spcPts val="500"/>
              </a:lnSpc>
              <a:buFont typeface="Arial" panose="020B0604020202020204" pitchFamily="34" charset="0"/>
              <a:buNone/>
            </a:pPr>
            <a:r>
              <a:rPr lang="ja-JP" altLang="en-US" sz="1200" dirty="0"/>
              <a:t>  中間報告時に提出した様式第５の文書作成日よりも前の日付や実績報告期限（令</a:t>
            </a:r>
          </a:p>
          <a:p>
            <a:pPr marL="0" indent="0" eaLnBrk="0" hangingPunct="0">
              <a:lnSpc>
                <a:spcPts val="500"/>
              </a:lnSpc>
              <a:buFont typeface="Arial" panose="020B0604020202020204" pitchFamily="34" charset="0"/>
              <a:buNone/>
            </a:pPr>
            <a:r>
              <a:rPr lang="ja-JP" altLang="en-US" sz="1200" dirty="0"/>
              <a:t>　和６年１月 １９日）よりも後の日付は不可です。</a:t>
            </a:r>
          </a:p>
        </p:txBody>
      </p:sp>
      <p:cxnSp>
        <p:nvCxnSpPr>
          <p:cNvPr id="37" name="カギ線コネクタ 36"/>
          <p:cNvCxnSpPr/>
          <p:nvPr/>
        </p:nvCxnSpPr>
        <p:spPr>
          <a:xfrm rot="10800000">
            <a:off x="5641278" y="1979650"/>
            <a:ext cx="684000" cy="10111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コンテンツ プレースホルダー 2"/>
          <p:cNvSpPr txBox="1">
            <a:spLocks/>
          </p:cNvSpPr>
          <p:nvPr/>
        </p:nvSpPr>
        <p:spPr>
          <a:xfrm>
            <a:off x="6238198" y="2578177"/>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・間接補助事業者は、間接補助事業者の住所、法人名（共同実施の場合は、代表と</a:t>
            </a:r>
          </a:p>
          <a:p>
            <a:pPr marL="0" indent="0" eaLnBrk="0" hangingPunct="0">
              <a:lnSpc>
                <a:spcPts val="500"/>
              </a:lnSpc>
              <a:buFont typeface="Arial" panose="020B0604020202020204" pitchFamily="34" charset="0"/>
              <a:buNone/>
            </a:pPr>
            <a:r>
              <a:rPr lang="ja-JP" altLang="en-US" sz="1200" dirty="0"/>
              <a:t>　なる間接補助事業者の法人名）と、その法人の代表者（複数人代表がいる場合は、</a:t>
            </a:r>
          </a:p>
          <a:p>
            <a:pPr marL="0" indent="0" eaLnBrk="0" hangingPunct="0">
              <a:lnSpc>
                <a:spcPts val="500"/>
              </a:lnSpc>
              <a:buFont typeface="Arial" panose="020B0604020202020204" pitchFamily="34" charset="0"/>
              <a:buNone/>
            </a:pPr>
            <a:r>
              <a:rPr lang="ja-JP" altLang="en-US" sz="1200" dirty="0"/>
              <a:t>　本事業における決裁権を持つ者）の役職名と姓と名を入力してください。</a:t>
            </a:r>
          </a:p>
        </p:txBody>
      </p:sp>
      <p:cxnSp>
        <p:nvCxnSpPr>
          <p:cNvPr id="31" name="カギ線コネクタ 30"/>
          <p:cNvCxnSpPr/>
          <p:nvPr/>
        </p:nvCxnSpPr>
        <p:spPr>
          <a:xfrm rot="10800000">
            <a:off x="5548510" y="2594654"/>
            <a:ext cx="774808" cy="159251"/>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コンテンツ プレースホルダー 2"/>
          <p:cNvSpPr txBox="1">
            <a:spLocks/>
          </p:cNvSpPr>
          <p:nvPr/>
        </p:nvSpPr>
        <p:spPr>
          <a:xfrm>
            <a:off x="6238199" y="3313150"/>
            <a:ext cx="5563275" cy="27622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buFont typeface="Arial" panose="020B0604020202020204" pitchFamily="34" charset="0"/>
              <a:buNone/>
            </a:pPr>
            <a:r>
              <a:rPr lang="ja-JP" altLang="en-US" sz="1200" dirty="0"/>
              <a:t>・該当する年度を入力してください。</a:t>
            </a:r>
          </a:p>
        </p:txBody>
      </p:sp>
      <p:cxnSp>
        <p:nvCxnSpPr>
          <p:cNvPr id="46" name="カギ線コネクタ 45"/>
          <p:cNvCxnSpPr>
            <a:endCxn id="26" idx="2"/>
          </p:cNvCxnSpPr>
          <p:nvPr/>
        </p:nvCxnSpPr>
        <p:spPr>
          <a:xfrm rot="10800000" flipV="1">
            <a:off x="2114951" y="3414960"/>
            <a:ext cx="4208365" cy="180332"/>
          </a:xfrm>
          <a:prstGeom prst="bentConnector4">
            <a:avLst>
              <a:gd name="adj1" fmla="val 34308"/>
              <a:gd name="adj2" fmla="val 16338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コンテンツ プレースホルダー 2"/>
          <p:cNvSpPr txBox="1">
            <a:spLocks/>
          </p:cNvSpPr>
          <p:nvPr/>
        </p:nvSpPr>
        <p:spPr>
          <a:xfrm>
            <a:off x="832419" y="1290474"/>
            <a:ext cx="6075489" cy="457484"/>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200" dirty="0">
                <a:solidFill>
                  <a:srgbClr val="FF0000"/>
                </a:solidFill>
              </a:rPr>
              <a:t>※</a:t>
            </a:r>
            <a:r>
              <a:rPr lang="ja-JP" altLang="en-US" sz="1200" dirty="0">
                <a:solidFill>
                  <a:srgbClr val="FF0000"/>
                </a:solidFill>
              </a:rPr>
              <a:t>申請時に消費税等が含まれた額で申請された場合に作成および提出してください。</a:t>
            </a:r>
          </a:p>
        </p:txBody>
      </p:sp>
      <p:sp>
        <p:nvSpPr>
          <p:cNvPr id="53" name="コンテンツ プレースホルダー 2"/>
          <p:cNvSpPr txBox="1">
            <a:spLocks/>
          </p:cNvSpPr>
          <p:nvPr/>
        </p:nvSpPr>
        <p:spPr>
          <a:xfrm>
            <a:off x="6238198" y="3585253"/>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・交付決定時の補助金の額を入力してください。</a:t>
            </a:r>
          </a:p>
          <a:p>
            <a:pPr marL="0" indent="0" eaLnBrk="0" hangingPunct="0">
              <a:lnSpc>
                <a:spcPts val="500"/>
              </a:lnSpc>
              <a:buFont typeface="Arial" panose="020B0604020202020204" pitchFamily="34" charset="0"/>
              <a:buNone/>
            </a:pPr>
            <a:r>
              <a:rPr lang="ja-JP" altLang="en-US" sz="1200" dirty="0"/>
              <a:t>　ただし、計画変更等によって補助金の額に変更がある場合は、その金額を入力し</a:t>
            </a:r>
          </a:p>
          <a:p>
            <a:pPr marL="0" indent="0" eaLnBrk="0" hangingPunct="0">
              <a:lnSpc>
                <a:spcPts val="500"/>
              </a:lnSpc>
              <a:buFont typeface="Arial" panose="020B0604020202020204" pitchFamily="34" charset="0"/>
              <a:buNone/>
            </a:pPr>
            <a:r>
              <a:rPr lang="ja-JP" altLang="en-US" sz="1200" dirty="0"/>
              <a:t>　</a:t>
            </a:r>
            <a:r>
              <a:rPr lang="ja-JP" altLang="en-US" sz="1200" dirty="0" err="1"/>
              <a:t>て</a:t>
            </a:r>
            <a:r>
              <a:rPr lang="ja-JP" altLang="en-US" sz="1200" dirty="0"/>
              <a:t>ください。</a:t>
            </a:r>
          </a:p>
        </p:txBody>
      </p:sp>
      <p:cxnSp>
        <p:nvCxnSpPr>
          <p:cNvPr id="54" name="カギ線コネクタ 53"/>
          <p:cNvCxnSpPr/>
          <p:nvPr/>
        </p:nvCxnSpPr>
        <p:spPr>
          <a:xfrm rot="10800000" flipV="1">
            <a:off x="4727766" y="3744503"/>
            <a:ext cx="1595552" cy="951321"/>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5" name="正方形/長方形 54"/>
          <p:cNvSpPr/>
          <p:nvPr/>
        </p:nvSpPr>
        <p:spPr>
          <a:xfrm>
            <a:off x="3529483" y="5981364"/>
            <a:ext cx="1100216" cy="227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900">
                <a:solidFill>
                  <a:srgbClr val="FF0000"/>
                </a:solidFill>
              </a:rPr>
              <a:t>0</a:t>
            </a:r>
            <a:endParaRPr lang="ja-JP" altLang="en-US" sz="900" dirty="0">
              <a:solidFill>
                <a:srgbClr val="FF0000"/>
              </a:solidFill>
            </a:endParaRPr>
          </a:p>
        </p:txBody>
      </p:sp>
      <p:cxnSp>
        <p:nvCxnSpPr>
          <p:cNvPr id="56" name="カギ線コネクタ 55"/>
          <p:cNvCxnSpPr/>
          <p:nvPr/>
        </p:nvCxnSpPr>
        <p:spPr>
          <a:xfrm rot="10800000" flipV="1">
            <a:off x="4727765" y="4421772"/>
            <a:ext cx="1595551" cy="789506"/>
          </a:xfrm>
          <a:prstGeom prst="bentConnector3">
            <a:avLst>
              <a:gd name="adj1" fmla="val 4462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コンテンツ プレースホルダー 2"/>
          <p:cNvSpPr txBox="1">
            <a:spLocks/>
          </p:cNvSpPr>
          <p:nvPr/>
        </p:nvSpPr>
        <p:spPr>
          <a:xfrm>
            <a:off x="6238198" y="4166278"/>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・申請時の補助対象経費に含まれていた消費税や地方消費税の総額を入力してく</a:t>
            </a:r>
            <a:r>
              <a:rPr lang="ja-JP" altLang="en-US" sz="1200" dirty="0" err="1"/>
              <a:t>だ</a:t>
            </a:r>
            <a:endParaRPr lang="ja-JP" altLang="en-US" sz="1200" dirty="0"/>
          </a:p>
          <a:p>
            <a:pPr marL="0" indent="0" eaLnBrk="0" hangingPunct="0">
              <a:lnSpc>
                <a:spcPts val="500"/>
              </a:lnSpc>
              <a:buFont typeface="Arial" panose="020B0604020202020204" pitchFamily="34" charset="0"/>
              <a:buNone/>
            </a:pPr>
            <a:r>
              <a:rPr lang="ja-JP" altLang="en-US" sz="1200" dirty="0"/>
              <a:t>　さい。</a:t>
            </a:r>
          </a:p>
        </p:txBody>
      </p:sp>
      <p:cxnSp>
        <p:nvCxnSpPr>
          <p:cNvPr id="61" name="カギ線コネクタ 60"/>
          <p:cNvCxnSpPr/>
          <p:nvPr/>
        </p:nvCxnSpPr>
        <p:spPr>
          <a:xfrm rot="10800000" flipV="1">
            <a:off x="4870639" y="4917070"/>
            <a:ext cx="1452678" cy="790415"/>
          </a:xfrm>
          <a:prstGeom prst="bentConnector3">
            <a:avLst>
              <a:gd name="adj1" fmla="val 3754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コンテンツ プレースホルダー 2"/>
          <p:cNvSpPr txBox="1">
            <a:spLocks/>
          </p:cNvSpPr>
          <p:nvPr/>
        </p:nvSpPr>
        <p:spPr>
          <a:xfrm>
            <a:off x="6238198" y="4661578"/>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・上記１の補助金額から消費税や地方消費税を差し引いた補助対象経費から算出し</a:t>
            </a:r>
            <a:endParaRPr lang="en-US" altLang="ja-JP" sz="1200" dirty="0"/>
          </a:p>
          <a:p>
            <a:pPr marL="0" indent="0" eaLnBrk="0" hangingPunct="0">
              <a:lnSpc>
                <a:spcPts val="500"/>
              </a:lnSpc>
              <a:buFont typeface="Arial" panose="020B0604020202020204" pitchFamily="34" charset="0"/>
              <a:buNone/>
            </a:pPr>
            <a:r>
              <a:rPr lang="ja-JP" altLang="en-US" sz="1200" dirty="0"/>
              <a:t>　</a:t>
            </a:r>
            <a:r>
              <a:rPr lang="ja-JP" altLang="en-US" sz="1200" dirty="0" err="1"/>
              <a:t>た</a:t>
            </a:r>
            <a:r>
              <a:rPr lang="ja-JP" altLang="en-US" sz="1200" dirty="0"/>
              <a:t>補助金額を差し引いた金額を入力してください。</a:t>
            </a:r>
          </a:p>
        </p:txBody>
      </p:sp>
      <p:sp>
        <p:nvSpPr>
          <p:cNvPr id="67" name="コンテンツ プレースホルダー 2"/>
          <p:cNvSpPr txBox="1">
            <a:spLocks/>
          </p:cNvSpPr>
          <p:nvPr/>
        </p:nvSpPr>
        <p:spPr>
          <a:xfrm>
            <a:off x="6238198" y="5061628"/>
            <a:ext cx="5563275" cy="82030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・補助金支払い前のため</a:t>
            </a:r>
            <a:r>
              <a:rPr lang="en-US" altLang="ja-JP" sz="1200" dirty="0"/>
              <a:t>0</a:t>
            </a:r>
            <a:r>
              <a:rPr lang="ja-JP" altLang="en-US" sz="1200" dirty="0"/>
              <a:t>円と入力してください。</a:t>
            </a:r>
          </a:p>
        </p:txBody>
      </p:sp>
      <p:cxnSp>
        <p:nvCxnSpPr>
          <p:cNvPr id="68" name="カギ線コネクタ 67"/>
          <p:cNvCxnSpPr/>
          <p:nvPr/>
        </p:nvCxnSpPr>
        <p:spPr>
          <a:xfrm rot="10800000" flipV="1">
            <a:off x="4870639" y="5412370"/>
            <a:ext cx="1452681" cy="695042"/>
          </a:xfrm>
          <a:prstGeom prst="bentConnector3">
            <a:avLst>
              <a:gd name="adj1" fmla="val 2836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コンテンツ プレースホルダー 2"/>
          <p:cNvSpPr txBox="1">
            <a:spLocks/>
          </p:cNvSpPr>
          <p:nvPr/>
        </p:nvSpPr>
        <p:spPr>
          <a:xfrm>
            <a:off x="6280756" y="5697260"/>
            <a:ext cx="5563275" cy="82030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・自由書式にて、どの品目にいくらの消費税や地方消費税が含まれていたのかに</a:t>
            </a:r>
            <a:r>
              <a:rPr lang="ja-JP" altLang="en-US" sz="1200" dirty="0" err="1"/>
              <a:t>つ</a:t>
            </a:r>
            <a:endParaRPr lang="ja-JP" altLang="en-US" sz="1200" dirty="0"/>
          </a:p>
          <a:p>
            <a:pPr marL="0" indent="0" eaLnBrk="0" hangingPunct="0">
              <a:lnSpc>
                <a:spcPts val="500"/>
              </a:lnSpc>
              <a:buFont typeface="Arial" panose="020B0604020202020204" pitchFamily="34" charset="0"/>
              <a:buNone/>
            </a:pPr>
            <a:r>
              <a:rPr lang="ja-JP" altLang="en-US" sz="1200" dirty="0"/>
              <a:t>　いて記載した資料を提出してください。</a:t>
            </a:r>
          </a:p>
        </p:txBody>
      </p:sp>
      <p:cxnSp>
        <p:nvCxnSpPr>
          <p:cNvPr id="75" name="カギ線コネクタ 74"/>
          <p:cNvCxnSpPr/>
          <p:nvPr/>
        </p:nvCxnSpPr>
        <p:spPr>
          <a:xfrm rot="10800000" flipV="1">
            <a:off x="3870163" y="5717170"/>
            <a:ext cx="2472208" cy="734252"/>
          </a:xfrm>
          <a:prstGeom prst="bentConnector3">
            <a:avLst>
              <a:gd name="adj1" fmla="val 1224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95498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pic>
        <p:nvPicPr>
          <p:cNvPr id="3" name="図 2"/>
          <p:cNvPicPr>
            <a:picLocks noChangeAspect="1"/>
          </p:cNvPicPr>
          <p:nvPr/>
        </p:nvPicPr>
        <p:blipFill>
          <a:blip r:embed="rId3"/>
          <a:stretch>
            <a:fillRect/>
          </a:stretch>
        </p:blipFill>
        <p:spPr>
          <a:xfrm>
            <a:off x="892604" y="2134418"/>
            <a:ext cx="5123098" cy="3863975"/>
          </a:xfrm>
          <a:prstGeom prst="rect">
            <a:avLst/>
          </a:prstGeom>
        </p:spPr>
      </p:pic>
      <p:sp>
        <p:nvSpPr>
          <p:cNvPr id="2" name="タイトル 1"/>
          <p:cNvSpPr>
            <a:spLocks noGrp="1"/>
          </p:cNvSpPr>
          <p:nvPr>
            <p:ph type="title"/>
          </p:nvPr>
        </p:nvSpPr>
        <p:spPr>
          <a:xfrm>
            <a:off x="838200" y="365125"/>
            <a:ext cx="10922906" cy="854075"/>
          </a:xfrm>
        </p:spPr>
        <p:txBody>
          <a:bodyPr>
            <a:normAutofit fontScale="90000"/>
          </a:bodyPr>
          <a:lstStyle/>
          <a:p>
            <a:r>
              <a:rPr kumimoji="1" lang="en-US" altLang="ja-JP" dirty="0"/>
              <a:t>10-6</a:t>
            </a:r>
            <a:r>
              <a:rPr lang="en-US" altLang="ja-JP" dirty="0"/>
              <a:t>.</a:t>
            </a:r>
            <a:r>
              <a:rPr lang="ja-JP" altLang="en-US" dirty="0"/>
              <a:t>取得財産等管理明細表（様式第１１）の記入例</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31</a:t>
            </a:fld>
            <a:endParaRPr kumimoji="1" lang="ja-JP" altLang="en-US"/>
          </a:p>
        </p:txBody>
      </p:sp>
      <p:sp>
        <p:nvSpPr>
          <p:cNvPr id="26" name="正方形/長方形 25"/>
          <p:cNvSpPr/>
          <p:nvPr/>
        </p:nvSpPr>
        <p:spPr>
          <a:xfrm>
            <a:off x="3638410" y="2434847"/>
            <a:ext cx="889000" cy="227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solidFill>
                  <a:srgbClr val="FF0000"/>
                </a:solidFill>
              </a:rPr>
              <a:t>5</a:t>
            </a:r>
            <a:endParaRPr kumimoji="1" lang="ja-JP" altLang="en-US" sz="900" dirty="0">
              <a:solidFill>
                <a:srgbClr val="FF0000"/>
              </a:solidFill>
            </a:endParaRPr>
          </a:p>
        </p:txBody>
      </p:sp>
      <p:sp>
        <p:nvSpPr>
          <p:cNvPr id="18" name="正方形/長方形 17"/>
          <p:cNvSpPr/>
          <p:nvPr/>
        </p:nvSpPr>
        <p:spPr>
          <a:xfrm>
            <a:off x="1038225" y="2976714"/>
            <a:ext cx="4977477" cy="19483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800" dirty="0">
                <a:solidFill>
                  <a:srgbClr val="FF0000"/>
                </a:solidFill>
              </a:rPr>
              <a:t>  （エ）     太陽光　　</a:t>
            </a:r>
            <a:r>
              <a:rPr lang="en-US" altLang="ja-JP" sz="800" dirty="0">
                <a:solidFill>
                  <a:srgbClr val="FF0000"/>
                </a:solidFill>
              </a:rPr>
              <a:t>TP1-751     </a:t>
            </a:r>
            <a:r>
              <a:rPr lang="ja-JP" altLang="en-US" sz="500" dirty="0">
                <a:solidFill>
                  <a:srgbClr val="FF0000"/>
                </a:solidFill>
              </a:rPr>
              <a:t>○○○　　 ○○○ </a:t>
            </a:r>
            <a:r>
              <a:rPr lang="en-US" altLang="ja-JP" sz="500" dirty="0">
                <a:solidFill>
                  <a:srgbClr val="FF0000"/>
                </a:solidFill>
              </a:rPr>
              <a:t>, </a:t>
            </a:r>
            <a:r>
              <a:rPr lang="ja-JP" altLang="en-US" sz="500" dirty="0">
                <a:solidFill>
                  <a:srgbClr val="FF0000"/>
                </a:solidFill>
              </a:rPr>
              <a:t>　　○ </a:t>
            </a:r>
            <a:r>
              <a:rPr lang="en-US" altLang="ja-JP" sz="500" dirty="0">
                <a:solidFill>
                  <a:srgbClr val="FF0000"/>
                </a:solidFill>
              </a:rPr>
              <a:t>, </a:t>
            </a:r>
            <a:r>
              <a:rPr lang="ja-JP" altLang="en-US" sz="500" dirty="0">
                <a:solidFill>
                  <a:srgbClr val="FF0000"/>
                </a:solidFill>
              </a:rPr>
              <a:t>○○○ </a:t>
            </a:r>
            <a:r>
              <a:rPr lang="en-US" altLang="ja-JP" sz="500" dirty="0">
                <a:solidFill>
                  <a:srgbClr val="FF0000"/>
                </a:solidFill>
              </a:rPr>
              <a:t>,</a:t>
            </a:r>
            <a:r>
              <a:rPr lang="ja-JP" altLang="en-US" sz="500" dirty="0">
                <a:solidFill>
                  <a:srgbClr val="FF0000"/>
                </a:solidFill>
              </a:rPr>
              <a:t>　</a:t>
            </a:r>
            <a:r>
              <a:rPr lang="ja-JP" altLang="en-US" sz="600" dirty="0">
                <a:solidFill>
                  <a:srgbClr val="FF0000"/>
                </a:solidFill>
              </a:rPr>
              <a:t>令和○年○月○日　　　　</a:t>
            </a:r>
            <a:r>
              <a:rPr lang="en-US" altLang="ja-JP" sz="800" dirty="0">
                <a:solidFill>
                  <a:srgbClr val="FF0000"/>
                </a:solidFill>
              </a:rPr>
              <a:t>17</a:t>
            </a:r>
            <a:r>
              <a:rPr lang="ja-JP" altLang="en-US" sz="800" dirty="0">
                <a:solidFill>
                  <a:srgbClr val="FF0000"/>
                </a:solidFill>
              </a:rPr>
              <a:t>年　　　国交物流</a:t>
            </a:r>
            <a:r>
              <a:rPr lang="en-US" altLang="ja-JP" sz="500" dirty="0">
                <a:solidFill>
                  <a:srgbClr val="FF0000"/>
                </a:solidFill>
              </a:rPr>
              <a:t> </a:t>
            </a:r>
            <a:r>
              <a:rPr lang="ja-JP" altLang="en-US" sz="500" dirty="0">
                <a:solidFill>
                  <a:srgbClr val="FF0000"/>
                </a:solidFill>
              </a:rPr>
              <a:t>　        </a:t>
            </a:r>
            <a:r>
              <a:rPr lang="ja-JP" altLang="en-US" sz="800" dirty="0">
                <a:solidFill>
                  <a:srgbClr val="FF0000"/>
                </a:solidFill>
              </a:rPr>
              <a:t>   １／２      ◆◆◆</a:t>
            </a:r>
            <a:r>
              <a:rPr lang="ja-JP" altLang="en-US" sz="500" dirty="0">
                <a:solidFill>
                  <a:srgbClr val="FF0000"/>
                </a:solidFill>
              </a:rPr>
              <a:t>　</a:t>
            </a:r>
            <a:endParaRPr lang="ja-JP" altLang="en-US" sz="800" dirty="0">
              <a:solidFill>
                <a:srgbClr val="FF0000"/>
              </a:solidFill>
            </a:endParaRPr>
          </a:p>
          <a:p>
            <a:r>
              <a:rPr kumimoji="1" lang="ja-JP" altLang="en-US" sz="800" dirty="0">
                <a:solidFill>
                  <a:srgbClr val="FF0000"/>
                </a:solidFill>
              </a:rPr>
              <a:t>　　　　　パネル                                           </a:t>
            </a:r>
            <a:r>
              <a:rPr lang="ja-JP" altLang="en-US" sz="500" dirty="0">
                <a:solidFill>
                  <a:srgbClr val="FF0000"/>
                </a:solidFill>
              </a:rPr>
              <a:t>○○○　　　　○○○　　　　　　　　　　　　　　　　　　　　　　　　　　　　　　　　　</a:t>
            </a:r>
            <a:r>
              <a:rPr lang="ja-JP" altLang="en-US" sz="800" dirty="0">
                <a:solidFill>
                  <a:srgbClr val="FF0000"/>
                </a:solidFill>
              </a:rPr>
              <a:t>株式会社</a:t>
            </a:r>
          </a:p>
          <a:p>
            <a:r>
              <a:rPr kumimoji="1" lang="ja-JP" altLang="en-US" sz="800" dirty="0">
                <a:solidFill>
                  <a:srgbClr val="FF0000"/>
                </a:solidFill>
              </a:rPr>
              <a:t>　　　　　　　　　　　　　　　　　　　　　　　　　　　　　　　　　　　　　　　　　　　　　　　　　　　京浜営業所</a:t>
            </a:r>
          </a:p>
          <a:p>
            <a:r>
              <a:rPr lang="ja-JP" altLang="en-US" sz="800" dirty="0">
                <a:solidFill>
                  <a:srgbClr val="FF0000"/>
                </a:solidFill>
              </a:rPr>
              <a:t>　　　　　　　　　　　　　　　　　　　　　　　　　　　　　　　　　　　　　　　　　　　　　　　　　　　</a:t>
            </a:r>
          </a:p>
          <a:p>
            <a:r>
              <a:rPr kumimoji="1" lang="ja-JP" altLang="en-US" sz="800" dirty="0">
                <a:solidFill>
                  <a:srgbClr val="FF0000"/>
                </a:solidFill>
              </a:rPr>
              <a:t>　　　　　　　　　　　　　　　　　　　　　　　　　　　　　　　　　　　　　　　　　　　　　　　　　　 神奈川県</a:t>
            </a:r>
          </a:p>
          <a:p>
            <a:r>
              <a:rPr lang="ja-JP" altLang="en-US" sz="800" dirty="0">
                <a:solidFill>
                  <a:srgbClr val="FF0000"/>
                </a:solidFill>
              </a:rPr>
              <a:t>　　　　　　　　　　　　　　　　　　　　　　　　　　　　　　　　　　　　　　　　　　　　　　　　　　 </a:t>
            </a:r>
            <a:r>
              <a:rPr lang="ja-JP" altLang="en-US" sz="700" dirty="0">
                <a:solidFill>
                  <a:srgbClr val="FF0000"/>
                </a:solidFill>
              </a:rPr>
              <a:t>○○市△△区</a:t>
            </a:r>
            <a:endParaRPr kumimoji="1" lang="ja-JP" altLang="en-US" sz="800" dirty="0">
              <a:solidFill>
                <a:srgbClr val="FF0000"/>
              </a:solidFill>
            </a:endParaRPr>
          </a:p>
          <a:p>
            <a:r>
              <a:rPr kumimoji="1" lang="ja-JP" altLang="en-US" sz="800" dirty="0">
                <a:solidFill>
                  <a:srgbClr val="FF0000"/>
                </a:solidFill>
              </a:rPr>
              <a:t>　　　　　　　　　　　　　　　　　　　　　　　　　　　　　　　　　　　　　　　　　　　　　　　　　　 </a:t>
            </a:r>
            <a:r>
              <a:rPr lang="en-US" altLang="ja-JP" sz="800" dirty="0">
                <a:solidFill>
                  <a:srgbClr val="FF0000"/>
                </a:solidFill>
              </a:rPr>
              <a:t>××</a:t>
            </a:r>
            <a:r>
              <a:rPr lang="ja-JP" altLang="en-US" sz="800" dirty="0">
                <a:solidFill>
                  <a:srgbClr val="FF0000"/>
                </a:solidFill>
              </a:rPr>
              <a:t>島</a:t>
            </a:r>
            <a:r>
              <a:rPr lang="en-US" altLang="ja-JP" sz="800" dirty="0">
                <a:solidFill>
                  <a:srgbClr val="FF0000"/>
                </a:solidFill>
              </a:rPr>
              <a:t>1-2-3</a:t>
            </a:r>
          </a:p>
          <a:p>
            <a:endParaRPr kumimoji="1" lang="ja-JP" altLang="en-US" sz="800" dirty="0">
              <a:solidFill>
                <a:srgbClr val="FF0000"/>
              </a:solidFill>
            </a:endParaRPr>
          </a:p>
        </p:txBody>
      </p:sp>
      <p:sp>
        <p:nvSpPr>
          <p:cNvPr id="36" name="コンテンツ プレースホルダー 2"/>
          <p:cNvSpPr txBox="1">
            <a:spLocks/>
          </p:cNvSpPr>
          <p:nvPr/>
        </p:nvSpPr>
        <p:spPr>
          <a:xfrm>
            <a:off x="6238199" y="1980045"/>
            <a:ext cx="5563275" cy="442392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000"/>
              </a:lnSpc>
              <a:spcBef>
                <a:spcPts val="600"/>
              </a:spcBef>
              <a:buFont typeface="Arial" panose="020B0604020202020204" pitchFamily="34" charset="0"/>
              <a:buNone/>
            </a:pPr>
            <a:r>
              <a:rPr lang="ja-JP" altLang="en-US" sz="1200" dirty="0"/>
              <a:t>・各入力項目は下表を参照ください。</a:t>
            </a:r>
          </a:p>
        </p:txBody>
      </p:sp>
      <p:cxnSp>
        <p:nvCxnSpPr>
          <p:cNvPr id="37" name="カギ線コネクタ 36"/>
          <p:cNvCxnSpPr>
            <a:endCxn id="26" idx="0"/>
          </p:cNvCxnSpPr>
          <p:nvPr/>
        </p:nvCxnSpPr>
        <p:spPr>
          <a:xfrm rot="10800000" flipV="1">
            <a:off x="4082910" y="1870111"/>
            <a:ext cx="2241016" cy="564735"/>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コンテンツ プレースホルダー 2"/>
          <p:cNvSpPr txBox="1">
            <a:spLocks/>
          </p:cNvSpPr>
          <p:nvPr/>
        </p:nvSpPr>
        <p:spPr>
          <a:xfrm>
            <a:off x="6238199" y="1760575"/>
            <a:ext cx="5563275" cy="27622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buFont typeface="Arial" panose="020B0604020202020204" pitchFamily="34" charset="0"/>
              <a:buNone/>
            </a:pPr>
            <a:r>
              <a:rPr lang="ja-JP" altLang="en-US" sz="1200" dirty="0"/>
              <a:t>・該当する年度を入力してください。</a:t>
            </a:r>
          </a:p>
        </p:txBody>
      </p:sp>
      <p:sp>
        <p:nvSpPr>
          <p:cNvPr id="52" name="コンテンツ プレースホルダー 2"/>
          <p:cNvSpPr txBox="1">
            <a:spLocks/>
          </p:cNvSpPr>
          <p:nvPr/>
        </p:nvSpPr>
        <p:spPr>
          <a:xfrm>
            <a:off x="832419" y="1290473"/>
            <a:ext cx="10969054" cy="679491"/>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200" dirty="0">
                <a:solidFill>
                  <a:srgbClr val="FF0000"/>
                </a:solidFill>
              </a:rPr>
              <a:t>※</a:t>
            </a:r>
            <a:r>
              <a:rPr lang="ja-JP" altLang="en-US" sz="1200" dirty="0">
                <a:solidFill>
                  <a:srgbClr val="FF0000"/>
                </a:solidFill>
              </a:rPr>
              <a:t>単価５０万円以上の施設、設備、機器類等を導入する場合は作成が必須です。様式第１０に入力後、様式第１１にコピーを張り付けて</a:t>
            </a:r>
            <a:r>
              <a:rPr lang="ja-JP" altLang="en-US" sz="1200" dirty="0" smtClean="0">
                <a:solidFill>
                  <a:srgbClr val="FF0000"/>
                </a:solidFill>
              </a:rPr>
              <a:t>作成、提出して</a:t>
            </a:r>
            <a:r>
              <a:rPr lang="ja-JP" altLang="en-US" sz="1200" dirty="0">
                <a:solidFill>
                  <a:srgbClr val="FF0000"/>
                </a:solidFill>
              </a:rPr>
              <a:t>ください。</a:t>
            </a:r>
          </a:p>
          <a:p>
            <a:pPr marL="0" indent="0" eaLnBrk="0" hangingPunct="0">
              <a:lnSpc>
                <a:spcPts val="500"/>
              </a:lnSpc>
              <a:buNone/>
            </a:pPr>
            <a:r>
              <a:rPr lang="en-US" altLang="ja-JP" sz="1200" dirty="0">
                <a:solidFill>
                  <a:srgbClr val="FF0000"/>
                </a:solidFill>
              </a:rPr>
              <a:t>※</a:t>
            </a:r>
            <a:r>
              <a:rPr lang="zh-TW" altLang="en-US" sz="1200" dirty="0">
                <a:solidFill>
                  <a:srgbClr val="FF0000"/>
                </a:solidFill>
                <a:latin typeface="ＭＳ Ｐゴシック" panose="020B0600070205080204" pitchFamily="50" charset="-128"/>
                <a:ea typeface="ＭＳ Ｐゴシック" panose="020B0600070205080204" pitchFamily="50" charset="-128"/>
              </a:rPr>
              <a:t>取得財産等管理台帳</a:t>
            </a:r>
            <a:r>
              <a:rPr lang="ja-JP" altLang="en-US" sz="1200" dirty="0">
                <a:solidFill>
                  <a:srgbClr val="FF0000"/>
                </a:solidFill>
                <a:latin typeface="ＭＳ Ｐゴシック" panose="020B0600070205080204" pitchFamily="50" charset="-128"/>
                <a:ea typeface="ＭＳ Ｐゴシック" panose="020B0600070205080204" pitchFamily="50" charset="-128"/>
              </a:rPr>
              <a:t>（様式第１０）は作成、保管が必須となります。入力内容は本項を参照ください。</a:t>
            </a:r>
          </a:p>
        </p:txBody>
      </p:sp>
      <p:cxnSp>
        <p:nvCxnSpPr>
          <p:cNvPr id="54" name="カギ線コネクタ 53"/>
          <p:cNvCxnSpPr/>
          <p:nvPr/>
        </p:nvCxnSpPr>
        <p:spPr>
          <a:xfrm rot="5400000">
            <a:off x="5086224" y="2263527"/>
            <a:ext cx="1456302" cy="1094099"/>
          </a:xfrm>
          <a:prstGeom prst="bentConnector3">
            <a:avLst>
              <a:gd name="adj1" fmla="val 10101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コンテンツ プレースホルダー 2"/>
          <p:cNvSpPr txBox="1">
            <a:spLocks/>
          </p:cNvSpPr>
          <p:nvPr/>
        </p:nvSpPr>
        <p:spPr>
          <a:xfrm>
            <a:off x="832419" y="6039371"/>
            <a:ext cx="5563275" cy="41015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100" dirty="0"/>
              <a:t>※</a:t>
            </a:r>
            <a:r>
              <a:rPr lang="ja-JP" altLang="en-US" sz="1100" dirty="0"/>
              <a:t>記入例は当該書類のうち、一部のみを抜粋しています。</a:t>
            </a:r>
          </a:p>
          <a:p>
            <a:pPr marL="0" indent="0" eaLnBrk="0" hangingPunct="0">
              <a:lnSpc>
                <a:spcPts val="500"/>
              </a:lnSpc>
              <a:buFont typeface="Arial" panose="020B0604020202020204" pitchFamily="34" charset="0"/>
              <a:buNone/>
            </a:pPr>
            <a:r>
              <a:rPr lang="en-US" altLang="ja-JP" sz="1100" dirty="0"/>
              <a:t>※</a:t>
            </a:r>
            <a:r>
              <a:rPr lang="ja-JP" altLang="en-US" sz="1100" dirty="0"/>
              <a:t>参考のため入力箇所を赤文字としていますが、提出書類は黒文字で作成してください。</a:t>
            </a:r>
          </a:p>
        </p:txBody>
      </p:sp>
      <p:graphicFrame>
        <p:nvGraphicFramePr>
          <p:cNvPr id="17" name="表 16"/>
          <p:cNvGraphicFramePr>
            <a:graphicFrameLocks noGrp="1"/>
          </p:cNvGraphicFramePr>
          <p:nvPr>
            <p:extLst>
              <p:ext uri="{D42A27DB-BD31-4B8C-83A1-F6EECF244321}">
                <p14:modId xmlns:p14="http://schemas.microsoft.com/office/powerpoint/2010/main" val="557310653"/>
              </p:ext>
            </p:extLst>
          </p:nvPr>
        </p:nvGraphicFramePr>
        <p:xfrm>
          <a:off x="6460202" y="2336215"/>
          <a:ext cx="5300904" cy="3520440"/>
        </p:xfrm>
        <a:graphic>
          <a:graphicData uri="http://schemas.openxmlformats.org/drawingml/2006/table">
            <a:tbl>
              <a:tblPr firstRow="1" bandRow="1">
                <a:tableStyleId>{69CF1AB2-1976-4502-BF36-3FF5EA218861}</a:tableStyleId>
              </a:tblPr>
              <a:tblGrid>
                <a:gridCol w="807373">
                  <a:extLst>
                    <a:ext uri="{9D8B030D-6E8A-4147-A177-3AD203B41FA5}">
                      <a16:colId xmlns:a16="http://schemas.microsoft.com/office/drawing/2014/main" xmlns="" val="20000"/>
                    </a:ext>
                  </a:extLst>
                </a:gridCol>
                <a:gridCol w="4493531">
                  <a:extLst>
                    <a:ext uri="{9D8B030D-6E8A-4147-A177-3AD203B41FA5}">
                      <a16:colId xmlns:a16="http://schemas.microsoft.com/office/drawing/2014/main" xmlns="" val="20001"/>
                    </a:ext>
                  </a:extLst>
                </a:gridCol>
              </a:tblGrid>
              <a:tr h="370840">
                <a:tc>
                  <a:txBody>
                    <a:bodyPr/>
                    <a:lstStyle/>
                    <a:p>
                      <a:pPr algn="ctr"/>
                      <a:r>
                        <a:rPr kumimoji="1" lang="ja-JP" altLang="en-US" sz="1100" b="0" dirty="0"/>
                        <a:t>区分</a:t>
                      </a:r>
                    </a:p>
                  </a:txBody>
                  <a:tcPr anchor="ctr"/>
                </a:tc>
                <a:tc>
                  <a:txBody>
                    <a:bodyPr/>
                    <a:lstStyle/>
                    <a:p>
                      <a:pPr algn="l"/>
                      <a:r>
                        <a:rPr kumimoji="1" lang="ja-JP" altLang="en-US" sz="1100" b="0" dirty="0"/>
                        <a:t>太陽光パネル、蓄電池、</a:t>
                      </a:r>
                      <a:r>
                        <a:rPr kumimoji="1" lang="en-US" altLang="ja-JP" sz="1100" b="0" dirty="0"/>
                        <a:t>EV</a:t>
                      </a:r>
                      <a:r>
                        <a:rPr kumimoji="1" lang="ja-JP" altLang="en-US" sz="1100" b="0" dirty="0"/>
                        <a:t>充電設備、</a:t>
                      </a:r>
                      <a:r>
                        <a:rPr kumimoji="1" lang="en-US" altLang="ja-JP" sz="1100" b="0" dirty="0"/>
                        <a:t>EV</a:t>
                      </a:r>
                      <a:r>
                        <a:rPr kumimoji="1" lang="ja-JP" altLang="en-US" sz="1100" b="0" dirty="0"/>
                        <a:t>トラック等車両のような施設、設備、機器類は（エ）。ソフトウェアライセンスのような権利等は（オ）</a:t>
                      </a:r>
                    </a:p>
                  </a:txBody>
                  <a:tcPr/>
                </a:tc>
                <a:extLst>
                  <a:ext uri="{0D108BD9-81ED-4DB2-BD59-A6C34878D82A}">
                    <a16:rowId xmlns:a16="http://schemas.microsoft.com/office/drawing/2014/main" xmlns="" val="10000"/>
                  </a:ext>
                </a:extLst>
              </a:tr>
              <a:tr h="228550">
                <a:tc>
                  <a:txBody>
                    <a:bodyPr/>
                    <a:lstStyle/>
                    <a:p>
                      <a:pPr algn="ctr"/>
                      <a:r>
                        <a:rPr kumimoji="1" lang="ja-JP" altLang="en-US" sz="1100" dirty="0"/>
                        <a:t>財産名</a:t>
                      </a:r>
                    </a:p>
                  </a:txBody>
                  <a:tcPr anchor="ctr"/>
                </a:tc>
                <a:tc>
                  <a:txBody>
                    <a:bodyPr/>
                    <a:lstStyle/>
                    <a:p>
                      <a:pPr algn="l"/>
                      <a:r>
                        <a:rPr kumimoji="1" lang="ja-JP" altLang="en-US" sz="1100" dirty="0"/>
                        <a:t>当該品目の品名</a:t>
                      </a:r>
                    </a:p>
                  </a:txBody>
                  <a:tcPr/>
                </a:tc>
                <a:extLst>
                  <a:ext uri="{0D108BD9-81ED-4DB2-BD59-A6C34878D82A}">
                    <a16:rowId xmlns:a16="http://schemas.microsoft.com/office/drawing/2014/main" xmlns="" val="10001"/>
                  </a:ext>
                </a:extLst>
              </a:tr>
              <a:tr h="370840">
                <a:tc>
                  <a:txBody>
                    <a:bodyPr/>
                    <a:lstStyle/>
                    <a:p>
                      <a:pPr algn="ctr"/>
                      <a:r>
                        <a:rPr kumimoji="1" lang="ja-JP" altLang="en-US" sz="1100" dirty="0"/>
                        <a:t>規格</a:t>
                      </a:r>
                    </a:p>
                    <a:p>
                      <a:pPr algn="ctr"/>
                      <a:r>
                        <a:rPr kumimoji="1" lang="ja-JP" altLang="en-US" sz="1100" dirty="0"/>
                        <a:t>（型番）</a:t>
                      </a:r>
                    </a:p>
                  </a:txBody>
                  <a:tcPr anchor="ctr"/>
                </a:tc>
                <a:tc>
                  <a:txBody>
                    <a:bodyPr/>
                    <a:lstStyle/>
                    <a:p>
                      <a:pPr algn="l"/>
                      <a:r>
                        <a:rPr kumimoji="1" lang="ja-JP" altLang="en-US" sz="1100" dirty="0"/>
                        <a:t>当該品目の型番または品番</a:t>
                      </a:r>
                    </a:p>
                  </a:txBody>
                  <a:tcPr/>
                </a:tc>
                <a:extLst>
                  <a:ext uri="{0D108BD9-81ED-4DB2-BD59-A6C34878D82A}">
                    <a16:rowId xmlns:a16="http://schemas.microsoft.com/office/drawing/2014/main" xmlns="" val="10002"/>
                  </a:ext>
                </a:extLst>
              </a:tr>
              <a:tr h="190450">
                <a:tc>
                  <a:txBody>
                    <a:bodyPr/>
                    <a:lstStyle/>
                    <a:p>
                      <a:pPr algn="ctr"/>
                      <a:r>
                        <a:rPr kumimoji="1" lang="ja-JP" altLang="en-US" sz="1100" dirty="0"/>
                        <a:t>数量</a:t>
                      </a:r>
                    </a:p>
                  </a:txBody>
                  <a:tcPr anchor="ctr"/>
                </a:tc>
                <a:tc>
                  <a:txBody>
                    <a:bodyPr/>
                    <a:lstStyle/>
                    <a:p>
                      <a:pPr algn="l"/>
                      <a:r>
                        <a:rPr kumimoji="1" lang="ja-JP" altLang="en-US" sz="1100" dirty="0"/>
                        <a:t>当該品目の導入数量</a:t>
                      </a:r>
                    </a:p>
                  </a:txBody>
                  <a:tcPr/>
                </a:tc>
                <a:extLst>
                  <a:ext uri="{0D108BD9-81ED-4DB2-BD59-A6C34878D82A}">
                    <a16:rowId xmlns:a16="http://schemas.microsoft.com/office/drawing/2014/main" xmlns="" val="10003"/>
                  </a:ext>
                </a:extLst>
              </a:tr>
              <a:tr h="150445">
                <a:tc>
                  <a:txBody>
                    <a:bodyPr/>
                    <a:lstStyle/>
                    <a:p>
                      <a:pPr algn="ctr"/>
                      <a:r>
                        <a:rPr kumimoji="1" lang="ja-JP" altLang="en-US" sz="1100" dirty="0"/>
                        <a:t>単価</a:t>
                      </a:r>
                    </a:p>
                  </a:txBody>
                  <a:tcPr anchor="ctr"/>
                </a:tc>
                <a:tc>
                  <a:txBody>
                    <a:bodyPr/>
                    <a:lstStyle/>
                    <a:p>
                      <a:pPr algn="l"/>
                      <a:r>
                        <a:rPr kumimoji="1" lang="ja-JP" altLang="en-US" sz="1100" dirty="0"/>
                        <a:t>当該品目の１個あたりの金額（５０万円以上）</a:t>
                      </a:r>
                    </a:p>
                  </a:txBody>
                  <a:tcPr/>
                </a:tc>
                <a:extLst>
                  <a:ext uri="{0D108BD9-81ED-4DB2-BD59-A6C34878D82A}">
                    <a16:rowId xmlns:a16="http://schemas.microsoft.com/office/drawing/2014/main" xmlns="" val="10004"/>
                  </a:ext>
                </a:extLst>
              </a:tr>
              <a:tr h="119965">
                <a:tc>
                  <a:txBody>
                    <a:bodyPr/>
                    <a:lstStyle/>
                    <a:p>
                      <a:pPr algn="ctr"/>
                      <a:r>
                        <a:rPr kumimoji="1" lang="ja-JP" altLang="en-US" sz="1100" dirty="0"/>
                        <a:t>金額</a:t>
                      </a:r>
                    </a:p>
                  </a:txBody>
                  <a:tcPr anchor="ctr"/>
                </a:tc>
                <a:tc>
                  <a:txBody>
                    <a:bodyPr/>
                    <a:lstStyle/>
                    <a:p>
                      <a:pPr algn="l"/>
                      <a:r>
                        <a:rPr kumimoji="1" lang="ja-JP" altLang="en-US" sz="1100" dirty="0"/>
                        <a:t>当該品目の総額</a:t>
                      </a:r>
                    </a:p>
                  </a:txBody>
                  <a:tcPr/>
                </a:tc>
                <a:extLst>
                  <a:ext uri="{0D108BD9-81ED-4DB2-BD59-A6C34878D82A}">
                    <a16:rowId xmlns:a16="http://schemas.microsoft.com/office/drawing/2014/main" xmlns="" val="10005"/>
                  </a:ext>
                </a:extLst>
              </a:tr>
              <a:tr h="370840">
                <a:tc>
                  <a:txBody>
                    <a:bodyPr/>
                    <a:lstStyle/>
                    <a:p>
                      <a:pPr algn="ctr"/>
                      <a:r>
                        <a:rPr kumimoji="1" lang="ja-JP" altLang="en-US" sz="1100" dirty="0"/>
                        <a:t>取得</a:t>
                      </a:r>
                      <a:endParaRPr kumimoji="1" lang="en-US" altLang="ja-JP" sz="1100" dirty="0"/>
                    </a:p>
                    <a:p>
                      <a:pPr algn="ctr"/>
                      <a:r>
                        <a:rPr kumimoji="1" lang="ja-JP" altLang="en-US" sz="1100" dirty="0"/>
                        <a:t>年月日</a:t>
                      </a:r>
                    </a:p>
                  </a:txBody>
                  <a:tcPr anchor="ctr"/>
                </a:tc>
                <a:tc>
                  <a:txBody>
                    <a:bodyPr/>
                    <a:lstStyle/>
                    <a:p>
                      <a:pPr algn="l"/>
                      <a:r>
                        <a:rPr kumimoji="1" lang="ja-JP" altLang="en-US" sz="1100" dirty="0"/>
                        <a:t>当該品目が納品された日</a:t>
                      </a:r>
                    </a:p>
                  </a:txBody>
                  <a:tcPr/>
                </a:tc>
                <a:extLst>
                  <a:ext uri="{0D108BD9-81ED-4DB2-BD59-A6C34878D82A}">
                    <a16:rowId xmlns:a16="http://schemas.microsoft.com/office/drawing/2014/main" xmlns="" val="10006"/>
                  </a:ext>
                </a:extLst>
              </a:tr>
              <a:tr h="370840">
                <a:tc>
                  <a:txBody>
                    <a:bodyPr/>
                    <a:lstStyle/>
                    <a:p>
                      <a:pPr algn="ctr"/>
                      <a:r>
                        <a:rPr kumimoji="1" lang="ja-JP" altLang="en-US" sz="1100" dirty="0"/>
                        <a:t>処分制限期間</a:t>
                      </a:r>
                    </a:p>
                  </a:txBody>
                  <a:tcPr anchor="ctr"/>
                </a:tc>
                <a:tc>
                  <a:txBody>
                    <a:bodyPr/>
                    <a:lstStyle/>
                    <a:p>
                      <a:pPr algn="l"/>
                      <a:r>
                        <a:rPr kumimoji="1" lang="ja-JP" altLang="en-US" sz="1100" dirty="0"/>
                        <a:t>各施設、設備、機器等の法定耐用年数</a:t>
                      </a:r>
                    </a:p>
                    <a:p>
                      <a:pPr algn="l"/>
                      <a:r>
                        <a:rPr kumimoji="1" lang="ja-JP" altLang="en-US" sz="1100" dirty="0"/>
                        <a:t>例：太陽光パネル</a:t>
                      </a:r>
                      <a:r>
                        <a:rPr kumimoji="1" lang="en-US" altLang="ja-JP" sz="1100" dirty="0"/>
                        <a:t>17</a:t>
                      </a:r>
                      <a:r>
                        <a:rPr kumimoji="1" lang="ja-JP" altLang="en-US" sz="1100" dirty="0"/>
                        <a:t>年、蓄電池</a:t>
                      </a:r>
                      <a:r>
                        <a:rPr kumimoji="1" lang="en-US" altLang="ja-JP" sz="1100" dirty="0"/>
                        <a:t>6</a:t>
                      </a:r>
                      <a:r>
                        <a:rPr kumimoji="1" lang="ja-JP" altLang="en-US" sz="1100" dirty="0"/>
                        <a:t>年</a:t>
                      </a:r>
                    </a:p>
                  </a:txBody>
                  <a:tcPr/>
                </a:tc>
                <a:extLst>
                  <a:ext uri="{0D108BD9-81ED-4DB2-BD59-A6C34878D82A}">
                    <a16:rowId xmlns:a16="http://schemas.microsoft.com/office/drawing/2014/main" xmlns="" val="10007"/>
                  </a:ext>
                </a:extLst>
              </a:tr>
              <a:tr h="150445">
                <a:tc>
                  <a:txBody>
                    <a:bodyPr/>
                    <a:lstStyle/>
                    <a:p>
                      <a:pPr algn="ctr"/>
                      <a:r>
                        <a:rPr kumimoji="1" lang="ja-JP" altLang="en-US" sz="1100" dirty="0"/>
                        <a:t>保管場所</a:t>
                      </a:r>
                    </a:p>
                  </a:txBody>
                  <a:tcPr anchor="ctr"/>
                </a:tc>
                <a:tc>
                  <a:txBody>
                    <a:bodyPr/>
                    <a:lstStyle/>
                    <a:p>
                      <a:pPr algn="l"/>
                      <a:r>
                        <a:rPr kumimoji="1" lang="ja-JP" altLang="en-US" sz="1100" dirty="0"/>
                        <a:t>設置した土地の所有者または賃借者名、施設名、所在地</a:t>
                      </a:r>
                    </a:p>
                  </a:txBody>
                  <a:tcPr/>
                </a:tc>
                <a:extLst>
                  <a:ext uri="{0D108BD9-81ED-4DB2-BD59-A6C34878D82A}">
                    <a16:rowId xmlns:a16="http://schemas.microsoft.com/office/drawing/2014/main" xmlns="" val="10008"/>
                  </a:ext>
                </a:extLst>
              </a:tr>
              <a:tr h="158065">
                <a:tc>
                  <a:txBody>
                    <a:bodyPr/>
                    <a:lstStyle/>
                    <a:p>
                      <a:pPr algn="ctr"/>
                      <a:r>
                        <a:rPr kumimoji="1" lang="ja-JP" altLang="en-US" sz="1100" dirty="0"/>
                        <a:t>補助率</a:t>
                      </a:r>
                    </a:p>
                  </a:txBody>
                  <a:tcPr anchor="ctr"/>
                </a:tc>
                <a:tc>
                  <a:txBody>
                    <a:bodyPr/>
                    <a:lstStyle/>
                    <a:p>
                      <a:pPr algn="l"/>
                      <a:r>
                        <a:rPr kumimoji="1" lang="ja-JP" altLang="en-US" sz="1100" dirty="0"/>
                        <a:t>交付決定通知書（様式第２）に記載の補助率</a:t>
                      </a:r>
                    </a:p>
                  </a:txBody>
                  <a:tcPr/>
                </a:tc>
                <a:extLst>
                  <a:ext uri="{0D108BD9-81ED-4DB2-BD59-A6C34878D82A}">
                    <a16:rowId xmlns:a16="http://schemas.microsoft.com/office/drawing/2014/main" xmlns="" val="10009"/>
                  </a:ext>
                </a:extLst>
              </a:tr>
              <a:tr h="0">
                <a:tc>
                  <a:txBody>
                    <a:bodyPr/>
                    <a:lstStyle/>
                    <a:p>
                      <a:pPr algn="ctr"/>
                      <a:r>
                        <a:rPr kumimoji="1" lang="ja-JP" altLang="en-US" sz="1100" dirty="0"/>
                        <a:t>備考</a:t>
                      </a:r>
                    </a:p>
                  </a:txBody>
                  <a:tcPr anchor="ctr"/>
                </a:tc>
                <a:tc>
                  <a:txBody>
                    <a:bodyPr/>
                    <a:lstStyle/>
                    <a:p>
                      <a:pPr algn="l"/>
                      <a:r>
                        <a:rPr kumimoji="1" lang="ja-JP" altLang="en-US" sz="1100" dirty="0"/>
                        <a:t>交付決定番号</a:t>
                      </a:r>
                    </a:p>
                  </a:txBody>
                  <a:tcP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6314220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pic>
        <p:nvPicPr>
          <p:cNvPr id="4" name="図 3"/>
          <p:cNvPicPr>
            <a:picLocks noChangeAspect="1"/>
          </p:cNvPicPr>
          <p:nvPr/>
        </p:nvPicPr>
        <p:blipFill rotWithShape="1">
          <a:blip r:embed="rId2"/>
          <a:srcRect t="29441"/>
          <a:stretch/>
        </p:blipFill>
        <p:spPr>
          <a:xfrm>
            <a:off x="832419" y="1696988"/>
            <a:ext cx="4958106" cy="3364323"/>
          </a:xfrm>
          <a:prstGeom prst="rect">
            <a:avLst/>
          </a:prstGeom>
        </p:spPr>
      </p:pic>
      <p:sp>
        <p:nvSpPr>
          <p:cNvPr id="2" name="タイトル 1"/>
          <p:cNvSpPr>
            <a:spLocks noGrp="1"/>
          </p:cNvSpPr>
          <p:nvPr>
            <p:ph type="title"/>
          </p:nvPr>
        </p:nvSpPr>
        <p:spPr>
          <a:xfrm>
            <a:off x="838200" y="365125"/>
            <a:ext cx="10515600" cy="854075"/>
          </a:xfrm>
        </p:spPr>
        <p:txBody>
          <a:bodyPr>
            <a:normAutofit fontScale="90000"/>
          </a:bodyPr>
          <a:lstStyle/>
          <a:p>
            <a:r>
              <a:rPr kumimoji="1" lang="en-US" altLang="ja-JP" dirty="0"/>
              <a:t>10-7.</a:t>
            </a:r>
            <a:r>
              <a:rPr kumimoji="1" lang="ja-JP" altLang="en-US" dirty="0"/>
              <a:t>物流脱炭素化促進事業費補助金事業による収入内訳書（様式第１７）の記入例</a:t>
            </a: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32</a:t>
            </a:fld>
            <a:endParaRPr kumimoji="1" lang="ja-JP" altLang="en-US"/>
          </a:p>
        </p:txBody>
      </p:sp>
      <p:sp>
        <p:nvSpPr>
          <p:cNvPr id="52" name="コンテンツ プレースホルダー 2"/>
          <p:cNvSpPr txBox="1">
            <a:spLocks/>
          </p:cNvSpPr>
          <p:nvPr/>
        </p:nvSpPr>
        <p:spPr>
          <a:xfrm>
            <a:off x="832419" y="1423823"/>
            <a:ext cx="10969054" cy="45799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000"/>
              </a:lnSpc>
              <a:spcBef>
                <a:spcPts val="1200"/>
              </a:spcBef>
              <a:buFont typeface="Arial" panose="020B0604020202020204" pitchFamily="34" charset="0"/>
              <a:buNone/>
            </a:pPr>
            <a:r>
              <a:rPr lang="en-US" altLang="ja-JP" sz="1200" dirty="0">
                <a:solidFill>
                  <a:srgbClr val="FF0000"/>
                </a:solidFill>
              </a:rPr>
              <a:t>※</a:t>
            </a:r>
            <a:r>
              <a:rPr lang="ja-JP" altLang="en-US" sz="1200" dirty="0">
                <a:solidFill>
                  <a:srgbClr val="FF0000"/>
                </a:solidFill>
              </a:rPr>
              <a:t>補助対象の施設、設備、機器類、システム等によって収益を得た場合（売電等）に作成、提出してください。</a:t>
            </a:r>
          </a:p>
        </p:txBody>
      </p:sp>
      <p:sp>
        <p:nvSpPr>
          <p:cNvPr id="27" name="正方形/長方形 26"/>
          <p:cNvSpPr/>
          <p:nvPr/>
        </p:nvSpPr>
        <p:spPr>
          <a:xfrm>
            <a:off x="1168816" y="3272923"/>
            <a:ext cx="3684902" cy="13078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800" dirty="0">
                <a:solidFill>
                  <a:srgbClr val="FF0000"/>
                </a:solidFill>
              </a:rPr>
              <a:t>太陽光発電施設</a:t>
            </a:r>
            <a:endParaRPr kumimoji="1" lang="en-US" altLang="ja-JP" sz="800" dirty="0">
              <a:solidFill>
                <a:srgbClr val="FF0000"/>
              </a:solidFill>
            </a:endParaRPr>
          </a:p>
          <a:p>
            <a:endParaRPr lang="en-US" altLang="ja-JP" sz="800" dirty="0">
              <a:solidFill>
                <a:srgbClr val="FF0000"/>
              </a:solidFill>
            </a:endParaRPr>
          </a:p>
          <a:p>
            <a:endParaRPr kumimoji="1" lang="en-US" altLang="ja-JP" sz="800" dirty="0">
              <a:solidFill>
                <a:srgbClr val="FF0000"/>
              </a:solidFill>
            </a:endParaRPr>
          </a:p>
          <a:p>
            <a:r>
              <a:rPr lang="ja-JP" altLang="en-US" sz="800" dirty="0">
                <a:solidFill>
                  <a:srgbClr val="FF0000"/>
                </a:solidFill>
              </a:rPr>
              <a:t>余剰電力を株式会社○○パワーテクノロジーに売却したため</a:t>
            </a:r>
          </a:p>
          <a:p>
            <a:endParaRPr kumimoji="1" lang="ja-JP" altLang="en-US" sz="800" dirty="0">
              <a:solidFill>
                <a:srgbClr val="FF0000"/>
              </a:solidFill>
            </a:endParaRPr>
          </a:p>
          <a:p>
            <a:endParaRPr lang="ja-JP" altLang="en-US" sz="800" dirty="0">
              <a:solidFill>
                <a:srgbClr val="FF0000"/>
              </a:solidFill>
            </a:endParaRPr>
          </a:p>
          <a:p>
            <a:r>
              <a:rPr lang="ja-JP" altLang="en-US" sz="800" dirty="0">
                <a:solidFill>
                  <a:srgbClr val="FF0000"/>
                </a:solidFill>
              </a:rPr>
              <a:t>○○</a:t>
            </a:r>
            <a:r>
              <a:rPr lang="en-US" altLang="ja-JP" sz="800" dirty="0">
                <a:solidFill>
                  <a:srgbClr val="FF0000"/>
                </a:solidFill>
              </a:rPr>
              <a:t>,</a:t>
            </a:r>
            <a:r>
              <a:rPr lang="ja-JP" altLang="en-US" sz="800" dirty="0">
                <a:solidFill>
                  <a:srgbClr val="FF0000"/>
                </a:solidFill>
              </a:rPr>
              <a:t>○○○円</a:t>
            </a:r>
          </a:p>
          <a:p>
            <a:endParaRPr kumimoji="1" lang="ja-JP" altLang="en-US" sz="800" dirty="0">
              <a:solidFill>
                <a:srgbClr val="FF0000"/>
              </a:solidFill>
            </a:endParaRPr>
          </a:p>
          <a:p>
            <a:endParaRPr lang="ja-JP" altLang="en-US" sz="800" dirty="0">
              <a:solidFill>
                <a:srgbClr val="FF0000"/>
              </a:solidFill>
            </a:endParaRPr>
          </a:p>
          <a:p>
            <a:r>
              <a:rPr kumimoji="1" lang="ja-JP" altLang="en-US" sz="800" dirty="0">
                <a:solidFill>
                  <a:srgbClr val="FF0000"/>
                </a:solidFill>
              </a:rPr>
              <a:t>別途、上記電力売却先からの購入電力量明細を参照</a:t>
            </a:r>
            <a:endParaRPr kumimoji="1" lang="en-US" altLang="ja-JP" sz="800" dirty="0">
              <a:solidFill>
                <a:srgbClr val="FF0000"/>
              </a:solidFill>
            </a:endParaRPr>
          </a:p>
          <a:p>
            <a:pPr algn="r"/>
            <a:r>
              <a:rPr lang="ja-JP" altLang="en-US" sz="800" dirty="0">
                <a:solidFill>
                  <a:srgbClr val="FF0000"/>
                </a:solidFill>
              </a:rPr>
              <a:t>以上</a:t>
            </a:r>
            <a:endParaRPr kumimoji="1" lang="ja-JP" altLang="en-US" sz="800" dirty="0">
              <a:solidFill>
                <a:srgbClr val="FF0000"/>
              </a:solidFill>
            </a:endParaRPr>
          </a:p>
        </p:txBody>
      </p:sp>
      <p:sp>
        <p:nvSpPr>
          <p:cNvPr id="28" name="コンテンツ プレースホルダー 2"/>
          <p:cNvSpPr txBox="1">
            <a:spLocks/>
          </p:cNvSpPr>
          <p:nvPr/>
        </p:nvSpPr>
        <p:spPr>
          <a:xfrm>
            <a:off x="6257249" y="2133731"/>
            <a:ext cx="5563275" cy="243879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endParaRPr lang="en-US" altLang="ja-JP" sz="1200" dirty="0"/>
          </a:p>
          <a:p>
            <a:pPr marL="0" indent="0" eaLnBrk="0" hangingPunct="0">
              <a:lnSpc>
                <a:spcPts val="500"/>
              </a:lnSpc>
              <a:buFont typeface="Arial" panose="020B0604020202020204" pitchFamily="34" charset="0"/>
              <a:buNone/>
            </a:pPr>
            <a:r>
              <a:rPr lang="ja-JP" altLang="en-US" sz="1200" dirty="0"/>
              <a:t>・収入が生じた補助対象設備、機器類の名称は、収益をもたらした補助対象となる施</a:t>
            </a:r>
          </a:p>
          <a:p>
            <a:pPr marL="0" indent="0" eaLnBrk="0" hangingPunct="0">
              <a:lnSpc>
                <a:spcPts val="500"/>
              </a:lnSpc>
              <a:buFont typeface="Arial" panose="020B0604020202020204" pitchFamily="34" charset="0"/>
              <a:buNone/>
            </a:pPr>
            <a:r>
              <a:rPr lang="ja-JP" altLang="en-US" sz="1200" dirty="0"/>
              <a:t>　設、設備、機器類、システムの名称を入力してください。</a:t>
            </a:r>
            <a:endParaRPr lang="en-US" altLang="ja-JP" sz="1200" dirty="0"/>
          </a:p>
          <a:p>
            <a:pPr marL="0" indent="0" eaLnBrk="0" hangingPunct="0">
              <a:lnSpc>
                <a:spcPts val="500"/>
              </a:lnSpc>
              <a:buFont typeface="Arial" panose="020B0604020202020204" pitchFamily="34" charset="0"/>
              <a:buNone/>
            </a:pPr>
            <a:endParaRPr lang="en-US" altLang="ja-JP" sz="1200" dirty="0"/>
          </a:p>
          <a:p>
            <a:pPr marL="0" indent="0" eaLnBrk="0" hangingPunct="0">
              <a:lnSpc>
                <a:spcPts val="500"/>
              </a:lnSpc>
              <a:buFont typeface="Arial" panose="020B0604020202020204" pitchFamily="34" charset="0"/>
              <a:buNone/>
            </a:pPr>
            <a:r>
              <a:rPr lang="ja-JP" altLang="en-US" sz="1200" dirty="0"/>
              <a:t>・収入が生じた原因は、なぜ収益が発生したのかについて入力してください。</a:t>
            </a:r>
          </a:p>
          <a:p>
            <a:pPr marL="0" indent="0" eaLnBrk="0" hangingPunct="0">
              <a:lnSpc>
                <a:spcPts val="500"/>
              </a:lnSpc>
              <a:buFont typeface="Arial" panose="020B0604020202020204" pitchFamily="34" charset="0"/>
              <a:buNone/>
            </a:pPr>
            <a:endParaRPr lang="ja-JP" altLang="en-US" sz="1200" dirty="0"/>
          </a:p>
          <a:p>
            <a:pPr marL="0" indent="0" eaLnBrk="0" hangingPunct="0">
              <a:lnSpc>
                <a:spcPts val="500"/>
              </a:lnSpc>
              <a:buFont typeface="Arial" panose="020B0604020202020204" pitchFamily="34" charset="0"/>
              <a:buNone/>
            </a:pPr>
            <a:r>
              <a:rPr lang="ja-JP" altLang="en-US" sz="1200" dirty="0"/>
              <a:t>・実績報告までに生じた収入額は、補助対象となる設備等の稼働後から実績報告を</a:t>
            </a:r>
          </a:p>
          <a:p>
            <a:pPr marL="0" indent="0" eaLnBrk="0" hangingPunct="0">
              <a:lnSpc>
                <a:spcPts val="500"/>
              </a:lnSpc>
              <a:buFont typeface="Arial" panose="020B0604020202020204" pitchFamily="34" charset="0"/>
              <a:buNone/>
            </a:pPr>
            <a:r>
              <a:rPr lang="ja-JP" altLang="en-US" sz="1200" dirty="0"/>
              <a:t>　行うまでに発生した収益の総額を入力してください。</a:t>
            </a:r>
          </a:p>
          <a:p>
            <a:pPr marL="0" indent="0" eaLnBrk="0" hangingPunct="0">
              <a:lnSpc>
                <a:spcPts val="500"/>
              </a:lnSpc>
              <a:buFont typeface="Arial" panose="020B0604020202020204" pitchFamily="34" charset="0"/>
              <a:buNone/>
            </a:pPr>
            <a:endParaRPr lang="ja-JP" altLang="en-US" sz="1200" dirty="0"/>
          </a:p>
          <a:p>
            <a:pPr marL="0" indent="0" eaLnBrk="0" hangingPunct="0">
              <a:lnSpc>
                <a:spcPts val="500"/>
              </a:lnSpc>
              <a:buFont typeface="Arial" panose="020B0604020202020204" pitchFamily="34" charset="0"/>
              <a:buNone/>
            </a:pPr>
            <a:r>
              <a:rPr lang="ja-JP" altLang="en-US" sz="1200" dirty="0"/>
              <a:t>・同上の算出根拠は、売電による明細の写しや金額がわかる画面キャプチャデータ</a:t>
            </a:r>
          </a:p>
          <a:p>
            <a:pPr marL="0" indent="0" eaLnBrk="0" hangingPunct="0">
              <a:lnSpc>
                <a:spcPts val="500"/>
              </a:lnSpc>
              <a:buFont typeface="Arial" panose="020B0604020202020204" pitchFamily="34" charset="0"/>
              <a:buNone/>
            </a:pPr>
            <a:r>
              <a:rPr lang="ja-JP" altLang="en-US" sz="1200" dirty="0"/>
              <a:t>　を参照する旨を入力し、本書とともに提出してください。</a:t>
            </a:r>
          </a:p>
        </p:txBody>
      </p:sp>
      <p:cxnSp>
        <p:nvCxnSpPr>
          <p:cNvPr id="29" name="カギ線コネクタ 28"/>
          <p:cNvCxnSpPr/>
          <p:nvPr/>
        </p:nvCxnSpPr>
        <p:spPr>
          <a:xfrm rot="10800000" flipV="1">
            <a:off x="3220995" y="2356739"/>
            <a:ext cx="3128338" cy="893298"/>
          </a:xfrm>
          <a:prstGeom prst="bentConnector3">
            <a:avLst>
              <a:gd name="adj1" fmla="val 29724"/>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カギ線コネクタ 25"/>
          <p:cNvCxnSpPr/>
          <p:nvPr/>
        </p:nvCxnSpPr>
        <p:spPr>
          <a:xfrm rot="10800000" flipV="1">
            <a:off x="3220995" y="2929271"/>
            <a:ext cx="3132455" cy="669331"/>
          </a:xfrm>
          <a:prstGeom prst="bentConnector3">
            <a:avLst>
              <a:gd name="adj1" fmla="val 2712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カギ線コネクタ 29"/>
          <p:cNvCxnSpPr/>
          <p:nvPr/>
        </p:nvCxnSpPr>
        <p:spPr>
          <a:xfrm rot="10800000" flipV="1">
            <a:off x="3225111" y="3320573"/>
            <a:ext cx="3132455" cy="669331"/>
          </a:xfrm>
          <a:prstGeom prst="bentConnector3">
            <a:avLst>
              <a:gd name="adj1" fmla="val 2422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カギ線コネクタ 30"/>
          <p:cNvCxnSpPr/>
          <p:nvPr/>
        </p:nvCxnSpPr>
        <p:spPr>
          <a:xfrm rot="10800000" flipV="1">
            <a:off x="3220995" y="3884870"/>
            <a:ext cx="3132451" cy="440449"/>
          </a:xfrm>
          <a:prstGeom prst="bentConnector3">
            <a:avLst>
              <a:gd name="adj1" fmla="val 2186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コンテンツ プレースホルダー 2"/>
          <p:cNvSpPr txBox="1">
            <a:spLocks/>
          </p:cNvSpPr>
          <p:nvPr/>
        </p:nvSpPr>
        <p:spPr>
          <a:xfrm>
            <a:off x="787815" y="5106498"/>
            <a:ext cx="5563275" cy="620781"/>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None/>
            </a:pPr>
            <a:r>
              <a:rPr lang="en-US" altLang="ja-JP" sz="1100" dirty="0"/>
              <a:t>※</a:t>
            </a:r>
            <a:r>
              <a:rPr lang="ja-JP" altLang="en-US" sz="1100" dirty="0"/>
              <a:t>記入例は当該書類のうち、一部のみを抜粋、また、行間の加工をしています。</a:t>
            </a:r>
          </a:p>
          <a:p>
            <a:pPr marL="0" indent="0" eaLnBrk="0" hangingPunct="0">
              <a:lnSpc>
                <a:spcPts val="500"/>
              </a:lnSpc>
              <a:buFont typeface="Arial" panose="020B0604020202020204" pitchFamily="34" charset="0"/>
              <a:buNone/>
            </a:pPr>
            <a:r>
              <a:rPr lang="en-US" altLang="ja-JP" sz="1100" dirty="0"/>
              <a:t>※</a:t>
            </a:r>
            <a:r>
              <a:rPr lang="ja-JP" altLang="en-US" sz="1100" dirty="0"/>
              <a:t>文書番号、作成日、氏名については割愛しています。</a:t>
            </a:r>
          </a:p>
          <a:p>
            <a:pPr marL="0" indent="0" eaLnBrk="0" hangingPunct="0">
              <a:lnSpc>
                <a:spcPts val="500"/>
              </a:lnSpc>
              <a:buFont typeface="Arial" panose="020B0604020202020204" pitchFamily="34" charset="0"/>
              <a:buNone/>
            </a:pPr>
            <a:r>
              <a:rPr lang="en-US" altLang="ja-JP" sz="1100" dirty="0"/>
              <a:t>※</a:t>
            </a:r>
            <a:r>
              <a:rPr lang="ja-JP" altLang="en-US" sz="1100" dirty="0"/>
              <a:t>参考のため入力箇所を赤文字としていますが、提出書類は黒文字で作成してください。</a:t>
            </a:r>
          </a:p>
        </p:txBody>
      </p:sp>
    </p:spTree>
    <p:extLst>
      <p:ext uri="{BB962C8B-B14F-4D97-AF65-F5344CB8AC3E}">
        <p14:creationId xmlns:p14="http://schemas.microsoft.com/office/powerpoint/2010/main" val="38014546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11-1.</a:t>
            </a:r>
            <a:r>
              <a:rPr kumimoji="1" lang="ja-JP" altLang="en-US" dirty="0"/>
              <a:t>計画変更</a:t>
            </a:r>
          </a:p>
        </p:txBody>
      </p:sp>
      <p:sp>
        <p:nvSpPr>
          <p:cNvPr id="3" name="コンテンツ プレースホルダー 2"/>
          <p:cNvSpPr>
            <a:spLocks noGrp="1"/>
          </p:cNvSpPr>
          <p:nvPr>
            <p:ph idx="1"/>
          </p:nvPr>
        </p:nvSpPr>
        <p:spPr>
          <a:xfrm>
            <a:off x="723900" y="1268437"/>
            <a:ext cx="10515600" cy="5087913"/>
          </a:xfrm>
        </p:spPr>
        <p:txBody>
          <a:bodyPr>
            <a:normAutofit fontScale="85000" lnSpcReduction="20000"/>
          </a:bodyPr>
          <a:lstStyle/>
          <a:p>
            <a:pPr marL="0" indent="0" eaLnBrk="0" hangingPunct="0">
              <a:lnSpc>
                <a:spcPts val="2900"/>
              </a:lnSpc>
              <a:buNone/>
            </a:pPr>
            <a:r>
              <a:rPr lang="ja-JP" altLang="en-US" dirty="0"/>
              <a:t>計画変更とは、以下に示す事由により補助事業の実施に大きな変更が見込まれる場合をいいます。交付決定後</a:t>
            </a:r>
            <a:r>
              <a:rPr lang="ja-JP" altLang="en-US" dirty="0" smtClean="0"/>
              <a:t>に下記のような</a:t>
            </a:r>
            <a:r>
              <a:rPr lang="ja-JP" altLang="en-US" dirty="0">
                <a:solidFill>
                  <a:srgbClr val="FF0000"/>
                </a:solidFill>
              </a:rPr>
              <a:t>間接補助事業の変更が見込まれた場合は、速やかに事務局</a:t>
            </a:r>
            <a:r>
              <a:rPr lang="ja-JP" altLang="en-US" dirty="0" smtClean="0">
                <a:solidFill>
                  <a:srgbClr val="FF0000"/>
                </a:solidFill>
              </a:rPr>
              <a:t>へ相談、報告</a:t>
            </a:r>
            <a:r>
              <a:rPr lang="ja-JP" altLang="en-US" dirty="0"/>
              <a:t>してください。</a:t>
            </a:r>
            <a:endParaRPr lang="en-US" altLang="ja-JP" dirty="0"/>
          </a:p>
          <a:p>
            <a:pPr marL="0" indent="0" eaLnBrk="0" hangingPunct="0">
              <a:buNone/>
            </a:pPr>
            <a:endParaRPr lang="en-US" altLang="ja-JP" dirty="0"/>
          </a:p>
          <a:p>
            <a:pPr marL="0" indent="0" eaLnBrk="0" hangingPunct="0">
              <a:buNone/>
            </a:pPr>
            <a:r>
              <a:rPr lang="ja-JP" altLang="en-US" dirty="0"/>
              <a:t>①補助対象設備等の導入方法の変更</a:t>
            </a:r>
            <a:endParaRPr lang="en-US" altLang="ja-JP" dirty="0"/>
          </a:p>
          <a:p>
            <a:pPr marL="0" indent="0" eaLnBrk="0" hangingPunct="0">
              <a:buNone/>
            </a:pPr>
            <a:r>
              <a:rPr lang="ja-JP" altLang="en-US" sz="2400" dirty="0"/>
              <a:t>     （購入からリース導入やＰＰＡモデルによる導入へ変更　など）</a:t>
            </a:r>
          </a:p>
          <a:p>
            <a:pPr marL="0" indent="0" eaLnBrk="0" hangingPunct="0">
              <a:buNone/>
            </a:pPr>
            <a:r>
              <a:rPr lang="ja-JP" altLang="en-US" dirty="0"/>
              <a:t>②申請時の補助対象設備等の品目、数量、経費内訳などを変更</a:t>
            </a:r>
            <a:endParaRPr lang="en-US" altLang="ja-JP" dirty="0"/>
          </a:p>
          <a:p>
            <a:pPr marL="0" indent="0" eaLnBrk="0" hangingPunct="0">
              <a:buNone/>
            </a:pPr>
            <a:r>
              <a:rPr lang="ja-JP" altLang="en-US" dirty="0"/>
              <a:t>　</a:t>
            </a:r>
            <a:r>
              <a:rPr lang="ja-JP" altLang="en-US" dirty="0" smtClean="0"/>
              <a:t> </a:t>
            </a:r>
            <a:r>
              <a:rPr lang="ja-JP" altLang="en-US" sz="2300" dirty="0" smtClean="0"/>
              <a:t>（</a:t>
            </a:r>
            <a:r>
              <a:rPr lang="en-US" altLang="ja-JP" sz="2300" dirty="0"/>
              <a:t>2</a:t>
            </a:r>
            <a:r>
              <a:rPr lang="ja-JP" altLang="en-US" sz="2300" dirty="0"/>
              <a:t>社以上の見積りが必要と</a:t>
            </a:r>
            <a:r>
              <a:rPr lang="ja-JP" altLang="en-US" sz="2300" dirty="0" smtClean="0"/>
              <a:t>なります。ただし、交付決定された補助金の額を超える補助は</a:t>
            </a:r>
            <a:endParaRPr lang="en-US" altLang="ja-JP" sz="2300" dirty="0" smtClean="0"/>
          </a:p>
          <a:p>
            <a:pPr marL="0" indent="0" eaLnBrk="0" hangingPunct="0">
              <a:buNone/>
            </a:pPr>
            <a:r>
              <a:rPr lang="en-US" altLang="ja-JP" sz="2300" dirty="0"/>
              <a:t> </a:t>
            </a:r>
            <a:r>
              <a:rPr lang="en-US" altLang="ja-JP" sz="2300" dirty="0" smtClean="0"/>
              <a:t>     </a:t>
            </a:r>
            <a:r>
              <a:rPr lang="ja-JP" altLang="en-US" sz="2300" dirty="0" smtClean="0"/>
              <a:t>できません。）</a:t>
            </a:r>
            <a:endParaRPr lang="ja-JP" altLang="en-US" sz="2300" dirty="0"/>
          </a:p>
          <a:p>
            <a:pPr marL="0" indent="0" eaLnBrk="0" hangingPunct="0">
              <a:buNone/>
            </a:pPr>
            <a:r>
              <a:rPr lang="ja-JP" altLang="en-US" dirty="0"/>
              <a:t>③間接補助事業者の代表者、担当者、所在地などの変更</a:t>
            </a:r>
          </a:p>
          <a:p>
            <a:pPr marL="0" indent="0" eaLnBrk="0" hangingPunct="0">
              <a:buNone/>
            </a:pPr>
            <a:r>
              <a:rPr lang="ja-JP" altLang="en-US" dirty="0"/>
              <a:t>④間接補助事業者の合併などによる間接補助事業の承継</a:t>
            </a:r>
          </a:p>
          <a:p>
            <a:pPr marL="0" indent="0" eaLnBrk="0" hangingPunct="0">
              <a:buNone/>
            </a:pPr>
            <a:r>
              <a:rPr lang="ja-JP" altLang="en-US" dirty="0"/>
              <a:t>⑤間接補助事業の中止、廃止</a:t>
            </a:r>
            <a:endParaRPr lang="en-US" altLang="ja-JP" dirty="0"/>
          </a:p>
          <a:p>
            <a:pPr marL="0" indent="0" eaLnBrk="0" hangingPunct="0">
              <a:buNone/>
            </a:pPr>
            <a:r>
              <a:rPr lang="en-US" altLang="ja-JP" dirty="0">
                <a:solidFill>
                  <a:srgbClr val="FF0000"/>
                </a:solidFill>
              </a:rPr>
              <a:t>※</a:t>
            </a:r>
            <a:r>
              <a:rPr lang="ja-JP" altLang="en-US" dirty="0">
                <a:solidFill>
                  <a:srgbClr val="FF0000"/>
                </a:solidFill>
              </a:rPr>
              <a:t>変更後の事後報告の場合、交付取消となることがあります。</a:t>
            </a:r>
            <a:endParaRPr lang="en-US" altLang="ja-JP" dirty="0">
              <a:solidFill>
                <a:srgbClr val="FF0000"/>
              </a:solidFill>
            </a:endParaRP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33</a:t>
            </a:fld>
            <a:endParaRPr kumimoji="1" lang="ja-JP" altLang="en-US"/>
          </a:p>
        </p:txBody>
      </p:sp>
    </p:spTree>
    <p:extLst>
      <p:ext uri="{BB962C8B-B14F-4D97-AF65-F5344CB8AC3E}">
        <p14:creationId xmlns:p14="http://schemas.microsoft.com/office/powerpoint/2010/main" val="19123867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fontScale="90000"/>
          </a:bodyPr>
          <a:lstStyle/>
          <a:p>
            <a:r>
              <a:rPr kumimoji="1" lang="en-US" altLang="ja-JP" dirty="0"/>
              <a:t>11-2.</a:t>
            </a:r>
            <a:r>
              <a:rPr kumimoji="1" lang="ja-JP" altLang="en-US" dirty="0"/>
              <a:t>計画変更の際に必要な書類等について</a:t>
            </a:r>
          </a:p>
        </p:txBody>
      </p:sp>
      <p:sp>
        <p:nvSpPr>
          <p:cNvPr id="3" name="コンテンツ プレースホルダー 2"/>
          <p:cNvSpPr>
            <a:spLocks noGrp="1"/>
          </p:cNvSpPr>
          <p:nvPr>
            <p:ph idx="1"/>
          </p:nvPr>
        </p:nvSpPr>
        <p:spPr>
          <a:xfrm>
            <a:off x="723900" y="1268437"/>
            <a:ext cx="10515600" cy="4884713"/>
          </a:xfrm>
        </p:spPr>
        <p:txBody>
          <a:bodyPr>
            <a:normAutofit fontScale="92500" lnSpcReduction="10000"/>
          </a:bodyPr>
          <a:lstStyle/>
          <a:p>
            <a:pPr marL="0" indent="0" eaLnBrk="0" hangingPunct="0">
              <a:buNone/>
            </a:pPr>
            <a:r>
              <a:rPr lang="ja-JP" altLang="en-US" sz="3000" dirty="0"/>
              <a:t>計画変更の報告は、物流脱炭素化促進事業費補助金計画変更（等）承認申請書（以下、「様式第３」といいます。）の必要箇所を入力し、提出してください。また、必要に応じて以下の書類も提出してください。</a:t>
            </a:r>
          </a:p>
          <a:p>
            <a:pPr marL="0" indent="0" eaLnBrk="0" hangingPunct="0">
              <a:buNone/>
            </a:pPr>
            <a:endParaRPr lang="ja-JP" altLang="en-US" dirty="0"/>
          </a:p>
          <a:p>
            <a:pPr marL="0" indent="0" eaLnBrk="0" hangingPunct="0">
              <a:buNone/>
            </a:pPr>
            <a:r>
              <a:rPr lang="ja-JP" altLang="en-US" sz="1900" dirty="0"/>
              <a:t>・実施計画書（様式第１別紙３） ：間接補助事業の実施内容に変更が生じる場合</a:t>
            </a:r>
            <a:endParaRPr lang="en-US" altLang="ja-JP" sz="1900" dirty="0"/>
          </a:p>
          <a:p>
            <a:pPr marL="0" indent="0" eaLnBrk="0" hangingPunct="0">
              <a:buNone/>
            </a:pPr>
            <a:r>
              <a:rPr lang="ja-JP" altLang="en-US" sz="1900" dirty="0"/>
              <a:t>・経費内訳（様式第１別紙２）：補助対象経費の内訳や金額に変更が生じる場合</a:t>
            </a:r>
            <a:endParaRPr lang="en-US" altLang="ja-JP" sz="1900" dirty="0"/>
          </a:p>
          <a:p>
            <a:pPr marL="0" indent="0" eaLnBrk="0" hangingPunct="0">
              <a:buNone/>
            </a:pPr>
            <a:r>
              <a:rPr lang="ja-JP" altLang="en-US" sz="1900" dirty="0"/>
              <a:t>・役員名簿：役員に変更がある場合や共同間接補助事業者が増える場合</a:t>
            </a:r>
            <a:endParaRPr lang="en-US" altLang="ja-JP" sz="1900" dirty="0"/>
          </a:p>
          <a:p>
            <a:pPr marL="0" indent="0" eaLnBrk="0" hangingPunct="0">
              <a:buNone/>
            </a:pPr>
            <a:r>
              <a:rPr lang="ja-JP" altLang="en-US" sz="1900" dirty="0"/>
              <a:t>・実施体制図（様式第１別紙４） ：コンソーシアムの変更などにより実施体制に変更が生じる場合</a:t>
            </a:r>
            <a:endParaRPr lang="en-US" altLang="ja-JP" sz="1900" dirty="0"/>
          </a:p>
          <a:p>
            <a:pPr marL="0" indent="0" eaLnBrk="0" hangingPunct="0">
              <a:buNone/>
            </a:pPr>
            <a:r>
              <a:rPr lang="ja-JP" altLang="en-US" sz="1900" dirty="0"/>
              <a:t>・見積書（写） （２社以上）：補助対象となる品目を変更する場合</a:t>
            </a:r>
            <a:endParaRPr lang="en-US" altLang="ja-JP" sz="1900" dirty="0"/>
          </a:p>
          <a:p>
            <a:pPr marL="0" indent="0" eaLnBrk="0" hangingPunct="0">
              <a:buNone/>
            </a:pPr>
            <a:r>
              <a:rPr lang="ja-JP" altLang="en-US" sz="1900" dirty="0"/>
              <a:t>・設備、機器類資料（写）：補助対象となる品目を変更する場合</a:t>
            </a:r>
          </a:p>
          <a:p>
            <a:pPr marL="0" indent="0" eaLnBrk="0" hangingPunct="0">
              <a:buNone/>
            </a:pPr>
            <a:r>
              <a:rPr lang="ja-JP" altLang="en-US" sz="1900" dirty="0"/>
              <a:t>・登記事項証明書等：代表者、役員、法人格など登記に係る変更の場合</a:t>
            </a:r>
          </a:p>
          <a:p>
            <a:pPr marL="0" indent="0" eaLnBrk="0" hangingPunct="0">
              <a:buNone/>
            </a:pPr>
            <a:r>
              <a:rPr lang="ja-JP" altLang="en-US" sz="1900" dirty="0"/>
              <a:t>・貸借対照表：間接補助事業者の変更や増加が生じた場合</a:t>
            </a:r>
          </a:p>
          <a:p>
            <a:pPr marL="0" indent="0" eaLnBrk="0" hangingPunct="0">
              <a:buNone/>
            </a:pPr>
            <a:r>
              <a:rPr lang="ja-JP" altLang="en-US" sz="1900" dirty="0"/>
              <a:t>・損益計算書：間接補助事業者の変更や増加が生じた場合</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34</a:t>
            </a:fld>
            <a:endParaRPr kumimoji="1" lang="ja-JP" altLang="en-US"/>
          </a:p>
        </p:txBody>
      </p:sp>
    </p:spTree>
    <p:extLst>
      <p:ext uri="{BB962C8B-B14F-4D97-AF65-F5344CB8AC3E}">
        <p14:creationId xmlns:p14="http://schemas.microsoft.com/office/powerpoint/2010/main" val="15225709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pic>
        <p:nvPicPr>
          <p:cNvPr id="11" name="図 10"/>
          <p:cNvPicPr>
            <a:picLocks noChangeAspect="1"/>
          </p:cNvPicPr>
          <p:nvPr/>
        </p:nvPicPr>
        <p:blipFill rotWithShape="1">
          <a:blip r:embed="rId2"/>
          <a:srcRect t="23995" b="4804"/>
          <a:stretch/>
        </p:blipFill>
        <p:spPr>
          <a:xfrm>
            <a:off x="939218" y="1556950"/>
            <a:ext cx="4586621" cy="3674681"/>
          </a:xfrm>
          <a:prstGeom prst="rect">
            <a:avLst/>
          </a:prstGeom>
        </p:spPr>
      </p:pic>
      <p:sp>
        <p:nvSpPr>
          <p:cNvPr id="2" name="タイトル 1"/>
          <p:cNvSpPr>
            <a:spLocks noGrp="1"/>
          </p:cNvSpPr>
          <p:nvPr>
            <p:ph type="title"/>
          </p:nvPr>
        </p:nvSpPr>
        <p:spPr>
          <a:xfrm>
            <a:off x="838200" y="555860"/>
            <a:ext cx="10515600" cy="854075"/>
          </a:xfrm>
        </p:spPr>
        <p:txBody>
          <a:bodyPr>
            <a:normAutofit fontScale="90000"/>
          </a:bodyPr>
          <a:lstStyle/>
          <a:p>
            <a:r>
              <a:rPr kumimoji="1" lang="en-US" altLang="ja-JP" dirty="0"/>
              <a:t>11-3.</a:t>
            </a:r>
            <a:r>
              <a:rPr kumimoji="1" lang="ja-JP" altLang="en-US" dirty="0"/>
              <a:t>物流脱炭素化促進事業費補助金計画変更（等）承認申請書（様式第３）の記入例</a:t>
            </a:r>
            <a:br>
              <a:rPr kumimoji="1" lang="ja-JP" altLang="en-US" dirty="0"/>
            </a:br>
            <a:endParaRPr kumimoji="1" lang="ja-JP" altLang="en-US" sz="27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35</a:t>
            </a:fld>
            <a:endParaRPr kumimoji="1" lang="ja-JP" altLang="en-US"/>
          </a:p>
        </p:txBody>
      </p:sp>
      <p:sp>
        <p:nvSpPr>
          <p:cNvPr id="6"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endParaRPr lang="ja-JP" altLang="en-US" sz="1800" dirty="0">
              <a:latin typeface="ＭＳ Ｐゴシック" panose="020B0600070205080204" pitchFamily="50" charset="-128"/>
              <a:ea typeface="ＭＳ Ｐゴシック" panose="020B0600070205080204" pitchFamily="50" charset="-128"/>
            </a:endParaRPr>
          </a:p>
        </p:txBody>
      </p:sp>
      <p:sp>
        <p:nvSpPr>
          <p:cNvPr id="25" name="コンテンツ プレースホルダー 2"/>
          <p:cNvSpPr txBox="1">
            <a:spLocks/>
          </p:cNvSpPr>
          <p:nvPr/>
        </p:nvSpPr>
        <p:spPr>
          <a:xfrm>
            <a:off x="6262912" y="1614744"/>
            <a:ext cx="5563275" cy="402877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ja-JP" altLang="en-US" sz="1200" dirty="0"/>
              <a:t>・変更の内容は、変更となる前の内容と新たに変更する予定の内容を入力してく</a:t>
            </a:r>
            <a:r>
              <a:rPr lang="ja-JP" altLang="en-US" sz="1200" dirty="0" err="1"/>
              <a:t>ださ</a:t>
            </a:r>
            <a:endParaRPr lang="ja-JP" altLang="en-US" sz="1200" dirty="0"/>
          </a:p>
          <a:p>
            <a:pPr marL="0" indent="0" eaLnBrk="0" hangingPunct="0">
              <a:lnSpc>
                <a:spcPts val="500"/>
              </a:lnSpc>
              <a:buFont typeface="Arial" panose="020B0604020202020204" pitchFamily="34" charset="0"/>
              <a:buNone/>
            </a:pPr>
            <a:r>
              <a:rPr lang="ja-JP" altLang="en-US" sz="1200" dirty="0"/>
              <a:t>　い。</a:t>
            </a:r>
            <a:endParaRPr lang="en-US" altLang="ja-JP" sz="1200" dirty="0"/>
          </a:p>
          <a:p>
            <a:pPr marL="0" indent="0" eaLnBrk="0" hangingPunct="0">
              <a:lnSpc>
                <a:spcPts val="500"/>
              </a:lnSpc>
              <a:buFont typeface="Arial" panose="020B0604020202020204" pitchFamily="34" charset="0"/>
              <a:buNone/>
            </a:pPr>
            <a:endParaRPr lang="en-US" altLang="ja-JP" sz="1200" dirty="0"/>
          </a:p>
          <a:p>
            <a:pPr marL="0" indent="0" eaLnBrk="0" hangingPunct="0">
              <a:lnSpc>
                <a:spcPts val="500"/>
              </a:lnSpc>
              <a:buFont typeface="Arial" panose="020B0604020202020204" pitchFamily="34" charset="0"/>
              <a:buNone/>
            </a:pPr>
            <a:r>
              <a:rPr lang="ja-JP" altLang="en-US" sz="1200" dirty="0"/>
              <a:t>・変更を必要とする理由は、変更が生じる要因について入力してください。</a:t>
            </a:r>
          </a:p>
          <a:p>
            <a:pPr marL="0" indent="0" eaLnBrk="0" hangingPunct="0">
              <a:lnSpc>
                <a:spcPts val="500"/>
              </a:lnSpc>
              <a:buFont typeface="Arial" panose="020B0604020202020204" pitchFamily="34" charset="0"/>
              <a:buNone/>
            </a:pPr>
            <a:endParaRPr lang="ja-JP" altLang="en-US" sz="1200" dirty="0"/>
          </a:p>
          <a:p>
            <a:pPr marL="0" indent="0" eaLnBrk="0" hangingPunct="0">
              <a:lnSpc>
                <a:spcPts val="500"/>
              </a:lnSpc>
              <a:buFont typeface="Arial" panose="020B0604020202020204" pitchFamily="34" charset="0"/>
              <a:buNone/>
            </a:pPr>
            <a:r>
              <a:rPr lang="ja-JP" altLang="en-US" sz="1200" dirty="0"/>
              <a:t>・変更が補助事業に及ぼす影響は、変更によって間接補助事業にどのような影響が</a:t>
            </a:r>
          </a:p>
          <a:p>
            <a:pPr marL="0" indent="0" eaLnBrk="0" hangingPunct="0">
              <a:lnSpc>
                <a:spcPts val="500"/>
              </a:lnSpc>
              <a:buFont typeface="Arial" panose="020B0604020202020204" pitchFamily="34" charset="0"/>
              <a:buNone/>
            </a:pPr>
            <a:r>
              <a:rPr lang="ja-JP" altLang="en-US" sz="1200" dirty="0"/>
              <a:t>　生じるのかについて入力してください。当該箇所への入力が難しい場合は、別途実</a:t>
            </a:r>
            <a:endParaRPr lang="en-US" altLang="ja-JP" sz="1200" dirty="0"/>
          </a:p>
          <a:p>
            <a:pPr marL="0" indent="0" eaLnBrk="0" hangingPunct="0">
              <a:lnSpc>
                <a:spcPts val="500"/>
              </a:lnSpc>
              <a:buFont typeface="Arial" panose="020B0604020202020204" pitchFamily="34" charset="0"/>
              <a:buNone/>
            </a:pPr>
            <a:r>
              <a:rPr lang="ja-JP" altLang="en-US" sz="1200" dirty="0"/>
              <a:t>　施計画書（様式第１別紙１）を用いる等のうえ、別紙参照でも問題ありません。</a:t>
            </a:r>
          </a:p>
          <a:p>
            <a:pPr marL="0" indent="0" eaLnBrk="0" hangingPunct="0">
              <a:lnSpc>
                <a:spcPts val="500"/>
              </a:lnSpc>
              <a:buFont typeface="Arial" panose="020B0604020202020204" pitchFamily="34" charset="0"/>
              <a:buNone/>
            </a:pPr>
            <a:endParaRPr lang="ja-JP" altLang="en-US" sz="1200" dirty="0"/>
          </a:p>
          <a:p>
            <a:pPr marL="0" indent="0" eaLnBrk="0" hangingPunct="0">
              <a:lnSpc>
                <a:spcPts val="500"/>
              </a:lnSpc>
              <a:buFont typeface="Arial" panose="020B0604020202020204" pitchFamily="34" charset="0"/>
              <a:buNone/>
            </a:pPr>
            <a:r>
              <a:rPr lang="ja-JP" altLang="en-US" sz="1200" dirty="0"/>
              <a:t>・変更後の間接補助事業に要する経費、補助対象経費及び補助金の配分額は、金</a:t>
            </a:r>
          </a:p>
          <a:p>
            <a:pPr marL="0" indent="0" eaLnBrk="0" hangingPunct="0">
              <a:lnSpc>
                <a:spcPts val="500"/>
              </a:lnSpc>
              <a:buNone/>
            </a:pPr>
            <a:r>
              <a:rPr lang="ja-JP" altLang="en-US" sz="1200" dirty="0"/>
              <a:t>　額に変更が生じる場合にその変更金額を入力してください。当該箇所への入力が</a:t>
            </a:r>
          </a:p>
          <a:p>
            <a:pPr marL="0" indent="0" eaLnBrk="0" hangingPunct="0">
              <a:lnSpc>
                <a:spcPts val="500"/>
              </a:lnSpc>
              <a:buNone/>
            </a:pPr>
            <a:r>
              <a:rPr lang="ja-JP" altLang="en-US" sz="1200" dirty="0"/>
              <a:t>　難しい場合は、別途経費内訳（様式第１別紙２）を用いる等のうえ、別紙参照でも問</a:t>
            </a:r>
            <a:endParaRPr lang="en-US" altLang="ja-JP" sz="1200" dirty="0"/>
          </a:p>
          <a:p>
            <a:pPr marL="0" indent="0" eaLnBrk="0" hangingPunct="0">
              <a:lnSpc>
                <a:spcPts val="500"/>
              </a:lnSpc>
              <a:buNone/>
            </a:pPr>
            <a:r>
              <a:rPr lang="ja-JP" altLang="en-US" sz="1200" dirty="0"/>
              <a:t>　題ありません。金額の変更がない場合は、「金額の変更なし」と入力してください。</a:t>
            </a:r>
          </a:p>
          <a:p>
            <a:pPr marL="0" indent="0" eaLnBrk="0" hangingPunct="0">
              <a:lnSpc>
                <a:spcPts val="500"/>
              </a:lnSpc>
              <a:buNone/>
            </a:pPr>
            <a:endParaRPr lang="ja-JP" altLang="en-US" sz="1200" dirty="0"/>
          </a:p>
          <a:p>
            <a:pPr marL="0" indent="0" eaLnBrk="0" hangingPunct="0">
              <a:lnSpc>
                <a:spcPts val="500"/>
              </a:lnSpc>
              <a:buNone/>
            </a:pPr>
            <a:r>
              <a:rPr lang="ja-JP" altLang="en-US" sz="1200" dirty="0"/>
              <a:t>・同上の算出基礎は、変更によって取得した見積書を参照するよう入力してください。</a:t>
            </a:r>
            <a:endParaRPr lang="en-US" altLang="ja-JP" sz="1200" dirty="0"/>
          </a:p>
          <a:p>
            <a:pPr marL="0" indent="0" eaLnBrk="0" hangingPunct="0">
              <a:lnSpc>
                <a:spcPts val="500"/>
              </a:lnSpc>
              <a:buNone/>
            </a:pPr>
            <a:endParaRPr lang="en-US" altLang="ja-JP" sz="1200" dirty="0"/>
          </a:p>
          <a:p>
            <a:pPr marL="0" indent="0" eaLnBrk="0" hangingPunct="0">
              <a:lnSpc>
                <a:spcPts val="500"/>
              </a:lnSpc>
              <a:buNone/>
            </a:pPr>
            <a:r>
              <a:rPr lang="ja-JP" altLang="en-US" sz="1200" dirty="0"/>
              <a:t>・間接補助事業を中止、廃止する場合も本書を提出してください。</a:t>
            </a:r>
          </a:p>
          <a:p>
            <a:pPr marL="0" indent="0" eaLnBrk="0" hangingPunct="0">
              <a:lnSpc>
                <a:spcPts val="500"/>
              </a:lnSpc>
              <a:buFont typeface="Arial" panose="020B0604020202020204" pitchFamily="34" charset="0"/>
              <a:buNone/>
            </a:pPr>
            <a:endParaRPr lang="ja-JP" altLang="en-US" sz="1200" dirty="0"/>
          </a:p>
          <a:p>
            <a:pPr marL="0" indent="0" eaLnBrk="0" hangingPunct="0">
              <a:lnSpc>
                <a:spcPts val="500"/>
              </a:lnSpc>
              <a:buFont typeface="Arial" panose="020B0604020202020204" pitchFamily="34" charset="0"/>
              <a:buNone/>
            </a:pPr>
            <a:endParaRPr lang="en-US" altLang="ja-JP" sz="1200" dirty="0"/>
          </a:p>
        </p:txBody>
      </p:sp>
      <p:sp>
        <p:nvSpPr>
          <p:cNvPr id="28" name="正方形/長方形 27"/>
          <p:cNvSpPr/>
          <p:nvPr/>
        </p:nvSpPr>
        <p:spPr>
          <a:xfrm>
            <a:off x="1329594" y="2869273"/>
            <a:ext cx="3684902" cy="17397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800" dirty="0">
                <a:solidFill>
                  <a:srgbClr val="FF0000"/>
                </a:solidFill>
              </a:rPr>
              <a:t>太陽光パネルの導入枚数を○枚から△枚へ変更</a:t>
            </a:r>
            <a:endParaRPr kumimoji="1" lang="en-US" altLang="ja-JP" sz="800" dirty="0">
              <a:solidFill>
                <a:srgbClr val="FF0000"/>
              </a:solidFill>
            </a:endParaRPr>
          </a:p>
          <a:p>
            <a:endParaRPr lang="en-US" altLang="ja-JP" sz="800" dirty="0">
              <a:solidFill>
                <a:srgbClr val="FF0000"/>
              </a:solidFill>
            </a:endParaRPr>
          </a:p>
          <a:p>
            <a:endParaRPr kumimoji="1" lang="en-US" altLang="ja-JP" sz="800" dirty="0">
              <a:solidFill>
                <a:srgbClr val="FF0000"/>
              </a:solidFill>
            </a:endParaRPr>
          </a:p>
          <a:p>
            <a:r>
              <a:rPr kumimoji="1" lang="ja-JP" altLang="en-US" sz="800" dirty="0">
                <a:solidFill>
                  <a:srgbClr val="FF0000"/>
                </a:solidFill>
              </a:rPr>
              <a:t>設置予定地の一部において他の事業で活用する方針となったため</a:t>
            </a:r>
          </a:p>
          <a:p>
            <a:endParaRPr lang="ja-JP" altLang="en-US" sz="800" dirty="0">
              <a:solidFill>
                <a:srgbClr val="FF0000"/>
              </a:solidFill>
            </a:endParaRPr>
          </a:p>
          <a:p>
            <a:endParaRPr lang="ja-JP" altLang="en-US" sz="300" dirty="0">
              <a:solidFill>
                <a:srgbClr val="FF0000"/>
              </a:solidFill>
            </a:endParaRPr>
          </a:p>
          <a:p>
            <a:r>
              <a:rPr lang="ja-JP" altLang="en-US" sz="800" dirty="0">
                <a:solidFill>
                  <a:srgbClr val="FF0000"/>
                </a:solidFill>
              </a:rPr>
              <a:t>１日最大○</a:t>
            </a:r>
            <a:r>
              <a:rPr lang="en-US" altLang="ja-JP" sz="800" dirty="0">
                <a:solidFill>
                  <a:srgbClr val="FF0000"/>
                </a:solidFill>
              </a:rPr>
              <a:t>Kw</a:t>
            </a:r>
            <a:r>
              <a:rPr lang="ja-JP" altLang="en-US" sz="800" dirty="0">
                <a:solidFill>
                  <a:srgbClr val="FF0000"/>
                </a:solidFill>
              </a:rPr>
              <a:t>の発電見込みから△</a:t>
            </a:r>
            <a:r>
              <a:rPr lang="en-US" altLang="ja-JP" sz="800" dirty="0">
                <a:solidFill>
                  <a:srgbClr val="FF0000"/>
                </a:solidFill>
              </a:rPr>
              <a:t>kw</a:t>
            </a:r>
            <a:r>
              <a:rPr lang="ja-JP" altLang="en-US" sz="800" dirty="0">
                <a:solidFill>
                  <a:srgbClr val="FF0000"/>
                </a:solidFill>
              </a:rPr>
              <a:t>の発電見込みへ変更</a:t>
            </a:r>
          </a:p>
          <a:p>
            <a:pPr>
              <a:lnSpc>
                <a:spcPts val="800"/>
              </a:lnSpc>
            </a:pPr>
            <a:r>
              <a:rPr lang="ja-JP" altLang="en-US" sz="800" dirty="0">
                <a:solidFill>
                  <a:srgbClr val="FF0000"/>
                </a:solidFill>
              </a:rPr>
              <a:t>詳細は、別途実施計画書を参照</a:t>
            </a:r>
          </a:p>
          <a:p>
            <a:endParaRPr kumimoji="1" lang="ja-JP" altLang="en-US" sz="800" dirty="0">
              <a:solidFill>
                <a:srgbClr val="FF0000"/>
              </a:solidFill>
            </a:endParaRPr>
          </a:p>
          <a:p>
            <a:endParaRPr lang="ja-JP" altLang="en-US" sz="800" dirty="0">
              <a:solidFill>
                <a:srgbClr val="FF0000"/>
              </a:solidFill>
            </a:endParaRPr>
          </a:p>
          <a:p>
            <a:r>
              <a:rPr lang="ja-JP" altLang="en-US" sz="800" dirty="0">
                <a:solidFill>
                  <a:srgbClr val="FF0000"/>
                </a:solidFill>
              </a:rPr>
              <a:t>別添</a:t>
            </a:r>
            <a:r>
              <a:rPr kumimoji="1" lang="ja-JP" altLang="en-US" sz="800" dirty="0">
                <a:solidFill>
                  <a:srgbClr val="FF0000"/>
                </a:solidFill>
              </a:rPr>
              <a:t>、</a:t>
            </a:r>
            <a:r>
              <a:rPr lang="ja-JP" altLang="en-US" sz="800" dirty="0">
                <a:solidFill>
                  <a:srgbClr val="FF0000"/>
                </a:solidFill>
              </a:rPr>
              <a:t>経費内訳（様式第</a:t>
            </a:r>
            <a:r>
              <a:rPr lang="en-US" altLang="ja-JP" sz="800" dirty="0">
                <a:solidFill>
                  <a:srgbClr val="FF0000"/>
                </a:solidFill>
              </a:rPr>
              <a:t>1</a:t>
            </a:r>
            <a:r>
              <a:rPr lang="ja-JP" altLang="en-US" sz="800" dirty="0">
                <a:solidFill>
                  <a:srgbClr val="FF0000"/>
                </a:solidFill>
              </a:rPr>
              <a:t>別紙</a:t>
            </a:r>
            <a:r>
              <a:rPr lang="en-US" altLang="ja-JP" sz="800" dirty="0">
                <a:solidFill>
                  <a:srgbClr val="FF0000"/>
                </a:solidFill>
              </a:rPr>
              <a:t>2</a:t>
            </a:r>
            <a:r>
              <a:rPr lang="ja-JP" altLang="en-US" sz="800" dirty="0">
                <a:solidFill>
                  <a:srgbClr val="FF0000"/>
                </a:solidFill>
              </a:rPr>
              <a:t>）を参照</a:t>
            </a:r>
          </a:p>
          <a:p>
            <a:endParaRPr kumimoji="1" lang="ja-JP" altLang="en-US" sz="800" dirty="0">
              <a:solidFill>
                <a:srgbClr val="FF0000"/>
              </a:solidFill>
            </a:endParaRPr>
          </a:p>
          <a:p>
            <a:endParaRPr lang="ja-JP" altLang="en-US" sz="800" dirty="0">
              <a:solidFill>
                <a:srgbClr val="FF0000"/>
              </a:solidFill>
            </a:endParaRPr>
          </a:p>
          <a:p>
            <a:pPr>
              <a:lnSpc>
                <a:spcPts val="1000"/>
              </a:lnSpc>
            </a:pPr>
            <a:r>
              <a:rPr lang="ja-JP" altLang="en-US" sz="800" dirty="0">
                <a:solidFill>
                  <a:srgbClr val="FF0000"/>
                </a:solidFill>
              </a:rPr>
              <a:t>別添、見積書を参照</a:t>
            </a:r>
            <a:endParaRPr lang="en-US" altLang="ja-JP" sz="800" dirty="0">
              <a:solidFill>
                <a:srgbClr val="FF0000"/>
              </a:solidFill>
            </a:endParaRPr>
          </a:p>
          <a:p>
            <a:pPr algn="r">
              <a:lnSpc>
                <a:spcPts val="1000"/>
              </a:lnSpc>
            </a:pPr>
            <a:r>
              <a:rPr kumimoji="1" lang="ja-JP" altLang="en-US" sz="800" dirty="0">
                <a:solidFill>
                  <a:srgbClr val="FF0000"/>
                </a:solidFill>
              </a:rPr>
              <a:t>以上</a:t>
            </a:r>
          </a:p>
        </p:txBody>
      </p:sp>
      <p:cxnSp>
        <p:nvCxnSpPr>
          <p:cNvPr id="30" name="カギ線コネクタ 29"/>
          <p:cNvCxnSpPr/>
          <p:nvPr/>
        </p:nvCxnSpPr>
        <p:spPr>
          <a:xfrm rot="10800000" flipV="1">
            <a:off x="3847071" y="1655402"/>
            <a:ext cx="2495651" cy="1159924"/>
          </a:xfrm>
          <a:prstGeom prst="bentConnector3">
            <a:avLst>
              <a:gd name="adj1" fmla="val 4306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カギ線コネクタ 33"/>
          <p:cNvCxnSpPr/>
          <p:nvPr/>
        </p:nvCxnSpPr>
        <p:spPr>
          <a:xfrm rot="10800000" flipV="1">
            <a:off x="3847072" y="2227126"/>
            <a:ext cx="2493839" cy="901084"/>
          </a:xfrm>
          <a:prstGeom prst="bentConnector3">
            <a:avLst>
              <a:gd name="adj1" fmla="val 3876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カギ線コネクタ 37"/>
          <p:cNvCxnSpPr/>
          <p:nvPr/>
        </p:nvCxnSpPr>
        <p:spPr>
          <a:xfrm rot="10800000" flipV="1">
            <a:off x="3845260" y="2608615"/>
            <a:ext cx="2496394" cy="870901"/>
          </a:xfrm>
          <a:prstGeom prst="bentConnector3">
            <a:avLst>
              <a:gd name="adj1" fmla="val 3515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カギ線コネクタ 41"/>
          <p:cNvCxnSpPr/>
          <p:nvPr/>
        </p:nvCxnSpPr>
        <p:spPr>
          <a:xfrm rot="10800000" flipV="1">
            <a:off x="4324865" y="3366916"/>
            <a:ext cx="2017494" cy="494089"/>
          </a:xfrm>
          <a:prstGeom prst="bentConnector3">
            <a:avLst>
              <a:gd name="adj1" fmla="val 3979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p:nvPr/>
        </p:nvCxnSpPr>
        <p:spPr>
          <a:xfrm flipH="1">
            <a:off x="3845260" y="4324865"/>
            <a:ext cx="249565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4"/>
          <p:cNvCxnSpPr/>
          <p:nvPr/>
        </p:nvCxnSpPr>
        <p:spPr>
          <a:xfrm flipH="1">
            <a:off x="5093085" y="4699686"/>
            <a:ext cx="12519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コンテンツ プレースホルダー 2"/>
          <p:cNvSpPr txBox="1">
            <a:spLocks/>
          </p:cNvSpPr>
          <p:nvPr/>
        </p:nvSpPr>
        <p:spPr>
          <a:xfrm>
            <a:off x="872312" y="5279248"/>
            <a:ext cx="5563275" cy="620781"/>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100" dirty="0"/>
              <a:t>※</a:t>
            </a:r>
            <a:r>
              <a:rPr lang="ja-JP" altLang="en-US" sz="1100" dirty="0"/>
              <a:t>記入例は当該書類のうち、一部のみを抜粋をしています。</a:t>
            </a:r>
            <a:endParaRPr lang="en-US" altLang="ja-JP" sz="1100" dirty="0"/>
          </a:p>
          <a:p>
            <a:pPr marL="0" indent="0" eaLnBrk="0" hangingPunct="0">
              <a:lnSpc>
                <a:spcPts val="500"/>
              </a:lnSpc>
              <a:buFont typeface="Arial" panose="020B0604020202020204" pitchFamily="34" charset="0"/>
              <a:buNone/>
            </a:pPr>
            <a:r>
              <a:rPr lang="en-US" altLang="ja-JP" sz="1100" dirty="0"/>
              <a:t>※</a:t>
            </a:r>
            <a:r>
              <a:rPr lang="ja-JP" altLang="en-US" sz="1100" dirty="0"/>
              <a:t>文書番号、作成日、氏名については割愛しています。</a:t>
            </a:r>
          </a:p>
          <a:p>
            <a:pPr marL="0" indent="0" eaLnBrk="0" hangingPunct="0">
              <a:lnSpc>
                <a:spcPts val="500"/>
              </a:lnSpc>
              <a:buFont typeface="Arial" panose="020B0604020202020204" pitchFamily="34" charset="0"/>
              <a:buNone/>
            </a:pPr>
            <a:r>
              <a:rPr lang="en-US" altLang="ja-JP" sz="1100" dirty="0"/>
              <a:t>※</a:t>
            </a:r>
            <a:r>
              <a:rPr lang="ja-JP" altLang="en-US" sz="1100" dirty="0"/>
              <a:t>参考のため入力箇所を赤文字としていますが、提出書類は黒文字で作成してください。</a:t>
            </a:r>
          </a:p>
        </p:txBody>
      </p:sp>
    </p:spTree>
    <p:extLst>
      <p:ext uri="{BB962C8B-B14F-4D97-AF65-F5344CB8AC3E}">
        <p14:creationId xmlns:p14="http://schemas.microsoft.com/office/powerpoint/2010/main" val="32304131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46" name="正方形/長方形 45"/>
          <p:cNvSpPr/>
          <p:nvPr/>
        </p:nvSpPr>
        <p:spPr>
          <a:xfrm>
            <a:off x="5963173" y="3234605"/>
            <a:ext cx="4912347" cy="348540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922725" y="3234605"/>
            <a:ext cx="4812224" cy="348540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11-4.</a:t>
            </a:r>
            <a:r>
              <a:rPr lang="ja-JP" altLang="en-US" dirty="0"/>
              <a:t>事業の引継ぎについて</a:t>
            </a:r>
            <a:endParaRPr kumimoji="1" lang="ja-JP" altLang="en-US" dirty="0"/>
          </a:p>
        </p:txBody>
      </p:sp>
      <p:sp>
        <p:nvSpPr>
          <p:cNvPr id="3" name="コンテンツ プレースホルダー 2"/>
          <p:cNvSpPr>
            <a:spLocks noGrp="1"/>
          </p:cNvSpPr>
          <p:nvPr>
            <p:ph idx="1"/>
          </p:nvPr>
        </p:nvSpPr>
        <p:spPr>
          <a:xfrm>
            <a:off x="784567" y="1235506"/>
            <a:ext cx="10760628" cy="4884713"/>
          </a:xfrm>
        </p:spPr>
        <p:txBody>
          <a:bodyPr>
            <a:normAutofit/>
          </a:bodyPr>
          <a:lstStyle/>
          <a:p>
            <a:pPr marL="0" indent="0" eaLnBrk="0" hangingPunct="0">
              <a:buNone/>
            </a:pPr>
            <a:r>
              <a:rPr lang="ja-JP" altLang="en-US" dirty="0"/>
              <a:t>交付決定を受けた間接補助事業者が吸収合併または新設合併によって消滅会社となり、合併後の存続会社が本事業を引き継ぐ場合は、</a:t>
            </a:r>
            <a:r>
              <a:rPr lang="ja-JP" altLang="en-US" dirty="0">
                <a:solidFill>
                  <a:srgbClr val="FF0000"/>
                </a:solidFill>
              </a:rPr>
              <a:t>消滅会社の名義で様式第３を提出</a:t>
            </a:r>
            <a:r>
              <a:rPr lang="ja-JP" altLang="en-US" dirty="0"/>
              <a:t>、</a:t>
            </a:r>
            <a:r>
              <a:rPr lang="ja-JP" altLang="en-US" dirty="0">
                <a:solidFill>
                  <a:srgbClr val="FF0000"/>
                </a:solidFill>
              </a:rPr>
              <a:t>存続会社の名義で物流脱炭素化促進事業費補助金事業承継承認申請書（以下、様式第１８といいます。）を提出</a:t>
            </a:r>
            <a:r>
              <a:rPr lang="ja-JP" altLang="en-US" dirty="0"/>
              <a:t>してください。</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36</a:t>
            </a:fld>
            <a:endParaRPr kumimoji="1" lang="ja-JP" altLang="en-US"/>
          </a:p>
        </p:txBody>
      </p:sp>
      <p:grpSp>
        <p:nvGrpSpPr>
          <p:cNvPr id="6" name="グループ化 5"/>
          <p:cNvGrpSpPr/>
          <p:nvPr/>
        </p:nvGrpSpPr>
        <p:grpSpPr>
          <a:xfrm>
            <a:off x="5400674" y="4476750"/>
            <a:ext cx="914401" cy="1060950"/>
            <a:chOff x="5381624" y="4524375"/>
            <a:chExt cx="914401" cy="1060950"/>
          </a:xfrm>
        </p:grpSpPr>
        <p:pic>
          <p:nvPicPr>
            <p:cNvPr id="4" name="図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81624" y="4524375"/>
              <a:ext cx="914401" cy="1060950"/>
            </a:xfrm>
            <a:prstGeom prst="rect">
              <a:avLst/>
            </a:prstGeom>
          </p:spPr>
        </p:pic>
        <p:sp>
          <p:nvSpPr>
            <p:cNvPr id="5" name="正方形/長方形 4"/>
            <p:cNvSpPr/>
            <p:nvPr/>
          </p:nvSpPr>
          <p:spPr>
            <a:xfrm>
              <a:off x="5434875" y="4572000"/>
              <a:ext cx="819150" cy="190500"/>
            </a:xfrm>
            <a:prstGeom prst="rect">
              <a:avLst/>
            </a:prstGeom>
            <a:solidFill>
              <a:srgbClr val="5D6F87"/>
            </a:solidFill>
            <a:ln>
              <a:solidFill>
                <a:srgbClr val="5D6F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latin typeface="HGP創英角ﾎﾟｯﾌﾟ体" panose="040B0A00000000000000" pitchFamily="50" charset="-128"/>
                  <a:ea typeface="HGP創英角ﾎﾟｯﾌﾟ体" panose="040B0A00000000000000" pitchFamily="50" charset="-128"/>
                </a:rPr>
                <a:t>事務局</a:t>
              </a:r>
              <a:endParaRPr kumimoji="1" lang="ja-JP" altLang="en-US" sz="1200" dirty="0">
                <a:latin typeface="HGP創英角ﾎﾟｯﾌﾟ体" panose="040B0A00000000000000" pitchFamily="50" charset="-128"/>
                <a:ea typeface="HGP創英角ﾎﾟｯﾌﾟ体" panose="040B0A00000000000000" pitchFamily="50" charset="-128"/>
              </a:endParaRPr>
            </a:p>
          </p:txBody>
        </p:sp>
      </p:grpSp>
      <p:grpSp>
        <p:nvGrpSpPr>
          <p:cNvPr id="9" name="グループ化 8"/>
          <p:cNvGrpSpPr/>
          <p:nvPr/>
        </p:nvGrpSpPr>
        <p:grpSpPr>
          <a:xfrm>
            <a:off x="2320201" y="3234605"/>
            <a:ext cx="2190750" cy="1480270"/>
            <a:chOff x="1952625" y="3234605"/>
            <a:chExt cx="2190750" cy="1480270"/>
          </a:xfrm>
        </p:grpSpPr>
        <p:pic>
          <p:nvPicPr>
            <p:cNvPr id="7" name="図 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547074" y="3634875"/>
              <a:ext cx="990600" cy="1080000"/>
            </a:xfrm>
            <a:prstGeom prst="rect">
              <a:avLst/>
            </a:prstGeom>
          </p:spPr>
        </p:pic>
        <p:sp>
          <p:nvSpPr>
            <p:cNvPr id="8" name="正方形/長方形 7"/>
            <p:cNvSpPr/>
            <p:nvPr/>
          </p:nvSpPr>
          <p:spPr>
            <a:xfrm>
              <a:off x="1952625" y="3234605"/>
              <a:ext cx="2190750" cy="606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Ａ社</a:t>
              </a:r>
              <a:r>
                <a:rPr kumimoji="1" lang="ja-JP" altLang="en-US" sz="1200" dirty="0">
                  <a:solidFill>
                    <a:srgbClr val="FF0000"/>
                  </a:solidFill>
                </a:rPr>
                <a:t>（消滅会社）</a:t>
              </a:r>
            </a:p>
            <a:p>
              <a:pPr algn="ctr"/>
              <a:r>
                <a:rPr lang="ja-JP" altLang="en-US" sz="1000" dirty="0">
                  <a:solidFill>
                    <a:srgbClr val="FF0000"/>
                  </a:solidFill>
                </a:rPr>
                <a:t>（交付決定時の間接補助事業者）</a:t>
              </a:r>
              <a:endParaRPr kumimoji="1" lang="ja-JP" altLang="en-US" sz="1000" dirty="0">
                <a:solidFill>
                  <a:srgbClr val="FF0000"/>
                </a:solidFill>
              </a:endParaRPr>
            </a:p>
          </p:txBody>
        </p:sp>
      </p:grpSp>
      <p:cxnSp>
        <p:nvCxnSpPr>
          <p:cNvPr id="15" name="カギ線コネクタ 14"/>
          <p:cNvCxnSpPr>
            <a:stCxn id="7" idx="3"/>
            <a:endCxn id="4" idx="1"/>
          </p:cNvCxnSpPr>
          <p:nvPr/>
        </p:nvCxnSpPr>
        <p:spPr>
          <a:xfrm>
            <a:off x="3905250" y="4174875"/>
            <a:ext cx="1495424" cy="832350"/>
          </a:xfrm>
          <a:prstGeom prst="bentConnector3">
            <a:avLst/>
          </a:prstGeom>
          <a:ln w="76200">
            <a:tailEnd type="triangle"/>
          </a:ln>
        </p:spPr>
        <p:style>
          <a:lnRef idx="1">
            <a:schemeClr val="accent1"/>
          </a:lnRef>
          <a:fillRef idx="0">
            <a:schemeClr val="accent1"/>
          </a:fillRef>
          <a:effectRef idx="0">
            <a:schemeClr val="accent1"/>
          </a:effectRef>
          <a:fontRef idx="minor">
            <a:schemeClr val="tx1"/>
          </a:fontRef>
        </p:style>
      </p:cxnSp>
      <p:grpSp>
        <p:nvGrpSpPr>
          <p:cNvPr id="12" name="グループ化 11"/>
          <p:cNvGrpSpPr/>
          <p:nvPr/>
        </p:nvGrpSpPr>
        <p:grpSpPr>
          <a:xfrm>
            <a:off x="3694647" y="3655638"/>
            <a:ext cx="2190750" cy="1125258"/>
            <a:chOff x="3625126" y="3692442"/>
            <a:chExt cx="2190750" cy="1125258"/>
          </a:xfrm>
        </p:grpSpPr>
        <p:pic>
          <p:nvPicPr>
            <p:cNvPr id="11" name="図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45688" y="4097700"/>
              <a:ext cx="657000" cy="720000"/>
            </a:xfrm>
            <a:prstGeom prst="rect">
              <a:avLst/>
            </a:prstGeom>
          </p:spPr>
        </p:pic>
        <p:sp>
          <p:nvSpPr>
            <p:cNvPr id="13" name="正方形/長方形 12"/>
            <p:cNvSpPr/>
            <p:nvPr/>
          </p:nvSpPr>
          <p:spPr>
            <a:xfrm>
              <a:off x="3625126" y="3692442"/>
              <a:ext cx="2190750" cy="606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00B0F0"/>
                  </a:solidFill>
                </a:rPr>
                <a:t>様式第３</a:t>
              </a:r>
              <a:endParaRPr kumimoji="1" lang="ja-JP" altLang="en-US" sz="1000" dirty="0">
                <a:solidFill>
                  <a:srgbClr val="00B0F0"/>
                </a:solidFill>
              </a:endParaRPr>
            </a:p>
          </p:txBody>
        </p:sp>
      </p:grpSp>
      <p:cxnSp>
        <p:nvCxnSpPr>
          <p:cNvPr id="17" name="カギ線コネクタ 16"/>
          <p:cNvCxnSpPr>
            <a:stCxn id="7" idx="1"/>
          </p:cNvCxnSpPr>
          <p:nvPr/>
        </p:nvCxnSpPr>
        <p:spPr>
          <a:xfrm rot="10800000" flipV="1">
            <a:off x="1868648" y="4174875"/>
            <a:ext cx="1046002" cy="463800"/>
          </a:xfrm>
          <a:prstGeom prst="bentConnector2">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正方形/長方形 19"/>
          <p:cNvSpPr/>
          <p:nvPr/>
        </p:nvSpPr>
        <p:spPr>
          <a:xfrm>
            <a:off x="1251620" y="3655638"/>
            <a:ext cx="2190750" cy="606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吸収合併</a:t>
            </a:r>
            <a:endParaRPr kumimoji="1" lang="ja-JP" altLang="en-US" sz="1000" dirty="0">
              <a:solidFill>
                <a:schemeClr val="tx1"/>
              </a:solidFill>
            </a:endParaRPr>
          </a:p>
        </p:txBody>
      </p:sp>
      <p:cxnSp>
        <p:nvCxnSpPr>
          <p:cNvPr id="21" name="カギ線コネクタ 20"/>
          <p:cNvCxnSpPr>
            <a:endCxn id="4" idx="2"/>
          </p:cNvCxnSpPr>
          <p:nvPr/>
        </p:nvCxnSpPr>
        <p:spPr>
          <a:xfrm rot="5400000" flipH="1" flipV="1">
            <a:off x="3507910" y="3898437"/>
            <a:ext cx="710701" cy="3989227"/>
          </a:xfrm>
          <a:prstGeom prst="bentConnector3">
            <a:avLst>
              <a:gd name="adj1" fmla="val -32165"/>
            </a:avLst>
          </a:prstGeom>
          <a:ln w="76200">
            <a:tailEnd type="triangle"/>
          </a:ln>
        </p:spPr>
        <p:style>
          <a:lnRef idx="1">
            <a:schemeClr val="accent1"/>
          </a:lnRef>
          <a:fillRef idx="0">
            <a:schemeClr val="accent1"/>
          </a:fillRef>
          <a:effectRef idx="0">
            <a:schemeClr val="accent1"/>
          </a:effectRef>
          <a:fontRef idx="minor">
            <a:schemeClr val="tx1"/>
          </a:fontRef>
        </p:style>
      </p:cxnSp>
      <p:grpSp>
        <p:nvGrpSpPr>
          <p:cNvPr id="26" name="グループ化 25"/>
          <p:cNvGrpSpPr/>
          <p:nvPr/>
        </p:nvGrpSpPr>
        <p:grpSpPr>
          <a:xfrm>
            <a:off x="2630593" y="5594754"/>
            <a:ext cx="2190750" cy="1125258"/>
            <a:chOff x="3625126" y="3692442"/>
            <a:chExt cx="2190750" cy="1125258"/>
          </a:xfrm>
        </p:grpSpPr>
        <p:pic>
          <p:nvPicPr>
            <p:cNvPr id="27" name="図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45688" y="4097700"/>
              <a:ext cx="657000" cy="720000"/>
            </a:xfrm>
            <a:prstGeom prst="rect">
              <a:avLst/>
            </a:prstGeom>
          </p:spPr>
        </p:pic>
        <p:sp>
          <p:nvSpPr>
            <p:cNvPr id="28" name="正方形/長方形 27"/>
            <p:cNvSpPr/>
            <p:nvPr/>
          </p:nvSpPr>
          <p:spPr>
            <a:xfrm>
              <a:off x="3625126" y="3692442"/>
              <a:ext cx="2190750" cy="606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00B0F0"/>
                  </a:solidFill>
                </a:rPr>
                <a:t>様式第１８</a:t>
              </a:r>
              <a:endParaRPr kumimoji="1" lang="ja-JP" altLang="en-US" sz="1000" dirty="0">
                <a:solidFill>
                  <a:srgbClr val="00B0F0"/>
                </a:solidFill>
              </a:endParaRPr>
            </a:p>
          </p:txBody>
        </p:sp>
      </p:grpSp>
      <p:grpSp>
        <p:nvGrpSpPr>
          <p:cNvPr id="29" name="グループ化 28"/>
          <p:cNvGrpSpPr/>
          <p:nvPr/>
        </p:nvGrpSpPr>
        <p:grpSpPr>
          <a:xfrm>
            <a:off x="7049553" y="3145983"/>
            <a:ext cx="2190750" cy="1387917"/>
            <a:chOff x="1952625" y="3234605"/>
            <a:chExt cx="2190750" cy="1387917"/>
          </a:xfrm>
        </p:grpSpPr>
        <p:pic>
          <p:nvPicPr>
            <p:cNvPr id="30" name="図 29"/>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542122" y="3634875"/>
              <a:ext cx="1087956" cy="987647"/>
            </a:xfrm>
            <a:prstGeom prst="rect">
              <a:avLst/>
            </a:prstGeom>
          </p:spPr>
        </p:pic>
        <p:sp>
          <p:nvSpPr>
            <p:cNvPr id="31" name="正方形/長方形 30"/>
            <p:cNvSpPr/>
            <p:nvPr/>
          </p:nvSpPr>
          <p:spPr>
            <a:xfrm>
              <a:off x="1952625" y="3234605"/>
              <a:ext cx="2190750" cy="606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rgbClr val="FF0000"/>
                  </a:solidFill>
                </a:rPr>
                <a:t>A</a:t>
              </a:r>
              <a:r>
                <a:rPr kumimoji="1" lang="ja-JP" altLang="en-US" dirty="0">
                  <a:solidFill>
                    <a:srgbClr val="FF0000"/>
                  </a:solidFill>
                </a:rPr>
                <a:t>社</a:t>
              </a:r>
              <a:r>
                <a:rPr kumimoji="1" lang="ja-JP" altLang="en-US" sz="1200" dirty="0">
                  <a:solidFill>
                    <a:srgbClr val="FF0000"/>
                  </a:solidFill>
                </a:rPr>
                <a:t>（消滅会社）</a:t>
              </a:r>
            </a:p>
            <a:p>
              <a:pPr algn="ctr"/>
              <a:r>
                <a:rPr lang="ja-JP" altLang="en-US" sz="1000" dirty="0">
                  <a:solidFill>
                    <a:srgbClr val="FF0000"/>
                  </a:solidFill>
                </a:rPr>
                <a:t>（交付決定時の間接補助事業者）</a:t>
              </a:r>
              <a:endParaRPr kumimoji="1" lang="ja-JP" altLang="en-US" sz="1000" dirty="0">
                <a:solidFill>
                  <a:srgbClr val="FF0000"/>
                </a:solidFill>
              </a:endParaRPr>
            </a:p>
          </p:txBody>
        </p:sp>
      </p:grpSp>
      <p:sp>
        <p:nvSpPr>
          <p:cNvPr id="32" name="正方形/長方形 31"/>
          <p:cNvSpPr/>
          <p:nvPr/>
        </p:nvSpPr>
        <p:spPr>
          <a:xfrm>
            <a:off x="2484629" y="4771929"/>
            <a:ext cx="1381733" cy="606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dirty="0">
                <a:solidFill>
                  <a:srgbClr val="FF0000"/>
                </a:solidFill>
                <a:latin typeface="+mn-ea"/>
              </a:rPr>
              <a:t>C</a:t>
            </a:r>
            <a:r>
              <a:rPr kumimoji="1" lang="ja-JP" altLang="en-US" dirty="0">
                <a:solidFill>
                  <a:srgbClr val="FF0000"/>
                </a:solidFill>
                <a:latin typeface="+mn-ea"/>
              </a:rPr>
              <a:t>社</a:t>
            </a:r>
            <a:r>
              <a:rPr kumimoji="1" lang="ja-JP" altLang="en-US" sz="1200" dirty="0">
                <a:solidFill>
                  <a:srgbClr val="FF0000"/>
                </a:solidFill>
                <a:latin typeface="+mn-ea"/>
              </a:rPr>
              <a:t>（存続会社）</a:t>
            </a:r>
          </a:p>
          <a:p>
            <a:r>
              <a:rPr lang="ja-JP" altLang="en-US" sz="1000" dirty="0">
                <a:solidFill>
                  <a:srgbClr val="FF0000"/>
                </a:solidFill>
              </a:rPr>
              <a:t>（継承する事業者）</a:t>
            </a:r>
            <a:endParaRPr kumimoji="1" lang="ja-JP" altLang="en-US" sz="1000" dirty="0">
              <a:solidFill>
                <a:srgbClr val="FF0000"/>
              </a:solidFill>
            </a:endParaRPr>
          </a:p>
        </p:txBody>
      </p:sp>
      <p:pic>
        <p:nvPicPr>
          <p:cNvPr id="33" name="図 32"/>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202187" y="3195345"/>
            <a:ext cx="1202271" cy="1329030"/>
          </a:xfrm>
          <a:prstGeom prst="rect">
            <a:avLst/>
          </a:prstGeom>
        </p:spPr>
      </p:pic>
      <p:sp>
        <p:nvSpPr>
          <p:cNvPr id="34" name="正方形/長方形 33"/>
          <p:cNvSpPr/>
          <p:nvPr/>
        </p:nvSpPr>
        <p:spPr>
          <a:xfrm>
            <a:off x="10111439" y="3103977"/>
            <a:ext cx="916654" cy="606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rgbClr val="FF0000"/>
                </a:solidFill>
              </a:rPr>
              <a:t>Ｂ社</a:t>
            </a:r>
            <a:endParaRPr kumimoji="1" lang="en-US" altLang="ja-JP" dirty="0">
              <a:solidFill>
                <a:srgbClr val="FF0000"/>
              </a:solidFill>
            </a:endParaRPr>
          </a:p>
        </p:txBody>
      </p:sp>
      <p:pic>
        <p:nvPicPr>
          <p:cNvPr id="25" name="図 24"/>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927007" y="5298115"/>
            <a:ext cx="1897217" cy="1350335"/>
          </a:xfrm>
          <a:prstGeom prst="rect">
            <a:avLst/>
          </a:prstGeom>
        </p:spPr>
      </p:pic>
      <p:cxnSp>
        <p:nvCxnSpPr>
          <p:cNvPr id="36" name="カギ線コネクタ 35"/>
          <p:cNvCxnSpPr>
            <a:stCxn id="30" idx="2"/>
            <a:endCxn id="25" idx="0"/>
          </p:cNvCxnSpPr>
          <p:nvPr/>
        </p:nvCxnSpPr>
        <p:spPr>
          <a:xfrm rot="16200000" flipH="1">
            <a:off x="8147215" y="4569713"/>
            <a:ext cx="764215" cy="692588"/>
          </a:xfrm>
          <a:prstGeom prst="bentConnector3">
            <a:avLst>
              <a:gd name="adj1" fmla="val 50000"/>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カギ線コネクタ 38"/>
          <p:cNvCxnSpPr>
            <a:stCxn id="33" idx="2"/>
            <a:endCxn id="25" idx="0"/>
          </p:cNvCxnSpPr>
          <p:nvPr/>
        </p:nvCxnSpPr>
        <p:spPr>
          <a:xfrm rot="5400000">
            <a:off x="8952600" y="4447392"/>
            <a:ext cx="773740" cy="927707"/>
          </a:xfrm>
          <a:prstGeom prst="bentConnector3">
            <a:avLst>
              <a:gd name="adj1" fmla="val 50000"/>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正方形/長方形 41"/>
          <p:cNvSpPr/>
          <p:nvPr/>
        </p:nvSpPr>
        <p:spPr>
          <a:xfrm>
            <a:off x="7828901" y="4389519"/>
            <a:ext cx="2190750" cy="606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新設合併</a:t>
            </a:r>
            <a:endParaRPr kumimoji="1" lang="ja-JP" altLang="en-US" sz="1000" dirty="0">
              <a:solidFill>
                <a:schemeClr val="tx1"/>
              </a:solidFill>
            </a:endParaRPr>
          </a:p>
        </p:txBody>
      </p:sp>
      <p:sp>
        <p:nvSpPr>
          <p:cNvPr id="43" name="正方形/長方形 42"/>
          <p:cNvSpPr/>
          <p:nvPr/>
        </p:nvSpPr>
        <p:spPr>
          <a:xfrm>
            <a:off x="9379229" y="5065321"/>
            <a:ext cx="1459755" cy="606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rgbClr val="FF0000"/>
                </a:solidFill>
              </a:rPr>
              <a:t>Ｃ社</a:t>
            </a:r>
            <a:r>
              <a:rPr kumimoji="1" lang="ja-JP" altLang="en-US" sz="1200" dirty="0">
                <a:solidFill>
                  <a:srgbClr val="FF0000"/>
                </a:solidFill>
              </a:rPr>
              <a:t>（存続会社）</a:t>
            </a:r>
          </a:p>
          <a:p>
            <a:r>
              <a:rPr lang="ja-JP" altLang="en-US" sz="1000" dirty="0">
                <a:solidFill>
                  <a:srgbClr val="FF0000"/>
                </a:solidFill>
              </a:rPr>
              <a:t>（継承する事業者）</a:t>
            </a:r>
            <a:endParaRPr kumimoji="1" lang="ja-JP" altLang="en-US" sz="1000" dirty="0">
              <a:solidFill>
                <a:srgbClr val="FF0000"/>
              </a:solidFill>
            </a:endParaRPr>
          </a:p>
        </p:txBody>
      </p:sp>
      <p:cxnSp>
        <p:nvCxnSpPr>
          <p:cNvPr id="45" name="カギ線コネクタ 44"/>
          <p:cNvCxnSpPr>
            <a:stCxn id="30" idx="1"/>
            <a:endCxn id="4" idx="0"/>
          </p:cNvCxnSpPr>
          <p:nvPr/>
        </p:nvCxnSpPr>
        <p:spPr>
          <a:xfrm rot="10800000" flipV="1">
            <a:off x="5857876" y="4040076"/>
            <a:ext cx="1781175" cy="436673"/>
          </a:xfrm>
          <a:prstGeom prst="bentConnector2">
            <a:avLst/>
          </a:prstGeom>
          <a:ln w="76200">
            <a:tailEnd type="triangle"/>
          </a:ln>
        </p:spPr>
        <p:style>
          <a:lnRef idx="1">
            <a:schemeClr val="accent1"/>
          </a:lnRef>
          <a:fillRef idx="0">
            <a:schemeClr val="accent1"/>
          </a:fillRef>
          <a:effectRef idx="0">
            <a:schemeClr val="accent1"/>
          </a:effectRef>
          <a:fontRef idx="minor">
            <a:schemeClr val="tx1"/>
          </a:fontRef>
        </p:style>
      </p:cxnSp>
      <p:grpSp>
        <p:nvGrpSpPr>
          <p:cNvPr id="49" name="グループ化 48"/>
          <p:cNvGrpSpPr/>
          <p:nvPr/>
        </p:nvGrpSpPr>
        <p:grpSpPr>
          <a:xfrm>
            <a:off x="5622295" y="3318304"/>
            <a:ext cx="2190750" cy="1125258"/>
            <a:chOff x="3625126" y="3692442"/>
            <a:chExt cx="2190750" cy="1125258"/>
          </a:xfrm>
        </p:grpSpPr>
        <p:pic>
          <p:nvPicPr>
            <p:cNvPr id="50" name="図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45688" y="4097700"/>
              <a:ext cx="657000" cy="720000"/>
            </a:xfrm>
            <a:prstGeom prst="rect">
              <a:avLst/>
            </a:prstGeom>
          </p:spPr>
        </p:pic>
        <p:sp>
          <p:nvSpPr>
            <p:cNvPr id="52" name="正方形/長方形 51"/>
            <p:cNvSpPr/>
            <p:nvPr/>
          </p:nvSpPr>
          <p:spPr>
            <a:xfrm>
              <a:off x="3625126" y="3692442"/>
              <a:ext cx="2190750" cy="606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00B0F0"/>
                  </a:solidFill>
                </a:rPr>
                <a:t>様式第３</a:t>
              </a:r>
              <a:endParaRPr kumimoji="1" lang="ja-JP" altLang="en-US" sz="1000" dirty="0">
                <a:solidFill>
                  <a:srgbClr val="00B0F0"/>
                </a:solidFill>
              </a:endParaRPr>
            </a:p>
          </p:txBody>
        </p:sp>
      </p:grpSp>
      <p:cxnSp>
        <p:nvCxnSpPr>
          <p:cNvPr id="53" name="カギ線コネクタ 52"/>
          <p:cNvCxnSpPr>
            <a:stCxn id="25" idx="1"/>
            <a:endCxn id="4" idx="3"/>
          </p:cNvCxnSpPr>
          <p:nvPr/>
        </p:nvCxnSpPr>
        <p:spPr>
          <a:xfrm rot="10800000">
            <a:off x="6315075" y="5007225"/>
            <a:ext cx="1611932" cy="966058"/>
          </a:xfrm>
          <a:prstGeom prst="bentConnector3">
            <a:avLst>
              <a:gd name="adj1" fmla="val 50000"/>
            </a:avLst>
          </a:prstGeom>
          <a:ln w="76200">
            <a:tailEnd type="triangle"/>
          </a:ln>
        </p:spPr>
        <p:style>
          <a:lnRef idx="1">
            <a:schemeClr val="accent1"/>
          </a:lnRef>
          <a:fillRef idx="0">
            <a:schemeClr val="accent1"/>
          </a:fillRef>
          <a:effectRef idx="0">
            <a:schemeClr val="accent1"/>
          </a:effectRef>
          <a:fontRef idx="minor">
            <a:schemeClr val="tx1"/>
          </a:fontRef>
        </p:style>
      </p:cxnSp>
      <p:grpSp>
        <p:nvGrpSpPr>
          <p:cNvPr id="55" name="グループ化 54"/>
          <p:cNvGrpSpPr/>
          <p:nvPr/>
        </p:nvGrpSpPr>
        <p:grpSpPr>
          <a:xfrm>
            <a:off x="6164881" y="4443659"/>
            <a:ext cx="2190750" cy="1125258"/>
            <a:chOff x="3625126" y="3692442"/>
            <a:chExt cx="2190750" cy="1125258"/>
          </a:xfrm>
        </p:grpSpPr>
        <p:pic>
          <p:nvPicPr>
            <p:cNvPr id="56" name="図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45688" y="4097700"/>
              <a:ext cx="657000" cy="720000"/>
            </a:xfrm>
            <a:prstGeom prst="rect">
              <a:avLst/>
            </a:prstGeom>
          </p:spPr>
        </p:pic>
        <p:sp>
          <p:nvSpPr>
            <p:cNvPr id="57" name="正方形/長方形 56"/>
            <p:cNvSpPr/>
            <p:nvPr/>
          </p:nvSpPr>
          <p:spPr>
            <a:xfrm>
              <a:off x="3625126" y="3692442"/>
              <a:ext cx="2190750" cy="606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00B0F0"/>
                  </a:solidFill>
                </a:rPr>
                <a:t>様式第１８</a:t>
              </a:r>
              <a:endParaRPr kumimoji="1" lang="ja-JP" altLang="en-US" sz="1000" dirty="0">
                <a:solidFill>
                  <a:srgbClr val="00B0F0"/>
                </a:solidFill>
              </a:endParaRPr>
            </a:p>
          </p:txBody>
        </p:sp>
      </p:grpSp>
      <p:sp>
        <p:nvSpPr>
          <p:cNvPr id="41" name="正方形/長方形 40"/>
          <p:cNvSpPr/>
          <p:nvPr/>
        </p:nvSpPr>
        <p:spPr>
          <a:xfrm>
            <a:off x="709290" y="3978846"/>
            <a:ext cx="419404" cy="13196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00B050"/>
                </a:solidFill>
              </a:rPr>
              <a:t>吸収合併</a:t>
            </a:r>
            <a:endParaRPr kumimoji="1" lang="ja-JP" altLang="en-US" sz="1000" dirty="0">
              <a:solidFill>
                <a:srgbClr val="00B050"/>
              </a:solidFill>
            </a:endParaRPr>
          </a:p>
        </p:txBody>
      </p:sp>
      <p:sp>
        <p:nvSpPr>
          <p:cNvPr id="44" name="正方形/長方形 43"/>
          <p:cNvSpPr/>
          <p:nvPr/>
        </p:nvSpPr>
        <p:spPr>
          <a:xfrm>
            <a:off x="10743406" y="3978846"/>
            <a:ext cx="419404" cy="13196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00B050"/>
                </a:solidFill>
              </a:rPr>
              <a:t>新設合併</a:t>
            </a:r>
            <a:endParaRPr kumimoji="1" lang="ja-JP" altLang="en-US" sz="1000" dirty="0">
              <a:solidFill>
                <a:srgbClr val="00B050"/>
              </a:solidFill>
            </a:endParaRPr>
          </a:p>
        </p:txBody>
      </p:sp>
      <p:pic>
        <p:nvPicPr>
          <p:cNvPr id="47" name="図 46"/>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1116766" y="4930767"/>
            <a:ext cx="1851273" cy="1317634"/>
          </a:xfrm>
          <a:prstGeom prst="rect">
            <a:avLst/>
          </a:prstGeom>
        </p:spPr>
      </p:pic>
    </p:spTree>
    <p:extLst>
      <p:ext uri="{BB962C8B-B14F-4D97-AF65-F5344CB8AC3E}">
        <p14:creationId xmlns:p14="http://schemas.microsoft.com/office/powerpoint/2010/main" val="21186196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12.</a:t>
            </a:r>
            <a:r>
              <a:rPr kumimoji="1" lang="ja-JP" altLang="en-US" dirty="0"/>
              <a:t>事故報告</a:t>
            </a:r>
            <a:endParaRPr kumimoji="1" lang="ja-JP" altLang="en-US" sz="2700" dirty="0"/>
          </a:p>
        </p:txBody>
      </p:sp>
      <p:sp>
        <p:nvSpPr>
          <p:cNvPr id="3" name="コンテンツ プレースホルダー 2"/>
          <p:cNvSpPr>
            <a:spLocks noGrp="1"/>
          </p:cNvSpPr>
          <p:nvPr>
            <p:ph idx="1"/>
          </p:nvPr>
        </p:nvSpPr>
        <p:spPr>
          <a:xfrm>
            <a:off x="725759" y="1059366"/>
            <a:ext cx="10629900" cy="4786810"/>
          </a:xfrm>
        </p:spPr>
        <p:txBody>
          <a:bodyPr>
            <a:normAutofit/>
          </a:bodyPr>
          <a:lstStyle/>
          <a:p>
            <a:pPr marL="0" indent="0" eaLnBrk="0" hangingPunct="0">
              <a:buNone/>
            </a:pPr>
            <a:r>
              <a:rPr lang="ja-JP" altLang="en-US" dirty="0"/>
              <a:t>事故報告とは、間接補助事業実施期間内の事業完了が困難である場合に、その旨の報告を行うことで、自己の責任によらないと認められる理由に限り、補助事業実施期間の延長を認めるものです。上記の場合には、物流脱炭素化促進事業費補助金事故報告書（様式第４）を提出してください。</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37</a:t>
            </a:fld>
            <a:endParaRPr kumimoji="1" lang="ja-JP" altLang="en-US"/>
          </a:p>
        </p:txBody>
      </p:sp>
      <p:pic>
        <p:nvPicPr>
          <p:cNvPr id="5" name="図 4"/>
          <p:cNvPicPr>
            <a:picLocks noChangeAspect="1"/>
          </p:cNvPicPr>
          <p:nvPr/>
        </p:nvPicPr>
        <p:blipFill>
          <a:blip r:embed="rId3"/>
          <a:stretch>
            <a:fillRect/>
          </a:stretch>
        </p:blipFill>
        <p:spPr>
          <a:xfrm>
            <a:off x="838200" y="3262557"/>
            <a:ext cx="4543425" cy="3458918"/>
          </a:xfrm>
          <a:prstGeom prst="rect">
            <a:avLst/>
          </a:prstGeom>
        </p:spPr>
      </p:pic>
      <p:sp>
        <p:nvSpPr>
          <p:cNvPr id="7" name="正方形/長方形 6"/>
          <p:cNvSpPr/>
          <p:nvPr/>
        </p:nvSpPr>
        <p:spPr>
          <a:xfrm>
            <a:off x="1235491" y="4707600"/>
            <a:ext cx="3684902" cy="184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800" dirty="0">
                <a:solidFill>
                  <a:srgbClr val="FF0000"/>
                </a:solidFill>
              </a:rPr>
              <a:t>導入予定の</a:t>
            </a:r>
            <a:r>
              <a:rPr lang="ja-JP" altLang="en-US" sz="800" dirty="0">
                <a:solidFill>
                  <a:srgbClr val="FF0000"/>
                </a:solidFill>
              </a:rPr>
              <a:t>ＥＶ充電スタンドのメーカーより世界的半導体不足の理由によって当初予定していた納期までに製造が間に合わないとの連絡があった。</a:t>
            </a:r>
          </a:p>
          <a:p>
            <a:endParaRPr lang="en-US" altLang="ja-JP" sz="500" dirty="0">
              <a:solidFill>
                <a:srgbClr val="FF0000"/>
              </a:solidFill>
            </a:endParaRPr>
          </a:p>
          <a:p>
            <a:r>
              <a:rPr kumimoji="1" lang="ja-JP" altLang="en-US" sz="800" dirty="0">
                <a:solidFill>
                  <a:srgbClr val="FF0000"/>
                </a:solidFill>
              </a:rPr>
              <a:t>　　　　　　　　　　　　　　</a:t>
            </a:r>
            <a:r>
              <a:rPr lang="ja-JP" altLang="en-US" sz="800" dirty="0">
                <a:solidFill>
                  <a:srgbClr val="FF0000"/>
                </a:solidFill>
              </a:rPr>
              <a:t>○</a:t>
            </a:r>
            <a:r>
              <a:rPr lang="en-US" altLang="ja-JP" sz="800" dirty="0">
                <a:solidFill>
                  <a:srgbClr val="FF0000"/>
                </a:solidFill>
              </a:rPr>
              <a:t>,</a:t>
            </a:r>
            <a:r>
              <a:rPr lang="ja-JP" altLang="en-US" sz="800" dirty="0">
                <a:solidFill>
                  <a:srgbClr val="FF0000"/>
                </a:solidFill>
              </a:rPr>
              <a:t>○○○</a:t>
            </a:r>
            <a:r>
              <a:rPr lang="en-US" altLang="ja-JP" sz="800" dirty="0">
                <a:solidFill>
                  <a:srgbClr val="FF0000"/>
                </a:solidFill>
              </a:rPr>
              <a:t>,</a:t>
            </a:r>
            <a:r>
              <a:rPr lang="ja-JP" altLang="en-US" sz="800" dirty="0">
                <a:solidFill>
                  <a:srgbClr val="FF0000"/>
                </a:solidFill>
              </a:rPr>
              <a:t>○○○</a:t>
            </a:r>
          </a:p>
          <a:p>
            <a:endParaRPr lang="ja-JP" altLang="en-US" sz="800" dirty="0">
              <a:solidFill>
                <a:srgbClr val="FF0000"/>
              </a:solidFill>
            </a:endParaRPr>
          </a:p>
          <a:p>
            <a:endParaRPr kumimoji="1" lang="en-US" altLang="ja-JP" sz="800" dirty="0">
              <a:solidFill>
                <a:srgbClr val="FF0000"/>
              </a:solidFill>
            </a:endParaRPr>
          </a:p>
          <a:p>
            <a:endParaRPr lang="en-US" altLang="ja-JP" sz="800" dirty="0">
              <a:solidFill>
                <a:srgbClr val="FF0000"/>
              </a:solidFill>
            </a:endParaRPr>
          </a:p>
          <a:p>
            <a:r>
              <a:rPr kumimoji="1" lang="ja-JP" altLang="en-US" sz="800" dirty="0">
                <a:solidFill>
                  <a:srgbClr val="FF0000"/>
                </a:solidFill>
              </a:rPr>
              <a:t>早急に代替となるＥＶ充電スタンドを選定し、別途２社見積を取得。最も低い価格を提示した販売施工会社に発注済。</a:t>
            </a:r>
          </a:p>
          <a:p>
            <a:r>
              <a:rPr lang="ja-JP" altLang="en-US" sz="800" dirty="0">
                <a:solidFill>
                  <a:srgbClr val="FF0000"/>
                </a:solidFill>
              </a:rPr>
              <a:t>調達先の厚意により優先的に導入してもらえることとなり○月○日に設置完了予定。</a:t>
            </a:r>
            <a:endParaRPr kumimoji="1" lang="en-US" altLang="ja-JP" sz="800" dirty="0">
              <a:solidFill>
                <a:srgbClr val="FF0000"/>
              </a:solidFill>
            </a:endParaRPr>
          </a:p>
          <a:p>
            <a:endParaRPr lang="en-US" altLang="ja-JP" sz="800" dirty="0">
              <a:solidFill>
                <a:srgbClr val="FF0000"/>
              </a:solidFill>
            </a:endParaRPr>
          </a:p>
          <a:p>
            <a:r>
              <a:rPr kumimoji="1" lang="ja-JP" altLang="en-US" sz="800" dirty="0">
                <a:solidFill>
                  <a:srgbClr val="FF0000"/>
                </a:solidFill>
              </a:rPr>
              <a:t>上記の通り○月○日設置完了のため支払いが○月△日となる。そのため、振込明細書については</a:t>
            </a:r>
            <a:r>
              <a:rPr kumimoji="1" lang="en-US" altLang="ja-JP" sz="800" dirty="0">
                <a:solidFill>
                  <a:srgbClr val="FF0000"/>
                </a:solidFill>
              </a:rPr>
              <a:t>×</a:t>
            </a:r>
            <a:r>
              <a:rPr kumimoji="1" lang="ja-JP" altLang="en-US" sz="800" dirty="0">
                <a:solidFill>
                  <a:srgbClr val="FF0000"/>
                </a:solidFill>
              </a:rPr>
              <a:t>月△日となるが、その他の報告書類については、△月◆日までに提出の予定。</a:t>
            </a:r>
          </a:p>
        </p:txBody>
      </p:sp>
      <p:sp>
        <p:nvSpPr>
          <p:cNvPr id="6" name="角丸四角形 5"/>
          <p:cNvSpPr/>
          <p:nvPr/>
        </p:nvSpPr>
        <p:spPr>
          <a:xfrm>
            <a:off x="2362200" y="3022820"/>
            <a:ext cx="2076450" cy="381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様式第４記入例</a:t>
            </a:r>
          </a:p>
        </p:txBody>
      </p:sp>
      <p:sp>
        <p:nvSpPr>
          <p:cNvPr id="10" name="コンテンツ プレースホルダー 2"/>
          <p:cNvSpPr txBox="1">
            <a:spLocks/>
          </p:cNvSpPr>
          <p:nvPr/>
        </p:nvSpPr>
        <p:spPr>
          <a:xfrm>
            <a:off x="5573370" y="2808459"/>
            <a:ext cx="5563275" cy="620781"/>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100" dirty="0"/>
              <a:t>※</a:t>
            </a:r>
            <a:r>
              <a:rPr lang="ja-JP" altLang="en-US" sz="1100" dirty="0"/>
              <a:t>記入例は当該書類のうち、一部のみを抜粋をしています。</a:t>
            </a:r>
            <a:endParaRPr lang="en-US" altLang="ja-JP" sz="1100" dirty="0"/>
          </a:p>
          <a:p>
            <a:pPr marL="0" indent="0" eaLnBrk="0" hangingPunct="0">
              <a:lnSpc>
                <a:spcPts val="500"/>
              </a:lnSpc>
              <a:buFont typeface="Arial" panose="020B0604020202020204" pitchFamily="34" charset="0"/>
              <a:buNone/>
            </a:pPr>
            <a:r>
              <a:rPr lang="en-US" altLang="ja-JP" sz="1100" dirty="0"/>
              <a:t>※</a:t>
            </a:r>
            <a:r>
              <a:rPr lang="ja-JP" altLang="en-US" sz="1100" dirty="0"/>
              <a:t>文書番号、作成日、氏名については割愛しています。</a:t>
            </a:r>
          </a:p>
          <a:p>
            <a:pPr marL="0" indent="0" eaLnBrk="0" hangingPunct="0">
              <a:lnSpc>
                <a:spcPts val="500"/>
              </a:lnSpc>
              <a:buFont typeface="Arial" panose="020B0604020202020204" pitchFamily="34" charset="0"/>
              <a:buNone/>
            </a:pPr>
            <a:r>
              <a:rPr lang="en-US" altLang="ja-JP" sz="1100" dirty="0"/>
              <a:t>※</a:t>
            </a:r>
            <a:r>
              <a:rPr lang="ja-JP" altLang="en-US" sz="1100" dirty="0"/>
              <a:t>参考のため入力箇所を赤文字としていますが、提出書類は黒文字で作成してください。</a:t>
            </a:r>
          </a:p>
        </p:txBody>
      </p:sp>
      <p:sp>
        <p:nvSpPr>
          <p:cNvPr id="11" name="コンテンツ プレースホルダー 2"/>
          <p:cNvSpPr txBox="1">
            <a:spLocks/>
          </p:cNvSpPr>
          <p:nvPr/>
        </p:nvSpPr>
        <p:spPr>
          <a:xfrm>
            <a:off x="5490825" y="3629024"/>
            <a:ext cx="5563275" cy="309245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000"/>
              </a:lnSpc>
              <a:buFont typeface="Arial" panose="020B0604020202020204" pitchFamily="34" charset="0"/>
              <a:buNone/>
            </a:pPr>
            <a:r>
              <a:rPr lang="ja-JP" altLang="en-US" sz="1200" dirty="0"/>
              <a:t>・事故の原因及び内容は、遅延が生じる因果について入力してください。</a:t>
            </a:r>
          </a:p>
          <a:p>
            <a:pPr marL="0" indent="0" eaLnBrk="0" hangingPunct="0">
              <a:lnSpc>
                <a:spcPts val="1000"/>
              </a:lnSpc>
              <a:buFont typeface="Arial" panose="020B0604020202020204" pitchFamily="34" charset="0"/>
              <a:buNone/>
            </a:pPr>
            <a:endParaRPr lang="ja-JP" altLang="en-US" sz="1200" dirty="0"/>
          </a:p>
          <a:p>
            <a:pPr marL="0" indent="0" eaLnBrk="0" hangingPunct="0">
              <a:lnSpc>
                <a:spcPts val="1000"/>
              </a:lnSpc>
              <a:buFont typeface="Arial" panose="020B0604020202020204" pitchFamily="34" charset="0"/>
              <a:buNone/>
            </a:pPr>
            <a:r>
              <a:rPr lang="ja-JP" altLang="en-US" sz="1200" dirty="0"/>
              <a:t>・事故に係る金額は、補助対象経費のうち遅延が発生する設備や工事の総額を入力</a:t>
            </a:r>
          </a:p>
          <a:p>
            <a:pPr marL="0" indent="0" eaLnBrk="0" hangingPunct="0">
              <a:lnSpc>
                <a:spcPts val="1000"/>
              </a:lnSpc>
              <a:buFont typeface="Arial" panose="020B0604020202020204" pitchFamily="34" charset="0"/>
              <a:buNone/>
            </a:pPr>
            <a:r>
              <a:rPr lang="ja-JP" altLang="en-US" sz="1200" dirty="0"/>
              <a:t>　してください。</a:t>
            </a:r>
          </a:p>
          <a:p>
            <a:pPr marL="0" indent="0" eaLnBrk="0" hangingPunct="0">
              <a:lnSpc>
                <a:spcPts val="1000"/>
              </a:lnSpc>
              <a:buFont typeface="Arial" panose="020B0604020202020204" pitchFamily="34" charset="0"/>
              <a:buNone/>
            </a:pPr>
            <a:endParaRPr lang="ja-JP" altLang="en-US" sz="1200" dirty="0"/>
          </a:p>
          <a:p>
            <a:pPr marL="0" indent="0" eaLnBrk="0" hangingPunct="0">
              <a:lnSpc>
                <a:spcPts val="1000"/>
              </a:lnSpc>
              <a:buFont typeface="Arial" panose="020B0604020202020204" pitchFamily="34" charset="0"/>
              <a:buNone/>
            </a:pPr>
            <a:r>
              <a:rPr lang="ja-JP" altLang="en-US" sz="1200" dirty="0"/>
              <a:t>・事故に対して採った措置は、遅延の発生に対して行った対応策について入力してく　</a:t>
            </a:r>
          </a:p>
          <a:p>
            <a:pPr marL="0" indent="0" eaLnBrk="0" hangingPunct="0">
              <a:lnSpc>
                <a:spcPts val="1000"/>
              </a:lnSpc>
              <a:buFont typeface="Arial" panose="020B0604020202020204" pitchFamily="34" charset="0"/>
              <a:buNone/>
            </a:pPr>
            <a:r>
              <a:rPr lang="ja-JP" altLang="en-US" sz="1200" dirty="0"/>
              <a:t>　ださい。</a:t>
            </a:r>
          </a:p>
          <a:p>
            <a:pPr marL="0" indent="0" eaLnBrk="0" hangingPunct="0">
              <a:lnSpc>
                <a:spcPts val="1000"/>
              </a:lnSpc>
              <a:buFont typeface="Arial" panose="020B0604020202020204" pitchFamily="34" charset="0"/>
              <a:buNone/>
            </a:pPr>
            <a:endParaRPr lang="ja-JP" altLang="en-US" sz="1200" dirty="0"/>
          </a:p>
          <a:p>
            <a:pPr marL="0" indent="0" eaLnBrk="0" hangingPunct="0">
              <a:lnSpc>
                <a:spcPts val="1000"/>
              </a:lnSpc>
              <a:buFont typeface="Arial" panose="020B0604020202020204" pitchFamily="34" charset="0"/>
              <a:buNone/>
            </a:pPr>
            <a:r>
              <a:rPr lang="ja-JP" altLang="en-US" sz="1200" dirty="0"/>
              <a:t>・間接補助事業の遂行及び完了の予定は、遅延によって代替となる品目等の納品予</a:t>
            </a:r>
          </a:p>
          <a:p>
            <a:pPr marL="0" indent="0" eaLnBrk="0" hangingPunct="0">
              <a:lnSpc>
                <a:spcPts val="1000"/>
              </a:lnSpc>
              <a:buFont typeface="Arial" panose="020B0604020202020204" pitchFamily="34" charset="0"/>
              <a:buNone/>
            </a:pPr>
            <a:r>
              <a:rPr lang="ja-JP" altLang="en-US" sz="1200" dirty="0"/>
              <a:t>　定や設置完了予定から提出遅延が見込まれる書類とその提出見込み日や事業完</a:t>
            </a:r>
          </a:p>
          <a:p>
            <a:pPr marL="0" indent="0" eaLnBrk="0" hangingPunct="0">
              <a:lnSpc>
                <a:spcPts val="1000"/>
              </a:lnSpc>
              <a:buFont typeface="Arial" panose="020B0604020202020204" pitchFamily="34" charset="0"/>
              <a:buNone/>
            </a:pPr>
            <a:r>
              <a:rPr lang="ja-JP" altLang="en-US" sz="1200" dirty="0"/>
              <a:t>　了日を入力してください。</a:t>
            </a:r>
          </a:p>
        </p:txBody>
      </p:sp>
      <p:cxnSp>
        <p:nvCxnSpPr>
          <p:cNvPr id="12" name="カギ線コネクタ 11"/>
          <p:cNvCxnSpPr/>
          <p:nvPr/>
        </p:nvCxnSpPr>
        <p:spPr>
          <a:xfrm rot="10800000" flipV="1">
            <a:off x="3698789" y="3714284"/>
            <a:ext cx="1882114" cy="993316"/>
          </a:xfrm>
          <a:prstGeom prst="bentConnector3">
            <a:avLst>
              <a:gd name="adj1" fmla="val 2373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カギ線コネクタ 12"/>
          <p:cNvCxnSpPr/>
          <p:nvPr/>
        </p:nvCxnSpPr>
        <p:spPr>
          <a:xfrm rot="10800000" flipV="1">
            <a:off x="3698789" y="4219179"/>
            <a:ext cx="1888741" cy="939024"/>
          </a:xfrm>
          <a:prstGeom prst="bentConnector3">
            <a:avLst>
              <a:gd name="adj1" fmla="val 21214"/>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カギ線コネクタ 17"/>
          <p:cNvCxnSpPr/>
          <p:nvPr/>
        </p:nvCxnSpPr>
        <p:spPr>
          <a:xfrm rot="10800000" flipV="1">
            <a:off x="3698788" y="4984672"/>
            <a:ext cx="1888740" cy="501728"/>
          </a:xfrm>
          <a:prstGeom prst="bentConnector3">
            <a:avLst>
              <a:gd name="adj1" fmla="val 1859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カギ線コネクタ 20"/>
          <p:cNvCxnSpPr/>
          <p:nvPr/>
        </p:nvCxnSpPr>
        <p:spPr>
          <a:xfrm rot="10800000" flipV="1">
            <a:off x="3772931" y="5737544"/>
            <a:ext cx="1800439" cy="413975"/>
          </a:xfrm>
          <a:prstGeom prst="bentConnector3">
            <a:avLst>
              <a:gd name="adj1" fmla="val 1522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6379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13.</a:t>
            </a:r>
            <a:r>
              <a:rPr kumimoji="1" lang="ja-JP" altLang="en-US" dirty="0"/>
              <a:t>現地調査、現地検査</a:t>
            </a:r>
          </a:p>
        </p:txBody>
      </p:sp>
      <p:sp>
        <p:nvSpPr>
          <p:cNvPr id="3" name="コンテンツ プレースホルダー 2"/>
          <p:cNvSpPr>
            <a:spLocks noGrp="1"/>
          </p:cNvSpPr>
          <p:nvPr>
            <p:ph idx="1"/>
          </p:nvPr>
        </p:nvSpPr>
        <p:spPr>
          <a:xfrm>
            <a:off x="723900" y="1268437"/>
            <a:ext cx="10515600" cy="4884713"/>
          </a:xfrm>
        </p:spPr>
        <p:txBody>
          <a:bodyPr>
            <a:normAutofit/>
          </a:bodyPr>
          <a:lstStyle/>
          <a:p>
            <a:pPr marL="0" indent="0" eaLnBrk="0" hangingPunct="0">
              <a:buNone/>
            </a:pPr>
            <a:r>
              <a:rPr lang="ja-JP" altLang="en-US" dirty="0"/>
              <a:t>事務局より、調査員または検査員を派遣して間接補助事業の途中経過や完了状況の確認を行う「現地調査」や「現地検査」を実施します。</a:t>
            </a:r>
            <a:endParaRPr lang="en-US" altLang="ja-JP" dirty="0"/>
          </a:p>
          <a:p>
            <a:pPr marL="0" indent="0" eaLnBrk="0" hangingPunct="0">
              <a:buNone/>
            </a:pPr>
            <a:r>
              <a:rPr lang="ja-JP" altLang="en-US" dirty="0"/>
              <a:t>「現地調査」は、中間報告時に行うものであり、「現地検査」は、実績報告時に行うものです。</a:t>
            </a:r>
          </a:p>
          <a:p>
            <a:pPr marL="0" indent="0" eaLnBrk="0" hangingPunct="0">
              <a:buNone/>
            </a:pPr>
            <a:r>
              <a:rPr lang="ja-JP" altLang="en-US" dirty="0"/>
              <a:t>内容は、補助対象となる施設、設備、機器類、システム等の設置予定箇所や設置状況の確認およびカメラ撮影となります。また、提出書類の保管・管理状況の確認や、間接補助事業に係るヒアリングを予定しています。</a:t>
            </a:r>
          </a:p>
          <a:p>
            <a:pPr marL="0" indent="0" eaLnBrk="0" hangingPunct="0">
              <a:buNone/>
            </a:pPr>
            <a:r>
              <a:rPr lang="ja-JP" altLang="en-US" dirty="0"/>
              <a:t>日程等は、個々の間接補助事業者と調整の上、決めさせていただきます。</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38</a:t>
            </a:fld>
            <a:endParaRPr kumimoji="1" lang="ja-JP" altLang="en-US"/>
          </a:p>
        </p:txBody>
      </p:sp>
    </p:spTree>
    <p:extLst>
      <p:ext uri="{BB962C8B-B14F-4D97-AF65-F5344CB8AC3E}">
        <p14:creationId xmlns:p14="http://schemas.microsoft.com/office/powerpoint/2010/main" val="13277241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14-1.</a:t>
            </a:r>
            <a:r>
              <a:rPr kumimoji="1" lang="ja-JP" altLang="en-US" dirty="0"/>
              <a:t>補助金の支払い</a:t>
            </a:r>
          </a:p>
        </p:txBody>
      </p:sp>
      <p:sp>
        <p:nvSpPr>
          <p:cNvPr id="3" name="コンテンツ プレースホルダー 2"/>
          <p:cNvSpPr>
            <a:spLocks noGrp="1"/>
          </p:cNvSpPr>
          <p:nvPr>
            <p:ph idx="1"/>
          </p:nvPr>
        </p:nvSpPr>
        <p:spPr>
          <a:xfrm>
            <a:off x="723900" y="1268437"/>
            <a:ext cx="10515600" cy="4884713"/>
          </a:xfrm>
        </p:spPr>
        <p:txBody>
          <a:bodyPr>
            <a:normAutofit/>
          </a:bodyPr>
          <a:lstStyle/>
          <a:p>
            <a:pPr marL="0" indent="0" eaLnBrk="0" hangingPunct="0">
              <a:buNone/>
            </a:pPr>
            <a:r>
              <a:rPr lang="ja-JP" altLang="en-US" dirty="0"/>
              <a:t>実績報告後、事務局にて報告内容の確認および現地検査完了後に、物流脱炭素化促進事業費補助金額確定通知書（以下、「様式第７」といいます。）を送付いたします。</a:t>
            </a:r>
          </a:p>
          <a:p>
            <a:pPr marL="0" indent="0" eaLnBrk="0" hangingPunct="0">
              <a:buNone/>
            </a:pPr>
            <a:r>
              <a:rPr lang="ja-JP" altLang="en-US" dirty="0"/>
              <a:t>間接補助事業者は、様式第７に記載の補助金額を確認の上、物流脱炭素化促進事業費補助金精算払請求書（以下、「様式第８」といいます。）を指定した期日までにすみやかに作成し、提出してください。</a:t>
            </a:r>
          </a:p>
          <a:p>
            <a:pPr marL="0" indent="0" eaLnBrk="0" hangingPunct="0">
              <a:buNone/>
            </a:pPr>
            <a:r>
              <a:rPr lang="ja-JP" altLang="en-US" dirty="0"/>
              <a:t>その後、間接補助事業者の口座に補助金が支払われます。</a:t>
            </a:r>
          </a:p>
          <a:p>
            <a:pPr marL="0" indent="0" eaLnBrk="0" hangingPunct="0">
              <a:buNone/>
            </a:pPr>
            <a:endParaRPr lang="ja-JP" altLang="en-US" dirty="0"/>
          </a:p>
          <a:p>
            <a:pPr marL="0" indent="0" eaLnBrk="0" hangingPunct="0">
              <a:buNone/>
            </a:pPr>
            <a:r>
              <a:rPr lang="en-US" altLang="ja-JP" sz="2400" dirty="0">
                <a:solidFill>
                  <a:srgbClr val="FF0000"/>
                </a:solidFill>
              </a:rPr>
              <a:t>※</a:t>
            </a:r>
            <a:r>
              <a:rPr lang="ja-JP" altLang="en-US" sz="2400" dirty="0">
                <a:solidFill>
                  <a:srgbClr val="FF0000"/>
                </a:solidFill>
              </a:rPr>
              <a:t>あらかじめ口座を管理している総務や経理等の担当者に、パシフィックコン</a:t>
            </a:r>
            <a:endParaRPr lang="en-US" altLang="ja-JP" sz="2400" dirty="0">
              <a:solidFill>
                <a:srgbClr val="FF0000"/>
              </a:solidFill>
            </a:endParaRPr>
          </a:p>
          <a:p>
            <a:pPr marL="0" indent="0" eaLnBrk="0" hangingPunct="0">
              <a:buNone/>
            </a:pPr>
            <a:r>
              <a:rPr lang="ja-JP" altLang="en-US" sz="2400" dirty="0">
                <a:solidFill>
                  <a:srgbClr val="FF0000"/>
                </a:solidFill>
              </a:rPr>
              <a:t>　  サルタンツ（株）より補助金が支払われることを共有しておいてください。</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39</a:t>
            </a:fld>
            <a:endParaRPr kumimoji="1" lang="ja-JP" altLang="en-US"/>
          </a:p>
        </p:txBody>
      </p:sp>
    </p:spTree>
    <p:extLst>
      <p:ext uri="{BB962C8B-B14F-4D97-AF65-F5344CB8AC3E}">
        <p14:creationId xmlns:p14="http://schemas.microsoft.com/office/powerpoint/2010/main" val="2253772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lstStyle/>
          <a:p>
            <a:r>
              <a:rPr kumimoji="1" lang="en-US" altLang="ja-JP" dirty="0"/>
              <a:t>1.</a:t>
            </a:r>
            <a:r>
              <a:rPr kumimoji="1" lang="ja-JP" altLang="en-US" dirty="0"/>
              <a:t>はじめに</a:t>
            </a:r>
          </a:p>
        </p:txBody>
      </p:sp>
      <p:sp>
        <p:nvSpPr>
          <p:cNvPr id="3" name="コンテンツ プレースホルダー 2"/>
          <p:cNvSpPr>
            <a:spLocks noGrp="1"/>
          </p:cNvSpPr>
          <p:nvPr>
            <p:ph idx="1"/>
          </p:nvPr>
        </p:nvSpPr>
        <p:spPr>
          <a:xfrm>
            <a:off x="838200" y="1155065"/>
            <a:ext cx="10515600" cy="4798060"/>
          </a:xfrm>
        </p:spPr>
        <p:txBody>
          <a:bodyPr>
            <a:normAutofit/>
          </a:bodyPr>
          <a:lstStyle/>
          <a:p>
            <a:pPr marL="0" indent="0" eaLnBrk="0" hangingPunct="0">
              <a:buNone/>
            </a:pPr>
            <a:r>
              <a:rPr lang="ja-JP" altLang="en-US" dirty="0"/>
              <a:t>物流脱炭素化促進事業費補助金交付決定通知書（以下、「様式第２」といいます。）を事務局から受領した申請者は、「間接補助事業者」となります。</a:t>
            </a:r>
            <a:endParaRPr lang="en-US" altLang="ja-JP" dirty="0"/>
          </a:p>
          <a:p>
            <a:pPr marL="0" indent="0" eaLnBrk="0" hangingPunct="0">
              <a:buNone/>
            </a:pPr>
            <a:r>
              <a:rPr lang="ja-JP" altLang="en-US" dirty="0"/>
              <a:t>間接補助事業者が実施する本事業の取組を「間接補助事業」といいます。</a:t>
            </a:r>
          </a:p>
          <a:p>
            <a:pPr marL="0" indent="0" eaLnBrk="0" hangingPunct="0">
              <a:buNone/>
            </a:pPr>
            <a:r>
              <a:rPr lang="ja-JP" altLang="en-US" dirty="0"/>
              <a:t>今回は、主に交付決定後の間接補助事業の進め方について説明します。</a:t>
            </a:r>
            <a:endParaRPr lang="en-US" altLang="ja-JP" dirty="0"/>
          </a:p>
          <a:p>
            <a:pPr marL="0" indent="0" eaLnBrk="0" hangingPunct="0">
              <a:buNone/>
            </a:pPr>
            <a:r>
              <a:rPr lang="ja-JP" altLang="en-US" dirty="0"/>
              <a:t>なお、間接補助事業者は、交付決定通知を受けてから</a:t>
            </a:r>
            <a:r>
              <a:rPr lang="ja-JP" altLang="en-US" dirty="0">
                <a:solidFill>
                  <a:srgbClr val="FF0000"/>
                </a:solidFill>
              </a:rPr>
              <a:t>補助金の交付申請を取り下げる場合、当該通知を受けてから</a:t>
            </a:r>
            <a:r>
              <a:rPr lang="en-US" altLang="ja-JP" dirty="0">
                <a:solidFill>
                  <a:srgbClr val="FF0000"/>
                </a:solidFill>
              </a:rPr>
              <a:t>10</a:t>
            </a:r>
            <a:r>
              <a:rPr lang="ja-JP" altLang="en-US" dirty="0">
                <a:solidFill>
                  <a:srgbClr val="FF0000"/>
                </a:solidFill>
              </a:rPr>
              <a:t>日以内に「物流脱炭素化促進事業費補助金交付申請取り下げ届出書（様式第１３）」を事務局に提出していただき、承認を得る必要があります。</a:t>
            </a:r>
            <a:endParaRPr lang="ja-JP" altLang="ja-JP" dirty="0">
              <a:solidFill>
                <a:srgbClr val="FF0000"/>
              </a:solidFill>
            </a:endParaRPr>
          </a:p>
        </p:txBody>
      </p:sp>
      <p:sp>
        <p:nvSpPr>
          <p:cNvPr id="4" name="スライド番号プレースホルダー 3"/>
          <p:cNvSpPr>
            <a:spLocks noGrp="1"/>
          </p:cNvSpPr>
          <p:nvPr>
            <p:ph type="sldNum" sz="quarter" idx="12"/>
          </p:nvPr>
        </p:nvSpPr>
        <p:spPr/>
        <p:txBody>
          <a:bodyPr/>
          <a:lstStyle/>
          <a:p>
            <a:fld id="{FF608BFE-8C74-47C9-929A-218FD3ABDEC9}" type="slidenum">
              <a:rPr kumimoji="1" lang="ja-JP" altLang="en-US" smtClean="0"/>
              <a:t>4</a:t>
            </a:fld>
            <a:endParaRPr kumimoji="1" lang="ja-JP" altLang="en-US"/>
          </a:p>
        </p:txBody>
      </p:sp>
    </p:spTree>
    <p:extLst>
      <p:ext uri="{BB962C8B-B14F-4D97-AF65-F5344CB8AC3E}">
        <p14:creationId xmlns:p14="http://schemas.microsoft.com/office/powerpoint/2010/main" val="12878071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661011"/>
            <a:ext cx="10515600" cy="854075"/>
          </a:xfrm>
        </p:spPr>
        <p:txBody>
          <a:bodyPr>
            <a:normAutofit fontScale="90000"/>
          </a:bodyPr>
          <a:lstStyle/>
          <a:p>
            <a:r>
              <a:rPr kumimoji="1" lang="en-US" altLang="ja-JP" dirty="0"/>
              <a:t>14-2.</a:t>
            </a:r>
            <a:r>
              <a:rPr kumimoji="1" lang="ja-JP" altLang="en-US" dirty="0"/>
              <a:t>物流脱炭素化促進事業費補助金精算払請求書（様式第８）の記入例</a:t>
            </a:r>
            <a:br>
              <a:rPr kumimoji="1" lang="ja-JP" altLang="en-US" dirty="0"/>
            </a:br>
            <a:endParaRPr kumimoji="1" lang="ja-JP" altLang="en-US"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40</a:t>
            </a:fld>
            <a:endParaRPr kumimoji="1" lang="ja-JP" altLang="en-US"/>
          </a:p>
        </p:txBody>
      </p:sp>
      <p:pic>
        <p:nvPicPr>
          <p:cNvPr id="5" name="図 4"/>
          <p:cNvPicPr>
            <a:picLocks noChangeAspect="1"/>
          </p:cNvPicPr>
          <p:nvPr/>
        </p:nvPicPr>
        <p:blipFill>
          <a:blip r:embed="rId2"/>
          <a:stretch>
            <a:fillRect/>
          </a:stretch>
        </p:blipFill>
        <p:spPr>
          <a:xfrm>
            <a:off x="735613" y="1487157"/>
            <a:ext cx="4964971" cy="5234318"/>
          </a:xfrm>
          <a:prstGeom prst="rect">
            <a:avLst/>
          </a:prstGeom>
        </p:spPr>
      </p:pic>
      <p:sp>
        <p:nvSpPr>
          <p:cNvPr id="7"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endParaRPr lang="ja-JP" altLang="en-US" sz="1800" dirty="0"/>
          </a:p>
        </p:txBody>
      </p:sp>
      <p:sp>
        <p:nvSpPr>
          <p:cNvPr id="8" name="コンテンツ プレースホルダー 2"/>
          <p:cNvSpPr txBox="1">
            <a:spLocks/>
          </p:cNvSpPr>
          <p:nvPr/>
        </p:nvSpPr>
        <p:spPr>
          <a:xfrm>
            <a:off x="5831821" y="1459331"/>
            <a:ext cx="5563275" cy="620781"/>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100" dirty="0"/>
              <a:t>※</a:t>
            </a:r>
            <a:r>
              <a:rPr lang="ja-JP" altLang="en-US" sz="1100" dirty="0"/>
              <a:t>記入例は当該書類のうち、一部のみを抜粋をしています。</a:t>
            </a:r>
            <a:endParaRPr lang="en-US" altLang="ja-JP" sz="1100" dirty="0"/>
          </a:p>
          <a:p>
            <a:pPr marL="0" indent="0" eaLnBrk="0" hangingPunct="0">
              <a:lnSpc>
                <a:spcPts val="500"/>
              </a:lnSpc>
              <a:buFont typeface="Arial" panose="020B0604020202020204" pitchFamily="34" charset="0"/>
              <a:buNone/>
            </a:pPr>
            <a:r>
              <a:rPr lang="en-US" altLang="ja-JP" sz="1100" dirty="0"/>
              <a:t>※</a:t>
            </a:r>
            <a:r>
              <a:rPr lang="ja-JP" altLang="en-US" sz="1100" dirty="0"/>
              <a:t>文書番号、作成日、氏名については割愛しています。</a:t>
            </a:r>
          </a:p>
          <a:p>
            <a:pPr marL="0" indent="0" eaLnBrk="0" hangingPunct="0">
              <a:lnSpc>
                <a:spcPts val="500"/>
              </a:lnSpc>
              <a:buFont typeface="Arial" panose="020B0604020202020204" pitchFamily="34" charset="0"/>
              <a:buNone/>
            </a:pPr>
            <a:r>
              <a:rPr lang="en-US" altLang="ja-JP" sz="1100" dirty="0"/>
              <a:t>※</a:t>
            </a:r>
            <a:r>
              <a:rPr lang="ja-JP" altLang="en-US" sz="1100" dirty="0"/>
              <a:t>参考のため入力箇所を赤文字としていますが、提出書類は黒文字で作成してください。</a:t>
            </a:r>
          </a:p>
        </p:txBody>
      </p:sp>
      <p:sp>
        <p:nvSpPr>
          <p:cNvPr id="9" name="正方形/長方形 8"/>
          <p:cNvSpPr/>
          <p:nvPr/>
        </p:nvSpPr>
        <p:spPr>
          <a:xfrm>
            <a:off x="1869805" y="3570779"/>
            <a:ext cx="3684902" cy="2961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800" dirty="0">
                <a:solidFill>
                  <a:srgbClr val="FF0000"/>
                </a:solidFill>
              </a:rPr>
              <a:t>　　　　　　　　　　　　　　　　　　　　　　    ○○○</a:t>
            </a:r>
            <a:r>
              <a:rPr kumimoji="1" lang="en-US" altLang="ja-JP" sz="800" dirty="0">
                <a:solidFill>
                  <a:srgbClr val="FF0000"/>
                </a:solidFill>
              </a:rPr>
              <a:t>,</a:t>
            </a:r>
            <a:r>
              <a:rPr lang="ja-JP" altLang="en-US" sz="800" dirty="0">
                <a:solidFill>
                  <a:srgbClr val="FF0000"/>
                </a:solidFill>
              </a:rPr>
              <a:t> ○○○</a:t>
            </a:r>
            <a:r>
              <a:rPr lang="en-US" altLang="ja-JP" sz="800" dirty="0">
                <a:solidFill>
                  <a:srgbClr val="FF0000"/>
                </a:solidFill>
              </a:rPr>
              <a:t>,</a:t>
            </a:r>
            <a:r>
              <a:rPr lang="ja-JP" altLang="en-US" sz="800" dirty="0">
                <a:solidFill>
                  <a:srgbClr val="FF0000"/>
                </a:solidFill>
              </a:rPr>
              <a:t> ○○○</a:t>
            </a:r>
            <a:endParaRPr lang="en-US" altLang="ja-JP" sz="800" dirty="0">
              <a:solidFill>
                <a:srgbClr val="FF0000"/>
              </a:solidFill>
            </a:endParaRPr>
          </a:p>
          <a:p>
            <a:endParaRPr kumimoji="1" lang="en-US" altLang="ja-JP" sz="800" dirty="0">
              <a:solidFill>
                <a:srgbClr val="FF0000"/>
              </a:solidFill>
            </a:endParaRPr>
          </a:p>
          <a:p>
            <a:endParaRPr kumimoji="1" lang="en-US" altLang="ja-JP" sz="800" dirty="0">
              <a:solidFill>
                <a:srgbClr val="FF0000"/>
              </a:solidFill>
            </a:endParaRPr>
          </a:p>
          <a:p>
            <a:endParaRPr lang="en-US" altLang="ja-JP" sz="800" dirty="0">
              <a:solidFill>
                <a:srgbClr val="FF0000"/>
              </a:solidFill>
            </a:endParaRPr>
          </a:p>
          <a:p>
            <a:endParaRPr kumimoji="1" lang="en-US" altLang="ja-JP" sz="800" dirty="0">
              <a:solidFill>
                <a:srgbClr val="FF0000"/>
              </a:solidFill>
            </a:endParaRPr>
          </a:p>
          <a:p>
            <a:endParaRPr lang="en-US" altLang="ja-JP" sz="800" dirty="0">
              <a:solidFill>
                <a:srgbClr val="FF0000"/>
              </a:solidFill>
            </a:endParaRPr>
          </a:p>
          <a:p>
            <a:endParaRPr kumimoji="1" lang="en-US" altLang="ja-JP" sz="200" dirty="0">
              <a:solidFill>
                <a:srgbClr val="FF0000"/>
              </a:solidFill>
            </a:endParaRPr>
          </a:p>
          <a:p>
            <a:r>
              <a:rPr lang="ja-JP" altLang="en-US" sz="800" dirty="0">
                <a:solidFill>
                  <a:srgbClr val="FF0000"/>
                </a:solidFill>
              </a:rPr>
              <a:t>△△銀行		　 </a:t>
            </a:r>
            <a:r>
              <a:rPr lang="en-US" altLang="ja-JP" sz="800" dirty="0">
                <a:solidFill>
                  <a:srgbClr val="FF0000"/>
                </a:solidFill>
              </a:rPr>
              <a:t>××</a:t>
            </a:r>
            <a:r>
              <a:rPr lang="ja-JP" altLang="en-US" sz="800" dirty="0">
                <a:solidFill>
                  <a:srgbClr val="FF0000"/>
                </a:solidFill>
              </a:rPr>
              <a:t>支店</a:t>
            </a:r>
          </a:p>
          <a:p>
            <a:endParaRPr kumimoji="1" lang="ja-JP" altLang="en-US" sz="800" dirty="0">
              <a:solidFill>
                <a:srgbClr val="FF0000"/>
              </a:solidFill>
            </a:endParaRPr>
          </a:p>
          <a:p>
            <a:r>
              <a:rPr lang="ja-JP" altLang="en-US" sz="800" dirty="0">
                <a:solidFill>
                  <a:srgbClr val="FF0000"/>
                </a:solidFill>
              </a:rPr>
              <a:t>○○○○		　 ○○○</a:t>
            </a:r>
          </a:p>
          <a:p>
            <a:endParaRPr kumimoji="1" lang="ja-JP" altLang="en-US" sz="800" dirty="0">
              <a:solidFill>
                <a:srgbClr val="FF0000"/>
              </a:solidFill>
            </a:endParaRPr>
          </a:p>
          <a:p>
            <a:r>
              <a:rPr lang="ja-JP" altLang="en-US" sz="800" dirty="0">
                <a:solidFill>
                  <a:srgbClr val="FF0000"/>
                </a:solidFill>
              </a:rPr>
              <a:t>　　　　　　　　　　　　　　　　　　　　　　　　　　　　 ○　　○      ○      ○     ○      ○     ○</a:t>
            </a:r>
            <a:endParaRPr lang="en-US" altLang="ja-JP" sz="800" dirty="0">
              <a:solidFill>
                <a:srgbClr val="FF0000"/>
              </a:solidFill>
            </a:endParaRPr>
          </a:p>
          <a:p>
            <a:endParaRPr kumimoji="1" lang="en-US" altLang="ja-JP" sz="600" dirty="0">
              <a:solidFill>
                <a:srgbClr val="FF0000"/>
              </a:solidFill>
            </a:endParaRPr>
          </a:p>
          <a:p>
            <a:r>
              <a:rPr lang="ja-JP" altLang="en-US" sz="600" dirty="0">
                <a:solidFill>
                  <a:srgbClr val="FF0000"/>
                </a:solidFill>
              </a:rPr>
              <a:t>コツコウブツリユウ</a:t>
            </a:r>
            <a:r>
              <a:rPr lang="en-US" altLang="ja-JP" sz="600" dirty="0">
                <a:solidFill>
                  <a:srgbClr val="FF0000"/>
                </a:solidFill>
              </a:rPr>
              <a:t>(</a:t>
            </a:r>
            <a:r>
              <a:rPr lang="ja-JP" altLang="en-US" sz="600" dirty="0">
                <a:solidFill>
                  <a:srgbClr val="FF0000"/>
                </a:solidFill>
              </a:rPr>
              <a:t>カ</a:t>
            </a:r>
          </a:p>
          <a:p>
            <a:endParaRPr kumimoji="1" lang="ja-JP" altLang="en-US" sz="600" dirty="0">
              <a:solidFill>
                <a:srgbClr val="FF0000"/>
              </a:solidFill>
            </a:endParaRPr>
          </a:p>
          <a:p>
            <a:r>
              <a:rPr lang="ja-JP" altLang="en-US" sz="800" dirty="0">
                <a:solidFill>
                  <a:srgbClr val="FF0000"/>
                </a:solidFill>
              </a:rPr>
              <a:t>国交物流株式会社</a:t>
            </a:r>
          </a:p>
          <a:p>
            <a:endParaRPr lang="ja-JP" altLang="en-US" sz="800" dirty="0">
              <a:solidFill>
                <a:srgbClr val="FF0000"/>
              </a:solidFill>
            </a:endParaRPr>
          </a:p>
          <a:p>
            <a:endParaRPr lang="ja-JP" altLang="en-US" sz="800" dirty="0">
              <a:solidFill>
                <a:srgbClr val="FF0000"/>
              </a:solidFill>
            </a:endParaRPr>
          </a:p>
          <a:p>
            <a:endParaRPr lang="ja-JP" altLang="en-US" sz="800" dirty="0">
              <a:solidFill>
                <a:srgbClr val="FF0000"/>
              </a:solidFill>
            </a:endParaRPr>
          </a:p>
          <a:p>
            <a:r>
              <a:rPr lang="ja-JP" altLang="en-US" sz="1000" dirty="0">
                <a:solidFill>
                  <a:srgbClr val="FF0000"/>
                </a:solidFill>
              </a:rPr>
              <a:t>　　　　　　　　　　　　　　　　　　　　　　　　　　  </a:t>
            </a:r>
            <a:r>
              <a:rPr lang="ja-JP" altLang="en-US" sz="800" dirty="0">
                <a:solidFill>
                  <a:srgbClr val="FF0000"/>
                </a:solidFill>
              </a:rPr>
              <a:t>　　　　　　　　　　　　　　　　　　　　　　　　　　</a:t>
            </a:r>
            <a:endParaRPr lang="en-US" altLang="ja-JP" sz="800" dirty="0">
              <a:solidFill>
                <a:srgbClr val="FF0000"/>
              </a:solidFill>
            </a:endParaRPr>
          </a:p>
          <a:p>
            <a:r>
              <a:rPr kumimoji="1" lang="en-US" altLang="ja-JP" sz="800" dirty="0">
                <a:solidFill>
                  <a:srgbClr val="FF0000"/>
                </a:solidFill>
              </a:rPr>
              <a:t>                                                                                </a:t>
            </a:r>
            <a:r>
              <a:rPr lang="ja-JP" altLang="en-US" sz="800" dirty="0">
                <a:solidFill>
                  <a:srgbClr val="FF0000"/>
                </a:solidFill>
              </a:rPr>
              <a:t>経理　炭子</a:t>
            </a:r>
            <a:endParaRPr lang="en-US" altLang="ja-JP" sz="800" dirty="0">
              <a:solidFill>
                <a:srgbClr val="FF0000"/>
              </a:solidFill>
            </a:endParaRPr>
          </a:p>
          <a:p>
            <a:endParaRPr kumimoji="1" lang="en-US" altLang="ja-JP" sz="300" dirty="0">
              <a:solidFill>
                <a:srgbClr val="FF0000"/>
              </a:solidFill>
            </a:endParaRPr>
          </a:p>
          <a:p>
            <a:r>
              <a:rPr lang="en-US" altLang="ja-JP" sz="800" dirty="0">
                <a:solidFill>
                  <a:srgbClr val="FF0000"/>
                </a:solidFill>
              </a:rPr>
              <a:t>                                                                                03-×</a:t>
            </a:r>
            <a:r>
              <a:rPr lang="ja-JP" altLang="en-US" sz="800" dirty="0">
                <a:solidFill>
                  <a:srgbClr val="FF0000"/>
                </a:solidFill>
              </a:rPr>
              <a:t>△</a:t>
            </a:r>
            <a:r>
              <a:rPr lang="en-US" altLang="ja-JP" sz="800" dirty="0">
                <a:solidFill>
                  <a:srgbClr val="FF0000"/>
                </a:solidFill>
              </a:rPr>
              <a:t>×</a:t>
            </a:r>
            <a:r>
              <a:rPr lang="ja-JP" altLang="en-US" sz="800" dirty="0">
                <a:solidFill>
                  <a:srgbClr val="FF0000"/>
                </a:solidFill>
              </a:rPr>
              <a:t>△</a:t>
            </a:r>
            <a:r>
              <a:rPr lang="en-US" altLang="ja-JP" sz="800" dirty="0">
                <a:solidFill>
                  <a:srgbClr val="FF0000"/>
                </a:solidFill>
              </a:rPr>
              <a:t>-</a:t>
            </a:r>
            <a:r>
              <a:rPr lang="ja-JP" altLang="en-US" sz="800" dirty="0">
                <a:solidFill>
                  <a:srgbClr val="FF0000"/>
                </a:solidFill>
              </a:rPr>
              <a:t>○◆○◆</a:t>
            </a:r>
            <a:endParaRPr lang="en-US" altLang="ja-JP" sz="800" dirty="0">
              <a:solidFill>
                <a:srgbClr val="FF0000"/>
              </a:solidFill>
            </a:endParaRPr>
          </a:p>
          <a:p>
            <a:endParaRPr kumimoji="1" lang="en-US" altLang="ja-JP" sz="300" dirty="0">
              <a:solidFill>
                <a:srgbClr val="FF0000"/>
              </a:solidFill>
            </a:endParaRPr>
          </a:p>
          <a:p>
            <a:r>
              <a:rPr lang="en-US" altLang="ja-JP" sz="800" dirty="0">
                <a:solidFill>
                  <a:srgbClr val="FF0000"/>
                </a:solidFill>
              </a:rPr>
              <a:t>                                                                                s.keiri@XXX.co.jp</a:t>
            </a:r>
            <a:endParaRPr kumimoji="1" lang="ja-JP" altLang="en-US" sz="800" dirty="0">
              <a:solidFill>
                <a:srgbClr val="FF0000"/>
              </a:solidFill>
            </a:endParaRPr>
          </a:p>
        </p:txBody>
      </p:sp>
      <p:sp>
        <p:nvSpPr>
          <p:cNvPr id="10" name="コンテンツ プレースホルダー 2"/>
          <p:cNvSpPr txBox="1">
            <a:spLocks/>
          </p:cNvSpPr>
          <p:nvPr/>
        </p:nvSpPr>
        <p:spPr>
          <a:xfrm>
            <a:off x="5745554" y="2173326"/>
            <a:ext cx="5710833" cy="309245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000"/>
              </a:lnSpc>
              <a:buFont typeface="Arial" panose="020B0604020202020204" pitchFamily="34" charset="0"/>
              <a:buNone/>
            </a:pPr>
            <a:r>
              <a:rPr lang="ja-JP" altLang="en-US" sz="1200" dirty="0"/>
              <a:t>・受領した様式第７に記載の確定額を入力してください。</a:t>
            </a:r>
          </a:p>
          <a:p>
            <a:pPr marL="0" indent="0" eaLnBrk="0" hangingPunct="0">
              <a:lnSpc>
                <a:spcPts val="1000"/>
              </a:lnSpc>
              <a:buFont typeface="Arial" panose="020B0604020202020204" pitchFamily="34" charset="0"/>
              <a:buNone/>
            </a:pPr>
            <a:endParaRPr lang="ja-JP" altLang="en-US" sz="1200" dirty="0"/>
          </a:p>
          <a:p>
            <a:pPr marL="0" indent="0" eaLnBrk="0" hangingPunct="0">
              <a:lnSpc>
                <a:spcPts val="500"/>
              </a:lnSpc>
              <a:buFont typeface="Arial" panose="020B0604020202020204" pitchFamily="34" charset="0"/>
              <a:buNone/>
            </a:pPr>
            <a:r>
              <a:rPr lang="ja-JP" altLang="en-US" sz="1200" dirty="0"/>
              <a:t>・間接補助事業者（共同による間接補助事業実施の場合は、代表間接補助事業者）　　</a:t>
            </a:r>
          </a:p>
          <a:p>
            <a:pPr marL="0" indent="0" eaLnBrk="0" hangingPunct="0">
              <a:lnSpc>
                <a:spcPts val="500"/>
              </a:lnSpc>
              <a:buFont typeface="Arial" panose="020B0604020202020204" pitchFamily="34" charset="0"/>
              <a:buNone/>
            </a:pPr>
            <a:r>
              <a:rPr lang="ja-JP" altLang="en-US" sz="1200" dirty="0"/>
              <a:t>　の口座情報を入力してください。</a:t>
            </a:r>
            <a:endParaRPr lang="en-US" altLang="ja-JP" sz="1200" dirty="0"/>
          </a:p>
          <a:p>
            <a:pPr marL="0" indent="0" eaLnBrk="0" hangingPunct="0">
              <a:lnSpc>
                <a:spcPts val="500"/>
              </a:lnSpc>
              <a:buFont typeface="Arial" panose="020B0604020202020204" pitchFamily="34" charset="0"/>
              <a:buNone/>
            </a:pPr>
            <a:r>
              <a:rPr lang="en-US" altLang="ja-JP" sz="1200" dirty="0"/>
              <a:t>※</a:t>
            </a:r>
            <a:r>
              <a:rPr lang="ja-JP" altLang="en-US" sz="1200" dirty="0"/>
              <a:t>ゆう</a:t>
            </a:r>
            <a:r>
              <a:rPr lang="ja-JP" altLang="en-US" sz="1200" dirty="0" err="1"/>
              <a:t>ちょ</a:t>
            </a:r>
            <a:r>
              <a:rPr lang="ja-JP" altLang="en-US" sz="1200" dirty="0"/>
              <a:t>銀行の場合、支店名は通帳に記載の「記号」の頭から２桁目、３桁目の末</a:t>
            </a:r>
          </a:p>
          <a:p>
            <a:pPr marL="0" indent="0" eaLnBrk="0" hangingPunct="0">
              <a:lnSpc>
                <a:spcPts val="500"/>
              </a:lnSpc>
              <a:buFont typeface="Arial" panose="020B0604020202020204" pitchFamily="34" charset="0"/>
              <a:buNone/>
            </a:pPr>
            <a:r>
              <a:rPr lang="ja-JP" altLang="en-US" sz="1200" dirty="0"/>
              <a:t>　  尾に「</a:t>
            </a:r>
            <a:r>
              <a:rPr lang="en-US" altLang="ja-JP" sz="1200" dirty="0"/>
              <a:t>8</a:t>
            </a:r>
            <a:r>
              <a:rPr lang="ja-JP" altLang="en-US" sz="1200" dirty="0"/>
              <a:t>」をつけて漢数字で記載してください。支店コードは、支店名と同じ番号を</a:t>
            </a:r>
            <a:endParaRPr lang="en-US" altLang="ja-JP" sz="1200" dirty="0"/>
          </a:p>
          <a:p>
            <a:pPr marL="0" indent="0" eaLnBrk="0" hangingPunct="0">
              <a:lnSpc>
                <a:spcPts val="500"/>
              </a:lnSpc>
              <a:buFont typeface="Arial" panose="020B0604020202020204" pitchFamily="34" charset="0"/>
              <a:buNone/>
            </a:pPr>
            <a:r>
              <a:rPr lang="ja-JP" altLang="en-US" sz="1200" dirty="0"/>
              <a:t>　  同様に算用数字で入力してください。また、口座番号は、通帳に記載されている</a:t>
            </a:r>
            <a:endParaRPr lang="en-US" altLang="ja-JP" sz="1200" dirty="0"/>
          </a:p>
          <a:p>
            <a:pPr marL="0" indent="0" eaLnBrk="0" hangingPunct="0">
              <a:lnSpc>
                <a:spcPts val="500"/>
              </a:lnSpc>
              <a:buFont typeface="Arial" panose="020B0604020202020204" pitchFamily="34" charset="0"/>
              <a:buNone/>
            </a:pPr>
            <a:r>
              <a:rPr lang="en-US" altLang="ja-JP" sz="1200" dirty="0"/>
              <a:t>    </a:t>
            </a:r>
            <a:r>
              <a:rPr lang="ja-JP" altLang="en-US" sz="1200" dirty="0"/>
              <a:t>「番号」の末尾「</a:t>
            </a:r>
            <a:r>
              <a:rPr lang="en-US" altLang="ja-JP" sz="1200" dirty="0"/>
              <a:t>1</a:t>
            </a:r>
            <a:r>
              <a:rPr lang="ja-JP" altLang="en-US" sz="1200" dirty="0"/>
              <a:t>」を除外した番号を入力してください。</a:t>
            </a:r>
            <a:endParaRPr lang="en-US" altLang="ja-JP" sz="1200" dirty="0"/>
          </a:p>
          <a:p>
            <a:pPr marL="0" indent="0" eaLnBrk="0" hangingPunct="0">
              <a:lnSpc>
                <a:spcPct val="100000"/>
              </a:lnSpc>
              <a:buFont typeface="Arial" panose="020B0604020202020204" pitchFamily="34" charset="0"/>
              <a:buNone/>
            </a:pPr>
            <a:r>
              <a:rPr lang="ja-JP" altLang="en-US" sz="1200" dirty="0"/>
              <a:t>　　ゆうちょ銀行の以下のホームペー</a:t>
            </a:r>
            <a:r>
              <a:rPr lang="en-US" altLang="ja-JP" sz="1200" dirty="0"/>
              <a:t> </a:t>
            </a:r>
            <a:r>
              <a:rPr lang="ja-JP" altLang="en-US" sz="1200" dirty="0"/>
              <a:t>ジでも調べることができます。</a:t>
            </a:r>
            <a:r>
              <a:rPr lang="en-US" altLang="ja-JP" sz="1200" dirty="0"/>
              <a:t/>
            </a:r>
            <a:br>
              <a:rPr lang="en-US" altLang="ja-JP" sz="1200" dirty="0"/>
            </a:br>
            <a:r>
              <a:rPr lang="ja-JP" altLang="en-US" sz="1200" dirty="0"/>
              <a:t>　　</a:t>
            </a:r>
            <a:r>
              <a:rPr lang="en-US" altLang="ja-JP" sz="1200" dirty="0"/>
              <a:t>https://www.jp-bank.japanpost.jp/kojin/sokin/furikomi/kouza/kj_sk_fm_kz_2.html</a:t>
            </a:r>
          </a:p>
          <a:p>
            <a:pPr marL="0" indent="0" eaLnBrk="0" hangingPunct="0">
              <a:lnSpc>
                <a:spcPts val="500"/>
              </a:lnSpc>
              <a:buFont typeface="Arial" panose="020B0604020202020204" pitchFamily="34" charset="0"/>
              <a:buNone/>
            </a:pPr>
            <a:endParaRPr lang="ja-JP" altLang="en-US" sz="1200" dirty="0"/>
          </a:p>
          <a:p>
            <a:pPr marL="0" indent="0" eaLnBrk="0" hangingPunct="0">
              <a:lnSpc>
                <a:spcPts val="500"/>
              </a:lnSpc>
              <a:buFont typeface="Arial" panose="020B0604020202020204" pitchFamily="34" charset="0"/>
              <a:buNone/>
            </a:pPr>
            <a:r>
              <a:rPr lang="ja-JP" altLang="en-US" sz="1200" dirty="0"/>
              <a:t>・口座管理担当者は、振込口座について確認が容易である担当者の氏名、つながり</a:t>
            </a:r>
          </a:p>
          <a:p>
            <a:pPr marL="0" indent="0" eaLnBrk="0" hangingPunct="0">
              <a:lnSpc>
                <a:spcPts val="500"/>
              </a:lnSpc>
              <a:buFont typeface="Arial" panose="020B0604020202020204" pitchFamily="34" charset="0"/>
              <a:buNone/>
            </a:pPr>
            <a:r>
              <a:rPr lang="ja-JP" altLang="en-US" sz="1200" dirty="0"/>
              <a:t>   やすい電話番号、メールアドレスを入力してください。補助金支払い時に振込エラー</a:t>
            </a:r>
          </a:p>
          <a:p>
            <a:pPr marL="0" indent="0" eaLnBrk="0" hangingPunct="0">
              <a:lnSpc>
                <a:spcPts val="500"/>
              </a:lnSpc>
              <a:buFont typeface="Arial" panose="020B0604020202020204" pitchFamily="34" charset="0"/>
              <a:buNone/>
            </a:pPr>
            <a:r>
              <a:rPr lang="ja-JP" altLang="en-US" sz="1200" dirty="0"/>
              <a:t>　があった際に連絡をする場合があります。</a:t>
            </a:r>
          </a:p>
        </p:txBody>
      </p:sp>
      <p:sp>
        <p:nvSpPr>
          <p:cNvPr id="6" name="円/楕円 5"/>
          <p:cNvSpPr/>
          <p:nvPr/>
        </p:nvSpPr>
        <p:spPr>
          <a:xfrm>
            <a:off x="2133599" y="4794422"/>
            <a:ext cx="395417" cy="2572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 name="カギ線コネクタ 11"/>
          <p:cNvCxnSpPr/>
          <p:nvPr/>
        </p:nvCxnSpPr>
        <p:spPr>
          <a:xfrm rot="10800000" flipV="1">
            <a:off x="4506098" y="2255887"/>
            <a:ext cx="1330181" cy="1314894"/>
          </a:xfrm>
          <a:prstGeom prst="bentConnector3">
            <a:avLst>
              <a:gd name="adj1" fmla="val 3080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カギ線コネクタ 17"/>
          <p:cNvCxnSpPr/>
          <p:nvPr/>
        </p:nvCxnSpPr>
        <p:spPr>
          <a:xfrm rot="10800000" flipV="1">
            <a:off x="4501640" y="2710056"/>
            <a:ext cx="1330181" cy="1314894"/>
          </a:xfrm>
          <a:prstGeom prst="bentConnector3">
            <a:avLst>
              <a:gd name="adj1" fmla="val 20274"/>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カギ線コネクタ 19"/>
          <p:cNvCxnSpPr/>
          <p:nvPr/>
        </p:nvCxnSpPr>
        <p:spPr>
          <a:xfrm rot="10800000" flipV="1">
            <a:off x="4085968" y="4236465"/>
            <a:ext cx="1749010" cy="1491718"/>
          </a:xfrm>
          <a:prstGeom prst="bentConnector3">
            <a:avLst>
              <a:gd name="adj1" fmla="val 1184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88334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15-1.</a:t>
            </a:r>
            <a:r>
              <a:rPr kumimoji="1" lang="ja-JP" altLang="en-US" dirty="0"/>
              <a:t>ＣＯ</a:t>
            </a:r>
            <a:r>
              <a:rPr kumimoji="1" lang="ja-JP" altLang="en-US" sz="3200" dirty="0"/>
              <a:t>２</a:t>
            </a:r>
            <a:r>
              <a:rPr kumimoji="1" lang="ja-JP" altLang="en-US" dirty="0"/>
              <a:t>削減量の報告</a:t>
            </a:r>
          </a:p>
        </p:txBody>
      </p:sp>
      <p:sp>
        <p:nvSpPr>
          <p:cNvPr id="3" name="コンテンツ プレースホルダー 2"/>
          <p:cNvSpPr>
            <a:spLocks noGrp="1"/>
          </p:cNvSpPr>
          <p:nvPr>
            <p:ph idx="1"/>
          </p:nvPr>
        </p:nvSpPr>
        <p:spPr>
          <a:xfrm>
            <a:off x="723900" y="1268437"/>
            <a:ext cx="10515600" cy="4884713"/>
          </a:xfrm>
        </p:spPr>
        <p:txBody>
          <a:bodyPr>
            <a:normAutofit/>
          </a:bodyPr>
          <a:lstStyle/>
          <a:p>
            <a:pPr marL="0" indent="0" eaLnBrk="0" hangingPunct="0">
              <a:buNone/>
            </a:pPr>
            <a:r>
              <a:rPr lang="ja-JP" altLang="en-US" dirty="0"/>
              <a:t>本事業の目的は、事業名称にもある通り脱炭素化の促進となっております。そのため、各事業者には補助事業実績報告後３年間、毎年１回のＣＯ</a:t>
            </a:r>
            <a:r>
              <a:rPr lang="ja-JP" altLang="en-US" sz="2000" dirty="0"/>
              <a:t>２</a:t>
            </a:r>
            <a:r>
              <a:rPr lang="ja-JP" altLang="en-US" dirty="0"/>
              <a:t>削減量について報告してください。</a:t>
            </a:r>
            <a:endParaRPr lang="en-US" altLang="ja-JP" dirty="0"/>
          </a:p>
          <a:p>
            <a:pPr marL="0" indent="0" eaLnBrk="0" hangingPunct="0">
              <a:buNone/>
            </a:pPr>
            <a:r>
              <a:rPr lang="ja-JP" altLang="en-US" dirty="0"/>
              <a:t>報告については、物流脱炭素化事業費補助金事業による補助金効果表（以下、「様式第１６」といいます。）及び添付資料として、</a:t>
            </a:r>
            <a:r>
              <a:rPr lang="en-US" altLang="ja-JP" dirty="0"/>
              <a:t>CO</a:t>
            </a:r>
            <a:r>
              <a:rPr lang="en-US" altLang="ja-JP" sz="2000" dirty="0"/>
              <a:t>2</a:t>
            </a:r>
            <a:r>
              <a:rPr lang="ja-JP" altLang="en-US" dirty="0"/>
              <a:t>削減の根拠資料を報告してください（「</a:t>
            </a:r>
            <a:r>
              <a:rPr lang="en-US" altLang="ja-JP" dirty="0"/>
              <a:t>3-1</a:t>
            </a:r>
            <a:r>
              <a:rPr lang="ja-JP" altLang="en-US" dirty="0"/>
              <a:t>から</a:t>
            </a:r>
            <a:r>
              <a:rPr lang="en-US" altLang="ja-JP" dirty="0"/>
              <a:t>3-5.CO2</a:t>
            </a:r>
            <a:r>
              <a:rPr lang="ja-JP" altLang="en-US" dirty="0"/>
              <a:t>削減量の根拠に関する情報の具体的なイメージ」を参考にしてください）。</a:t>
            </a:r>
          </a:p>
          <a:p>
            <a:pPr marL="0" indent="0" eaLnBrk="0" hangingPunct="0">
              <a:buNone/>
            </a:pPr>
            <a:endParaRPr lang="ja-JP" altLang="en-US"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41</a:t>
            </a:fld>
            <a:endParaRPr kumimoji="1" lang="ja-JP" altLang="en-US"/>
          </a:p>
        </p:txBody>
      </p:sp>
    </p:spTree>
    <p:extLst>
      <p:ext uri="{BB962C8B-B14F-4D97-AF65-F5344CB8AC3E}">
        <p14:creationId xmlns:p14="http://schemas.microsoft.com/office/powerpoint/2010/main" val="40250531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xmlns="" id="{90A73737-F08D-917B-576C-E84B2336C4C7}"/>
              </a:ext>
            </a:extLst>
          </p:cNvPr>
          <p:cNvPicPr>
            <a:picLocks noChangeAspect="1"/>
          </p:cNvPicPr>
          <p:nvPr/>
        </p:nvPicPr>
        <p:blipFill rotWithShape="1">
          <a:blip r:embed="rId2"/>
          <a:srcRect t="20673"/>
          <a:stretch/>
        </p:blipFill>
        <p:spPr>
          <a:xfrm>
            <a:off x="838200" y="1417740"/>
            <a:ext cx="4862384" cy="5131974"/>
          </a:xfrm>
          <a:prstGeom prst="rect">
            <a:avLst/>
          </a:prstGeom>
        </p:spPr>
      </p:pic>
      <p:sp>
        <p:nvSpPr>
          <p:cNvPr id="2" name="タイトル 1"/>
          <p:cNvSpPr>
            <a:spLocks noGrp="1"/>
          </p:cNvSpPr>
          <p:nvPr>
            <p:ph type="title"/>
          </p:nvPr>
        </p:nvSpPr>
        <p:spPr>
          <a:xfrm>
            <a:off x="793229" y="630849"/>
            <a:ext cx="10515600" cy="854075"/>
          </a:xfrm>
        </p:spPr>
        <p:txBody>
          <a:bodyPr>
            <a:normAutofit fontScale="90000"/>
          </a:bodyPr>
          <a:lstStyle/>
          <a:p>
            <a:r>
              <a:rPr kumimoji="1" lang="en-US" altLang="ja-JP" dirty="0"/>
              <a:t>15-2.</a:t>
            </a:r>
            <a:r>
              <a:rPr lang="zh-TW" altLang="en-US" sz="4400" dirty="0">
                <a:latin typeface="ＭＳ Ｐゴシック" panose="020B0600070205080204" pitchFamily="50" charset="-128"/>
                <a:ea typeface="ＭＳ Ｐゴシック" panose="020B0600070205080204" pitchFamily="50" charset="-128"/>
              </a:rPr>
              <a:t>物流脱炭素化促進事業費補助金</a:t>
            </a:r>
            <a:r>
              <a:rPr lang="ja-JP" altLang="en-US" sz="4400" dirty="0">
                <a:latin typeface="ＭＳ Ｐゴシック" panose="020B0600070205080204" pitchFamily="50" charset="-128"/>
                <a:ea typeface="ＭＳ Ｐゴシック" panose="020B0600070205080204" pitchFamily="50" charset="-128"/>
              </a:rPr>
              <a:t>事業による補助金効果表</a:t>
            </a:r>
            <a:r>
              <a:rPr lang="ja-JP" altLang="en-US" sz="4400" dirty="0">
                <a:latin typeface="ＭＳ Ｐゴシック 見出し"/>
              </a:rPr>
              <a:t>（様式第１６）の記入例</a:t>
            </a:r>
            <a:br>
              <a:rPr lang="ja-JP" altLang="en-US" sz="4400" dirty="0">
                <a:latin typeface="ＭＳ Ｐゴシック 見出し"/>
              </a:rPr>
            </a:br>
            <a:endParaRPr kumimoji="1" lang="ja-JP" altLang="en-US"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42</a:t>
            </a:fld>
            <a:endParaRPr kumimoji="1" lang="ja-JP" altLang="en-US"/>
          </a:p>
        </p:txBody>
      </p:sp>
      <p:sp>
        <p:nvSpPr>
          <p:cNvPr id="7"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endParaRPr lang="ja-JP" altLang="en-US" sz="1800" dirty="0">
              <a:latin typeface="ＭＳ Ｐゴシック 見出し"/>
            </a:endParaRPr>
          </a:p>
        </p:txBody>
      </p:sp>
      <p:sp>
        <p:nvSpPr>
          <p:cNvPr id="8" name="コンテンツ プレースホルダー 2"/>
          <p:cNvSpPr txBox="1">
            <a:spLocks/>
          </p:cNvSpPr>
          <p:nvPr/>
        </p:nvSpPr>
        <p:spPr>
          <a:xfrm>
            <a:off x="5834396" y="1438205"/>
            <a:ext cx="5563275" cy="620781"/>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500"/>
              </a:lnSpc>
              <a:buFont typeface="Arial" panose="020B0604020202020204" pitchFamily="34" charset="0"/>
              <a:buNone/>
            </a:pPr>
            <a:r>
              <a:rPr lang="en-US" altLang="ja-JP" sz="1100" dirty="0"/>
              <a:t>※</a:t>
            </a:r>
            <a:r>
              <a:rPr lang="ja-JP" altLang="en-US" sz="1100" dirty="0"/>
              <a:t>記入例は当該書類のうち、一部のみを抜粋をしています。</a:t>
            </a:r>
            <a:endParaRPr lang="en-US" altLang="ja-JP" sz="1100" dirty="0"/>
          </a:p>
          <a:p>
            <a:pPr marL="0" indent="0" eaLnBrk="0" hangingPunct="0">
              <a:lnSpc>
                <a:spcPts val="500"/>
              </a:lnSpc>
              <a:buFont typeface="Arial" panose="020B0604020202020204" pitchFamily="34" charset="0"/>
              <a:buNone/>
            </a:pPr>
            <a:r>
              <a:rPr lang="en-US" altLang="ja-JP" sz="1100" dirty="0"/>
              <a:t>※</a:t>
            </a:r>
            <a:r>
              <a:rPr lang="ja-JP" altLang="en-US" sz="1100" dirty="0"/>
              <a:t>文書番号、作成日、氏名については割愛しています。</a:t>
            </a:r>
          </a:p>
          <a:p>
            <a:pPr marL="0" indent="0" eaLnBrk="0" hangingPunct="0">
              <a:lnSpc>
                <a:spcPts val="500"/>
              </a:lnSpc>
              <a:buFont typeface="Arial" panose="020B0604020202020204" pitchFamily="34" charset="0"/>
              <a:buNone/>
            </a:pPr>
            <a:r>
              <a:rPr lang="en-US" altLang="ja-JP" sz="1100" dirty="0"/>
              <a:t>※</a:t>
            </a:r>
            <a:r>
              <a:rPr lang="ja-JP" altLang="en-US" sz="1100" dirty="0"/>
              <a:t>参考のため入力箇所を赤文字としていますが、提出書類は黒文字で作成してください。</a:t>
            </a:r>
          </a:p>
        </p:txBody>
      </p:sp>
      <p:sp>
        <p:nvSpPr>
          <p:cNvPr id="9" name="正方形/長方形 8"/>
          <p:cNvSpPr/>
          <p:nvPr/>
        </p:nvSpPr>
        <p:spPr>
          <a:xfrm>
            <a:off x="4026716" y="1454970"/>
            <a:ext cx="627329" cy="2572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800" dirty="0">
                <a:solidFill>
                  <a:srgbClr val="FF0000"/>
                </a:solidFill>
              </a:rPr>
              <a:t>令和○</a:t>
            </a:r>
          </a:p>
        </p:txBody>
      </p:sp>
      <p:sp>
        <p:nvSpPr>
          <p:cNvPr id="10" name="コンテンツ プレースホルダー 2"/>
          <p:cNvSpPr txBox="1">
            <a:spLocks/>
          </p:cNvSpPr>
          <p:nvPr/>
        </p:nvSpPr>
        <p:spPr>
          <a:xfrm>
            <a:off x="5745554" y="2173326"/>
            <a:ext cx="5563275" cy="388852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0" hangingPunct="0">
              <a:lnSpc>
                <a:spcPts val="1000"/>
              </a:lnSpc>
              <a:buFont typeface="Arial" panose="020B0604020202020204" pitchFamily="34" charset="0"/>
              <a:buNone/>
            </a:pPr>
            <a:r>
              <a:rPr lang="ja-JP" altLang="en-US" sz="1200" dirty="0"/>
              <a:t>・報告する効果の年度を入力してください。</a:t>
            </a:r>
            <a:endParaRPr lang="en-US" altLang="ja-JP" sz="1200" dirty="0"/>
          </a:p>
          <a:p>
            <a:pPr marL="0" indent="0" eaLnBrk="0" hangingPunct="0">
              <a:lnSpc>
                <a:spcPts val="1000"/>
              </a:lnSpc>
              <a:buFont typeface="Arial" panose="020B0604020202020204" pitchFamily="34" charset="0"/>
              <a:buNone/>
            </a:pPr>
            <a:endParaRPr lang="en-US" altLang="ja-JP" sz="1200" dirty="0"/>
          </a:p>
          <a:p>
            <a:pPr marL="0" indent="0" eaLnBrk="0" hangingPunct="0">
              <a:lnSpc>
                <a:spcPts val="1000"/>
              </a:lnSpc>
              <a:buFont typeface="Arial" panose="020B0604020202020204" pitchFamily="34" charset="0"/>
              <a:buNone/>
            </a:pPr>
            <a:r>
              <a:rPr lang="ja-JP" altLang="en-US" sz="1200" dirty="0"/>
              <a:t>・ＣＯ</a:t>
            </a:r>
            <a:r>
              <a:rPr lang="ja-JP" altLang="en-US" sz="1050" dirty="0"/>
              <a:t>２</a:t>
            </a:r>
            <a:r>
              <a:rPr lang="ja-JP" altLang="en-US" sz="1200" dirty="0"/>
              <a:t>削減量は、間接補助事業の要件ごとにわけて入力してください。ＣＯ</a:t>
            </a:r>
            <a:r>
              <a:rPr lang="ja-JP" altLang="en-US" sz="1050" dirty="0"/>
              <a:t>２</a:t>
            </a:r>
            <a:r>
              <a:rPr lang="ja-JP" altLang="en-US" sz="1200" dirty="0"/>
              <a:t>削減量　　</a:t>
            </a:r>
          </a:p>
          <a:p>
            <a:pPr marL="0" indent="0" eaLnBrk="0" hangingPunct="0">
              <a:lnSpc>
                <a:spcPts val="1000"/>
              </a:lnSpc>
              <a:spcBef>
                <a:spcPts val="500"/>
              </a:spcBef>
              <a:buFont typeface="Arial" panose="020B0604020202020204" pitchFamily="34" charset="0"/>
              <a:buNone/>
            </a:pPr>
            <a:r>
              <a:rPr lang="ja-JP" altLang="en-US" sz="1200" dirty="0"/>
              <a:t>  （概算）および削減率は、報告年度と補助事業実施年度（令和５年度）との比較に</a:t>
            </a:r>
          </a:p>
          <a:p>
            <a:pPr marL="0" indent="0" eaLnBrk="0" hangingPunct="0">
              <a:lnSpc>
                <a:spcPts val="1000"/>
              </a:lnSpc>
              <a:spcBef>
                <a:spcPts val="500"/>
              </a:spcBef>
              <a:buFont typeface="Arial" panose="020B0604020202020204" pitchFamily="34" charset="0"/>
              <a:buNone/>
            </a:pPr>
            <a:r>
              <a:rPr lang="ja-JP" altLang="en-US" sz="1200" dirty="0"/>
              <a:t>　ついて入力してください。また、ＣＯ</a:t>
            </a:r>
            <a:r>
              <a:rPr lang="ja-JP" altLang="en-US" sz="1050" dirty="0"/>
              <a:t>２</a:t>
            </a:r>
            <a:r>
              <a:rPr lang="ja-JP" altLang="en-US" sz="1200" dirty="0"/>
              <a:t>の排出量については、電力であれば契約し</a:t>
            </a:r>
          </a:p>
          <a:p>
            <a:pPr marL="0" indent="0" eaLnBrk="0" hangingPunct="0">
              <a:lnSpc>
                <a:spcPts val="1000"/>
              </a:lnSpc>
              <a:spcBef>
                <a:spcPts val="500"/>
              </a:spcBef>
              <a:buFont typeface="Arial" panose="020B0604020202020204" pitchFamily="34" charset="0"/>
              <a:buNone/>
            </a:pPr>
            <a:r>
              <a:rPr lang="ja-JP" altLang="en-US" sz="1200" dirty="0"/>
              <a:t>　ている電気事業者のホームページなどで公開されているＣＯ</a:t>
            </a:r>
            <a:r>
              <a:rPr lang="ja-JP" altLang="en-US" sz="1050" dirty="0"/>
              <a:t>２</a:t>
            </a:r>
            <a:r>
              <a:rPr lang="ja-JP" altLang="en-US" sz="1200" dirty="0"/>
              <a:t>排出係数から概算で　　</a:t>
            </a:r>
          </a:p>
          <a:p>
            <a:pPr marL="0" indent="0" eaLnBrk="0" hangingPunct="0">
              <a:lnSpc>
                <a:spcPts val="1000"/>
              </a:lnSpc>
              <a:spcBef>
                <a:spcPts val="500"/>
              </a:spcBef>
              <a:buFont typeface="Arial" panose="020B0604020202020204" pitchFamily="34" charset="0"/>
              <a:buNone/>
            </a:pPr>
            <a:r>
              <a:rPr lang="ja-JP" altLang="en-US" sz="1200" dirty="0"/>
              <a:t>　ＣＯ</a:t>
            </a:r>
            <a:r>
              <a:rPr lang="ja-JP" altLang="en-US" sz="1050" dirty="0"/>
              <a:t>２</a:t>
            </a:r>
            <a:r>
              <a:rPr lang="ja-JP" altLang="en-US" sz="1200" dirty="0"/>
              <a:t>排出量を算出し、削減量を入力してください。</a:t>
            </a:r>
          </a:p>
          <a:p>
            <a:pPr marL="0" indent="0" eaLnBrk="0" hangingPunct="0">
              <a:lnSpc>
                <a:spcPts val="1000"/>
              </a:lnSpc>
              <a:spcBef>
                <a:spcPts val="500"/>
              </a:spcBef>
              <a:buFont typeface="Arial" panose="020B0604020202020204" pitchFamily="34" charset="0"/>
              <a:buNone/>
            </a:pPr>
            <a:endParaRPr lang="ja-JP" altLang="en-US" sz="1200" dirty="0"/>
          </a:p>
          <a:p>
            <a:pPr marL="0" indent="0" eaLnBrk="0" hangingPunct="0">
              <a:lnSpc>
                <a:spcPts val="1000"/>
              </a:lnSpc>
              <a:spcBef>
                <a:spcPts val="500"/>
              </a:spcBef>
              <a:buFont typeface="Arial" panose="020B0604020202020204" pitchFamily="34" charset="0"/>
              <a:buNone/>
            </a:pPr>
            <a:r>
              <a:rPr lang="ja-JP" altLang="en-US" sz="1200" dirty="0"/>
              <a:t>・今後の取組については、今後、脱炭素化促進のための事業や取組の発展や進</a:t>
            </a:r>
          </a:p>
          <a:p>
            <a:pPr marL="0" indent="0" eaLnBrk="0" hangingPunct="0">
              <a:lnSpc>
                <a:spcPts val="1000"/>
              </a:lnSpc>
              <a:spcBef>
                <a:spcPts val="500"/>
              </a:spcBef>
              <a:buFont typeface="Arial" panose="020B0604020202020204" pitchFamily="34" charset="0"/>
              <a:buNone/>
            </a:pPr>
            <a:r>
              <a:rPr lang="ja-JP" altLang="en-US" sz="1200" dirty="0"/>
              <a:t>　展がある場合は、入力してください。特に該当するような内容が予定されていない　</a:t>
            </a:r>
          </a:p>
          <a:p>
            <a:pPr marL="0" indent="0" eaLnBrk="0" hangingPunct="0">
              <a:lnSpc>
                <a:spcPts val="1000"/>
              </a:lnSpc>
              <a:spcBef>
                <a:spcPts val="500"/>
              </a:spcBef>
              <a:buFont typeface="Arial" panose="020B0604020202020204" pitchFamily="34" charset="0"/>
              <a:buNone/>
            </a:pPr>
            <a:r>
              <a:rPr lang="ja-JP" altLang="en-US" sz="1200" dirty="0"/>
              <a:t>　場合は、「特になし」と入力してください。</a:t>
            </a:r>
          </a:p>
          <a:p>
            <a:pPr marL="0" indent="0" eaLnBrk="0" hangingPunct="0">
              <a:lnSpc>
                <a:spcPts val="1000"/>
              </a:lnSpc>
              <a:spcBef>
                <a:spcPts val="500"/>
              </a:spcBef>
              <a:buFont typeface="Arial" panose="020B0604020202020204" pitchFamily="34" charset="0"/>
              <a:buNone/>
            </a:pPr>
            <a:endParaRPr lang="ja-JP" altLang="en-US" sz="1200" dirty="0"/>
          </a:p>
          <a:p>
            <a:pPr marL="0" indent="0" eaLnBrk="0" hangingPunct="0">
              <a:lnSpc>
                <a:spcPts val="1000"/>
              </a:lnSpc>
              <a:spcBef>
                <a:spcPts val="500"/>
              </a:spcBef>
              <a:buFont typeface="Arial" panose="020B0604020202020204" pitchFamily="34" charset="0"/>
              <a:buNone/>
            </a:pPr>
            <a:r>
              <a:rPr lang="ja-JP" altLang="en-US" sz="1200" dirty="0"/>
              <a:t>・本事業についてご要望や問題点・不明点があれば入力してください。特に該当す</a:t>
            </a:r>
            <a:endParaRPr lang="en-US" altLang="ja-JP" sz="1200" dirty="0"/>
          </a:p>
          <a:p>
            <a:pPr marL="0" indent="0" eaLnBrk="0" hangingPunct="0">
              <a:lnSpc>
                <a:spcPts val="1000"/>
              </a:lnSpc>
              <a:spcBef>
                <a:spcPts val="500"/>
              </a:spcBef>
              <a:buFont typeface="Arial" panose="020B0604020202020204" pitchFamily="34" charset="0"/>
              <a:buNone/>
            </a:pPr>
            <a:r>
              <a:rPr lang="ja-JP" altLang="en-US" sz="1200" dirty="0"/>
              <a:t>　るような内容がない場合は、「特になし」と入力してください。</a:t>
            </a:r>
            <a:endParaRPr lang="en-US" altLang="ja-JP" sz="1200" dirty="0"/>
          </a:p>
          <a:p>
            <a:pPr marL="0" indent="0" eaLnBrk="0" hangingPunct="0">
              <a:lnSpc>
                <a:spcPts val="1000"/>
              </a:lnSpc>
              <a:spcBef>
                <a:spcPts val="500"/>
              </a:spcBef>
              <a:buFont typeface="Arial" panose="020B0604020202020204" pitchFamily="34" charset="0"/>
              <a:buNone/>
            </a:pPr>
            <a:endParaRPr lang="en-US" altLang="ja-JP" sz="1200" dirty="0"/>
          </a:p>
          <a:p>
            <a:pPr marL="0" indent="0" eaLnBrk="0" hangingPunct="0">
              <a:lnSpc>
                <a:spcPts val="1000"/>
              </a:lnSpc>
              <a:spcBef>
                <a:spcPts val="500"/>
              </a:spcBef>
              <a:buFont typeface="Arial" panose="020B0604020202020204" pitchFamily="34" charset="0"/>
              <a:buNone/>
            </a:pPr>
            <a:r>
              <a:rPr lang="en-US" altLang="ja-JP" sz="1200" dirty="0">
                <a:solidFill>
                  <a:srgbClr val="FF0000"/>
                </a:solidFill>
              </a:rPr>
              <a:t>※</a:t>
            </a:r>
            <a:r>
              <a:rPr lang="ja-JP" altLang="en-US" sz="1200" dirty="0">
                <a:solidFill>
                  <a:srgbClr val="FF0000"/>
                </a:solidFill>
              </a:rPr>
              <a:t>様式第</a:t>
            </a:r>
            <a:r>
              <a:rPr lang="en-US" altLang="ja-JP" sz="1200" dirty="0">
                <a:solidFill>
                  <a:srgbClr val="FF0000"/>
                </a:solidFill>
              </a:rPr>
              <a:t>16</a:t>
            </a:r>
            <a:r>
              <a:rPr lang="ja-JP" altLang="en-US" sz="1200" dirty="0">
                <a:solidFill>
                  <a:srgbClr val="FF0000"/>
                </a:solidFill>
              </a:rPr>
              <a:t>の</a:t>
            </a:r>
            <a:r>
              <a:rPr lang="en-US" altLang="ja-JP" sz="1200" dirty="0">
                <a:solidFill>
                  <a:srgbClr val="FF0000"/>
                </a:solidFill>
              </a:rPr>
              <a:t>CO</a:t>
            </a:r>
            <a:r>
              <a:rPr lang="en-US" altLang="ja-JP" sz="1000" dirty="0">
                <a:solidFill>
                  <a:srgbClr val="FF0000"/>
                </a:solidFill>
              </a:rPr>
              <a:t>2</a:t>
            </a:r>
            <a:r>
              <a:rPr lang="ja-JP" altLang="en-US" sz="1200" dirty="0">
                <a:solidFill>
                  <a:srgbClr val="FF0000"/>
                </a:solidFill>
              </a:rPr>
              <a:t>削減根拠を示す資料等もあわせて提出してください。</a:t>
            </a:r>
          </a:p>
        </p:txBody>
      </p:sp>
      <p:cxnSp>
        <p:nvCxnSpPr>
          <p:cNvPr id="12" name="カギ線コネクタ 11"/>
          <p:cNvCxnSpPr>
            <a:cxnSpLocks/>
          </p:cNvCxnSpPr>
          <p:nvPr/>
        </p:nvCxnSpPr>
        <p:spPr>
          <a:xfrm rot="10800000">
            <a:off x="4654046" y="1592223"/>
            <a:ext cx="1182239" cy="66366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正方形/長方形 2">
            <a:extLst>
              <a:ext uri="{FF2B5EF4-FFF2-40B4-BE49-F238E27FC236}">
                <a16:creationId xmlns:a16="http://schemas.microsoft.com/office/drawing/2014/main" xmlns="" id="{4A43EB67-19F0-EB34-FCC5-70B3EB246000}"/>
              </a:ext>
            </a:extLst>
          </p:cNvPr>
          <p:cNvSpPr/>
          <p:nvPr/>
        </p:nvSpPr>
        <p:spPr>
          <a:xfrm>
            <a:off x="1410748" y="3025109"/>
            <a:ext cx="3924649" cy="6241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800" dirty="0">
                <a:solidFill>
                  <a:srgbClr val="FF0000"/>
                </a:solidFill>
              </a:rPr>
              <a:t>太陽光発電施設　　　　　　　　　</a:t>
            </a:r>
            <a:r>
              <a:rPr kumimoji="1" lang="ja-JP" altLang="en-US" sz="600" dirty="0">
                <a:solidFill>
                  <a:srgbClr val="FF0000"/>
                </a:solidFill>
              </a:rPr>
              <a:t>○○</a:t>
            </a:r>
            <a:r>
              <a:rPr kumimoji="1" lang="en-US" altLang="ja-JP" sz="600" dirty="0">
                <a:solidFill>
                  <a:srgbClr val="FF0000"/>
                </a:solidFill>
              </a:rPr>
              <a:t>,</a:t>
            </a:r>
            <a:r>
              <a:rPr kumimoji="1" lang="ja-JP" altLang="en-US" sz="600" dirty="0">
                <a:solidFill>
                  <a:srgbClr val="FF0000"/>
                </a:solidFill>
              </a:rPr>
              <a:t>○○○</a:t>
            </a:r>
            <a:r>
              <a:rPr lang="en-US" altLang="ja-JP" sz="600" dirty="0">
                <a:solidFill>
                  <a:srgbClr val="FF0000"/>
                </a:solidFill>
              </a:rPr>
              <a:t>,</a:t>
            </a:r>
            <a:r>
              <a:rPr lang="ja-JP" altLang="en-US" sz="600" dirty="0">
                <a:solidFill>
                  <a:srgbClr val="FF0000"/>
                </a:solidFill>
              </a:rPr>
              <a:t>○○○円　　　　　　　　　　　　　　      ○○○ｔ　　　　    　○○％</a:t>
            </a:r>
          </a:p>
          <a:p>
            <a:endParaRPr lang="ja-JP" altLang="en-US" sz="600" dirty="0">
              <a:solidFill>
                <a:srgbClr val="FF0000"/>
              </a:solidFill>
            </a:endParaRPr>
          </a:p>
          <a:p>
            <a:r>
              <a:rPr lang="ja-JP" altLang="en-US" sz="600" dirty="0">
                <a:solidFill>
                  <a:srgbClr val="FF0000"/>
                </a:solidFill>
              </a:rPr>
              <a:t>　　</a:t>
            </a:r>
            <a:endParaRPr kumimoji="1" lang="ja-JP" altLang="en-US" sz="800" dirty="0">
              <a:solidFill>
                <a:srgbClr val="FF0000"/>
              </a:solidFill>
            </a:endParaRPr>
          </a:p>
        </p:txBody>
      </p:sp>
      <p:sp>
        <p:nvSpPr>
          <p:cNvPr id="5" name="正方形/長方形 4">
            <a:extLst>
              <a:ext uri="{FF2B5EF4-FFF2-40B4-BE49-F238E27FC236}">
                <a16:creationId xmlns:a16="http://schemas.microsoft.com/office/drawing/2014/main" xmlns="" id="{3F7B0DDD-EA4B-1B64-9E1D-59569F2690A7}"/>
              </a:ext>
            </a:extLst>
          </p:cNvPr>
          <p:cNvSpPr/>
          <p:nvPr/>
        </p:nvSpPr>
        <p:spPr>
          <a:xfrm>
            <a:off x="1216914" y="4831632"/>
            <a:ext cx="3924649" cy="6241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ja-JP" altLang="en-US" sz="800" dirty="0">
              <a:solidFill>
                <a:srgbClr val="FF0000"/>
              </a:solidFill>
            </a:endParaRPr>
          </a:p>
          <a:p>
            <a:r>
              <a:rPr lang="ja-JP" altLang="en-US" sz="600" dirty="0">
                <a:solidFill>
                  <a:srgbClr val="FF0000"/>
                </a:solidFill>
              </a:rPr>
              <a:t>　　</a:t>
            </a:r>
            <a:endParaRPr kumimoji="1" lang="ja-JP" altLang="en-US" sz="800" dirty="0">
              <a:solidFill>
                <a:srgbClr val="FF0000"/>
              </a:solidFill>
            </a:endParaRPr>
          </a:p>
        </p:txBody>
      </p:sp>
      <p:sp>
        <p:nvSpPr>
          <p:cNvPr id="11" name="正方形/長方形 10">
            <a:extLst>
              <a:ext uri="{FF2B5EF4-FFF2-40B4-BE49-F238E27FC236}">
                <a16:creationId xmlns:a16="http://schemas.microsoft.com/office/drawing/2014/main" xmlns="" id="{CCD69359-5CB9-1F82-CF13-0F012234C2CD}"/>
              </a:ext>
            </a:extLst>
          </p:cNvPr>
          <p:cNvSpPr/>
          <p:nvPr/>
        </p:nvSpPr>
        <p:spPr>
          <a:xfrm>
            <a:off x="1216913" y="4848569"/>
            <a:ext cx="3924649" cy="6241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800" dirty="0">
                <a:solidFill>
                  <a:srgbClr val="FF0000"/>
                </a:solidFill>
              </a:rPr>
              <a:t>間接補助事業で導入した太陽光パネルに加えて施設壁面の一部においても太陽光パネルを増備し、設置施設内における電力需要に対して○％まで賄える予定。</a:t>
            </a:r>
          </a:p>
          <a:p>
            <a:endParaRPr lang="ja-JP" altLang="en-US" sz="600" dirty="0">
              <a:solidFill>
                <a:srgbClr val="FF0000"/>
              </a:solidFill>
            </a:endParaRPr>
          </a:p>
          <a:p>
            <a:r>
              <a:rPr lang="ja-JP" altLang="en-US" sz="600" dirty="0">
                <a:solidFill>
                  <a:srgbClr val="FF0000"/>
                </a:solidFill>
              </a:rPr>
              <a:t>　　</a:t>
            </a:r>
            <a:endParaRPr kumimoji="1" lang="ja-JP" altLang="en-US" sz="800" dirty="0">
              <a:solidFill>
                <a:srgbClr val="FF0000"/>
              </a:solidFill>
            </a:endParaRPr>
          </a:p>
        </p:txBody>
      </p:sp>
      <p:sp>
        <p:nvSpPr>
          <p:cNvPr id="13" name="正方形/長方形 12">
            <a:extLst>
              <a:ext uri="{FF2B5EF4-FFF2-40B4-BE49-F238E27FC236}">
                <a16:creationId xmlns:a16="http://schemas.microsoft.com/office/drawing/2014/main" xmlns="" id="{15FB40A5-E309-645C-D357-2D8373CB0619}"/>
              </a:ext>
            </a:extLst>
          </p:cNvPr>
          <p:cNvSpPr/>
          <p:nvPr/>
        </p:nvSpPr>
        <p:spPr>
          <a:xfrm>
            <a:off x="1235089" y="5563032"/>
            <a:ext cx="3924649" cy="6241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800" dirty="0">
                <a:solidFill>
                  <a:srgbClr val="FF0000"/>
                </a:solidFill>
              </a:rPr>
              <a:t>上記の通り太陽光パネルを増備することにより既存の発電量とわけて管理することが難しいため、翌年度以降どのように算出して報告をすればよいかご教示ください。</a:t>
            </a:r>
            <a:endParaRPr lang="ja-JP" altLang="en-US" sz="600" dirty="0">
              <a:solidFill>
                <a:srgbClr val="FF0000"/>
              </a:solidFill>
            </a:endParaRPr>
          </a:p>
          <a:p>
            <a:r>
              <a:rPr lang="ja-JP" altLang="en-US" sz="600" dirty="0">
                <a:solidFill>
                  <a:srgbClr val="FF0000"/>
                </a:solidFill>
              </a:rPr>
              <a:t>　　</a:t>
            </a:r>
            <a:endParaRPr kumimoji="1" lang="ja-JP" altLang="en-US" sz="800" dirty="0">
              <a:solidFill>
                <a:srgbClr val="FF0000"/>
              </a:solidFill>
            </a:endParaRPr>
          </a:p>
        </p:txBody>
      </p:sp>
    </p:spTree>
    <p:extLst>
      <p:ext uri="{BB962C8B-B14F-4D97-AF65-F5344CB8AC3E}">
        <p14:creationId xmlns:p14="http://schemas.microsoft.com/office/powerpoint/2010/main" val="18788172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854075"/>
          </a:xfrm>
        </p:spPr>
        <p:txBody>
          <a:bodyPr>
            <a:normAutofit/>
          </a:bodyPr>
          <a:lstStyle/>
          <a:p>
            <a:r>
              <a:rPr kumimoji="1" lang="en-US" altLang="ja-JP" dirty="0"/>
              <a:t>16.</a:t>
            </a:r>
            <a:r>
              <a:rPr kumimoji="1" lang="ja-JP" altLang="en-US" dirty="0"/>
              <a:t>問い合わせ先</a:t>
            </a:r>
            <a:endParaRPr kumimoji="1" lang="ja-JP" altLang="en-US" sz="2700" dirty="0"/>
          </a:p>
        </p:txBody>
      </p:sp>
      <p:sp>
        <p:nvSpPr>
          <p:cNvPr id="7" name="コンテンツ プレースホルダー 2"/>
          <p:cNvSpPr>
            <a:spLocks noGrp="1"/>
          </p:cNvSpPr>
          <p:nvPr>
            <p:ph idx="1"/>
          </p:nvPr>
        </p:nvSpPr>
        <p:spPr>
          <a:xfrm>
            <a:off x="723900" y="1268437"/>
            <a:ext cx="10515600" cy="5190028"/>
          </a:xfrm>
        </p:spPr>
        <p:txBody>
          <a:bodyPr>
            <a:normAutofit/>
          </a:bodyPr>
          <a:lstStyle/>
          <a:p>
            <a:pPr marL="0" indent="0" eaLnBrk="0" hangingPunct="0">
              <a:buNone/>
            </a:pPr>
            <a:r>
              <a:rPr lang="ja-JP" altLang="en-US" dirty="0"/>
              <a:t>本事業に関するお問い合わせ先は下記の通りです。</a:t>
            </a: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dirty="0"/>
          </a:p>
          <a:p>
            <a:pPr marL="0" indent="0" eaLnBrk="0" hangingPunct="0">
              <a:buNone/>
            </a:pPr>
            <a:endParaRPr lang="en-US" altLang="ja-JP" sz="2000" dirty="0"/>
          </a:p>
          <a:p>
            <a:pPr marL="0" indent="0" eaLnBrk="0" hangingPunct="0">
              <a:buNone/>
            </a:pPr>
            <a:r>
              <a:rPr lang="en-US" altLang="ja-JP" sz="2000" dirty="0"/>
              <a:t>※</a:t>
            </a:r>
            <a:r>
              <a:rPr lang="ja-JP" altLang="en-US" sz="2000" dirty="0"/>
              <a:t>お問い合わせの内容によりましては、回答までにお時間を要する場合がございます。</a:t>
            </a:r>
            <a:endParaRPr lang="en-US" altLang="ja-JP" sz="2000" dirty="0"/>
          </a:p>
          <a:p>
            <a:pPr marL="0" indent="0" eaLnBrk="0" hangingPunct="0">
              <a:buNone/>
            </a:pPr>
            <a:r>
              <a:rPr lang="en-US" altLang="ja-JP" sz="2000" dirty="0"/>
              <a:t>※</a:t>
            </a:r>
            <a:r>
              <a:rPr lang="ja-JP" altLang="en-US" sz="2000" dirty="0"/>
              <a:t>上記以外へお問い合わせされた場合、回答できかねる場合がございます。</a:t>
            </a:r>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43</a:t>
            </a:fld>
            <a:endParaRPr kumimoji="1" lang="ja-JP" altLang="en-US"/>
          </a:p>
        </p:txBody>
      </p:sp>
      <p:sp>
        <p:nvSpPr>
          <p:cNvPr id="3" name="角丸四角形 2"/>
          <p:cNvSpPr/>
          <p:nvPr/>
        </p:nvSpPr>
        <p:spPr>
          <a:xfrm>
            <a:off x="723900" y="1771135"/>
            <a:ext cx="10515600" cy="2718487"/>
          </a:xfrm>
          <a:prstGeom prst="roundRect">
            <a:avLst>
              <a:gd name="adj" fmla="val 3064"/>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4000" dirty="0"/>
              <a:t>物流脱炭素化促進事業事務局</a:t>
            </a:r>
            <a:r>
              <a:rPr kumimoji="1" lang="ja-JP" altLang="en-US" dirty="0"/>
              <a:t>（脱炭素化事務局）</a:t>
            </a:r>
          </a:p>
          <a:p>
            <a:endParaRPr lang="ja-JP" altLang="en-US" sz="2400" dirty="0"/>
          </a:p>
          <a:p>
            <a:pPr lvl="0"/>
            <a:r>
              <a:rPr lang="ja-JP" altLang="en-US" sz="3600" dirty="0"/>
              <a:t>   </a:t>
            </a:r>
            <a:r>
              <a:rPr lang="en-US" altLang="ja-JP" sz="3600" dirty="0"/>
              <a:t>TEL</a:t>
            </a:r>
            <a:r>
              <a:rPr lang="ja-JP" altLang="en-US" sz="3600" dirty="0"/>
              <a:t>：</a:t>
            </a:r>
            <a:r>
              <a:rPr lang="en-US" altLang="ja-JP" sz="3600" dirty="0"/>
              <a:t>050-5536-6831</a:t>
            </a:r>
            <a:r>
              <a:rPr lang="ja-JP" altLang="en-US" dirty="0">
                <a:solidFill>
                  <a:prstClr val="white"/>
                </a:solidFill>
              </a:rPr>
              <a:t>（</a:t>
            </a:r>
            <a:r>
              <a:rPr lang="en-US" altLang="ja-JP" dirty="0">
                <a:solidFill>
                  <a:prstClr val="white"/>
                </a:solidFill>
              </a:rPr>
              <a:t>10</a:t>
            </a:r>
            <a:r>
              <a:rPr lang="ja-JP" altLang="en-US" dirty="0">
                <a:solidFill>
                  <a:prstClr val="white"/>
                </a:solidFill>
              </a:rPr>
              <a:t>時～</a:t>
            </a:r>
            <a:r>
              <a:rPr lang="en-US" altLang="ja-JP" dirty="0">
                <a:solidFill>
                  <a:prstClr val="white"/>
                </a:solidFill>
              </a:rPr>
              <a:t>16</a:t>
            </a:r>
            <a:r>
              <a:rPr lang="ja-JP" altLang="en-US" dirty="0">
                <a:solidFill>
                  <a:prstClr val="white"/>
                </a:solidFill>
              </a:rPr>
              <a:t>時　土日祝日及び年末年始を除く）</a:t>
            </a:r>
          </a:p>
          <a:p>
            <a:endParaRPr lang="ja-JP" altLang="en-US" sz="2400" dirty="0"/>
          </a:p>
          <a:p>
            <a:pPr lvl="0"/>
            <a:r>
              <a:rPr lang="en-US" altLang="ja-JP" sz="3600" dirty="0"/>
              <a:t>MAIL</a:t>
            </a:r>
            <a:r>
              <a:rPr lang="ja-JP" altLang="en-US" sz="3600" dirty="0"/>
              <a:t>：</a:t>
            </a:r>
            <a:r>
              <a:rPr lang="en-US" altLang="ja-JP" sz="3600" dirty="0"/>
              <a:t>bgxx_r05@bg.pacific-hojo.jp</a:t>
            </a:r>
            <a:r>
              <a:rPr lang="ja-JP" altLang="en-US" dirty="0">
                <a:solidFill>
                  <a:prstClr val="white"/>
                </a:solidFill>
              </a:rPr>
              <a:t>（</a:t>
            </a:r>
            <a:r>
              <a:rPr lang="en-US" altLang="ja-JP" dirty="0">
                <a:solidFill>
                  <a:prstClr val="white"/>
                </a:solidFill>
              </a:rPr>
              <a:t>24</a:t>
            </a:r>
            <a:r>
              <a:rPr lang="ja-JP" altLang="en-US" dirty="0">
                <a:solidFill>
                  <a:prstClr val="white"/>
                </a:solidFill>
              </a:rPr>
              <a:t>時間受付）</a:t>
            </a:r>
            <a:endParaRPr lang="ja-JP" altLang="en-US" sz="3600" dirty="0"/>
          </a:p>
          <a:p>
            <a:endParaRPr kumimoji="1" lang="ja-JP" altLang="en-US" sz="3600" dirty="0"/>
          </a:p>
        </p:txBody>
      </p:sp>
    </p:spTree>
    <p:extLst>
      <p:ext uri="{BB962C8B-B14F-4D97-AF65-F5344CB8AC3E}">
        <p14:creationId xmlns:p14="http://schemas.microsoft.com/office/powerpoint/2010/main" val="18284597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134103295"/>
              </p:ext>
            </p:extLst>
          </p:nvPr>
        </p:nvGraphicFramePr>
        <p:xfrm>
          <a:off x="747734" y="1702964"/>
          <a:ext cx="10622280" cy="4653386"/>
        </p:xfrm>
        <a:graphic>
          <a:graphicData uri="http://schemas.openxmlformats.org/drawingml/2006/table">
            <a:tbl>
              <a:tblPr firstRow="1" bandRow="1">
                <a:tableStyleId>{073A0DAA-6AF3-43AB-8588-CEC1D06C72B9}</a:tableStyleId>
              </a:tblPr>
              <a:tblGrid>
                <a:gridCol w="208280">
                  <a:extLst>
                    <a:ext uri="{9D8B030D-6E8A-4147-A177-3AD203B41FA5}">
                      <a16:colId xmlns:a16="http://schemas.microsoft.com/office/drawing/2014/main" xmlns="" val="20000"/>
                    </a:ext>
                  </a:extLst>
                </a:gridCol>
                <a:gridCol w="208280">
                  <a:extLst>
                    <a:ext uri="{9D8B030D-6E8A-4147-A177-3AD203B41FA5}">
                      <a16:colId xmlns:a16="http://schemas.microsoft.com/office/drawing/2014/main" xmlns="" val="20001"/>
                    </a:ext>
                  </a:extLst>
                </a:gridCol>
                <a:gridCol w="208280">
                  <a:extLst>
                    <a:ext uri="{9D8B030D-6E8A-4147-A177-3AD203B41FA5}">
                      <a16:colId xmlns:a16="http://schemas.microsoft.com/office/drawing/2014/main" xmlns="" val="20002"/>
                    </a:ext>
                  </a:extLst>
                </a:gridCol>
                <a:gridCol w="208280">
                  <a:extLst>
                    <a:ext uri="{9D8B030D-6E8A-4147-A177-3AD203B41FA5}">
                      <a16:colId xmlns:a16="http://schemas.microsoft.com/office/drawing/2014/main" xmlns="" val="20003"/>
                    </a:ext>
                  </a:extLst>
                </a:gridCol>
                <a:gridCol w="208280">
                  <a:extLst>
                    <a:ext uri="{9D8B030D-6E8A-4147-A177-3AD203B41FA5}">
                      <a16:colId xmlns:a16="http://schemas.microsoft.com/office/drawing/2014/main" xmlns="" val="20004"/>
                    </a:ext>
                  </a:extLst>
                </a:gridCol>
                <a:gridCol w="208280">
                  <a:extLst>
                    <a:ext uri="{9D8B030D-6E8A-4147-A177-3AD203B41FA5}">
                      <a16:colId xmlns:a16="http://schemas.microsoft.com/office/drawing/2014/main" xmlns="" val="20005"/>
                    </a:ext>
                  </a:extLst>
                </a:gridCol>
                <a:gridCol w="208280">
                  <a:extLst>
                    <a:ext uri="{9D8B030D-6E8A-4147-A177-3AD203B41FA5}">
                      <a16:colId xmlns:a16="http://schemas.microsoft.com/office/drawing/2014/main" xmlns="" val="20006"/>
                    </a:ext>
                  </a:extLst>
                </a:gridCol>
                <a:gridCol w="208280">
                  <a:extLst>
                    <a:ext uri="{9D8B030D-6E8A-4147-A177-3AD203B41FA5}">
                      <a16:colId xmlns:a16="http://schemas.microsoft.com/office/drawing/2014/main" xmlns="" val="20007"/>
                    </a:ext>
                  </a:extLst>
                </a:gridCol>
                <a:gridCol w="208280">
                  <a:extLst>
                    <a:ext uri="{9D8B030D-6E8A-4147-A177-3AD203B41FA5}">
                      <a16:colId xmlns:a16="http://schemas.microsoft.com/office/drawing/2014/main" xmlns="" val="20008"/>
                    </a:ext>
                  </a:extLst>
                </a:gridCol>
                <a:gridCol w="208280">
                  <a:extLst>
                    <a:ext uri="{9D8B030D-6E8A-4147-A177-3AD203B41FA5}">
                      <a16:colId xmlns:a16="http://schemas.microsoft.com/office/drawing/2014/main" xmlns="" val="20009"/>
                    </a:ext>
                  </a:extLst>
                </a:gridCol>
                <a:gridCol w="208280">
                  <a:extLst>
                    <a:ext uri="{9D8B030D-6E8A-4147-A177-3AD203B41FA5}">
                      <a16:colId xmlns:a16="http://schemas.microsoft.com/office/drawing/2014/main" xmlns="" val="20010"/>
                    </a:ext>
                  </a:extLst>
                </a:gridCol>
                <a:gridCol w="208280">
                  <a:extLst>
                    <a:ext uri="{9D8B030D-6E8A-4147-A177-3AD203B41FA5}">
                      <a16:colId xmlns:a16="http://schemas.microsoft.com/office/drawing/2014/main" xmlns="" val="20011"/>
                    </a:ext>
                  </a:extLst>
                </a:gridCol>
                <a:gridCol w="208280">
                  <a:extLst>
                    <a:ext uri="{9D8B030D-6E8A-4147-A177-3AD203B41FA5}">
                      <a16:colId xmlns:a16="http://schemas.microsoft.com/office/drawing/2014/main" xmlns="" val="20012"/>
                    </a:ext>
                  </a:extLst>
                </a:gridCol>
                <a:gridCol w="208280">
                  <a:extLst>
                    <a:ext uri="{9D8B030D-6E8A-4147-A177-3AD203B41FA5}">
                      <a16:colId xmlns:a16="http://schemas.microsoft.com/office/drawing/2014/main" xmlns="" val="20013"/>
                    </a:ext>
                  </a:extLst>
                </a:gridCol>
                <a:gridCol w="208280">
                  <a:extLst>
                    <a:ext uri="{9D8B030D-6E8A-4147-A177-3AD203B41FA5}">
                      <a16:colId xmlns:a16="http://schemas.microsoft.com/office/drawing/2014/main" xmlns="" val="20014"/>
                    </a:ext>
                  </a:extLst>
                </a:gridCol>
                <a:gridCol w="208280">
                  <a:extLst>
                    <a:ext uri="{9D8B030D-6E8A-4147-A177-3AD203B41FA5}">
                      <a16:colId xmlns:a16="http://schemas.microsoft.com/office/drawing/2014/main" xmlns="" val="20015"/>
                    </a:ext>
                  </a:extLst>
                </a:gridCol>
                <a:gridCol w="208280">
                  <a:extLst>
                    <a:ext uri="{9D8B030D-6E8A-4147-A177-3AD203B41FA5}">
                      <a16:colId xmlns:a16="http://schemas.microsoft.com/office/drawing/2014/main" xmlns="" val="20016"/>
                    </a:ext>
                  </a:extLst>
                </a:gridCol>
                <a:gridCol w="208280">
                  <a:extLst>
                    <a:ext uri="{9D8B030D-6E8A-4147-A177-3AD203B41FA5}">
                      <a16:colId xmlns:a16="http://schemas.microsoft.com/office/drawing/2014/main" xmlns="" val="20017"/>
                    </a:ext>
                  </a:extLst>
                </a:gridCol>
                <a:gridCol w="208280">
                  <a:extLst>
                    <a:ext uri="{9D8B030D-6E8A-4147-A177-3AD203B41FA5}">
                      <a16:colId xmlns:a16="http://schemas.microsoft.com/office/drawing/2014/main" xmlns="" val="20018"/>
                    </a:ext>
                  </a:extLst>
                </a:gridCol>
                <a:gridCol w="208280">
                  <a:extLst>
                    <a:ext uri="{9D8B030D-6E8A-4147-A177-3AD203B41FA5}">
                      <a16:colId xmlns:a16="http://schemas.microsoft.com/office/drawing/2014/main" xmlns="" val="20019"/>
                    </a:ext>
                  </a:extLst>
                </a:gridCol>
                <a:gridCol w="208280">
                  <a:extLst>
                    <a:ext uri="{9D8B030D-6E8A-4147-A177-3AD203B41FA5}">
                      <a16:colId xmlns:a16="http://schemas.microsoft.com/office/drawing/2014/main" xmlns="" val="20020"/>
                    </a:ext>
                  </a:extLst>
                </a:gridCol>
                <a:gridCol w="208280">
                  <a:extLst>
                    <a:ext uri="{9D8B030D-6E8A-4147-A177-3AD203B41FA5}">
                      <a16:colId xmlns:a16="http://schemas.microsoft.com/office/drawing/2014/main" xmlns="" val="20021"/>
                    </a:ext>
                  </a:extLst>
                </a:gridCol>
                <a:gridCol w="208280">
                  <a:extLst>
                    <a:ext uri="{9D8B030D-6E8A-4147-A177-3AD203B41FA5}">
                      <a16:colId xmlns:a16="http://schemas.microsoft.com/office/drawing/2014/main" xmlns="" val="20022"/>
                    </a:ext>
                  </a:extLst>
                </a:gridCol>
                <a:gridCol w="208280">
                  <a:extLst>
                    <a:ext uri="{9D8B030D-6E8A-4147-A177-3AD203B41FA5}">
                      <a16:colId xmlns:a16="http://schemas.microsoft.com/office/drawing/2014/main" xmlns="" val="20023"/>
                    </a:ext>
                  </a:extLst>
                </a:gridCol>
                <a:gridCol w="208280">
                  <a:extLst>
                    <a:ext uri="{9D8B030D-6E8A-4147-A177-3AD203B41FA5}">
                      <a16:colId xmlns:a16="http://schemas.microsoft.com/office/drawing/2014/main" xmlns="" val="20024"/>
                    </a:ext>
                  </a:extLst>
                </a:gridCol>
                <a:gridCol w="208280">
                  <a:extLst>
                    <a:ext uri="{9D8B030D-6E8A-4147-A177-3AD203B41FA5}">
                      <a16:colId xmlns:a16="http://schemas.microsoft.com/office/drawing/2014/main" xmlns="" val="20025"/>
                    </a:ext>
                  </a:extLst>
                </a:gridCol>
                <a:gridCol w="208280">
                  <a:extLst>
                    <a:ext uri="{9D8B030D-6E8A-4147-A177-3AD203B41FA5}">
                      <a16:colId xmlns:a16="http://schemas.microsoft.com/office/drawing/2014/main" xmlns="" val="20026"/>
                    </a:ext>
                  </a:extLst>
                </a:gridCol>
                <a:gridCol w="208280">
                  <a:extLst>
                    <a:ext uri="{9D8B030D-6E8A-4147-A177-3AD203B41FA5}">
                      <a16:colId xmlns:a16="http://schemas.microsoft.com/office/drawing/2014/main" xmlns="" val="20027"/>
                    </a:ext>
                  </a:extLst>
                </a:gridCol>
                <a:gridCol w="208280">
                  <a:extLst>
                    <a:ext uri="{9D8B030D-6E8A-4147-A177-3AD203B41FA5}">
                      <a16:colId xmlns:a16="http://schemas.microsoft.com/office/drawing/2014/main" xmlns="" val="20028"/>
                    </a:ext>
                  </a:extLst>
                </a:gridCol>
                <a:gridCol w="208280">
                  <a:extLst>
                    <a:ext uri="{9D8B030D-6E8A-4147-A177-3AD203B41FA5}">
                      <a16:colId xmlns:a16="http://schemas.microsoft.com/office/drawing/2014/main" xmlns="" val="20029"/>
                    </a:ext>
                  </a:extLst>
                </a:gridCol>
                <a:gridCol w="208280">
                  <a:extLst>
                    <a:ext uri="{9D8B030D-6E8A-4147-A177-3AD203B41FA5}">
                      <a16:colId xmlns:a16="http://schemas.microsoft.com/office/drawing/2014/main" xmlns="" val="20030"/>
                    </a:ext>
                  </a:extLst>
                </a:gridCol>
                <a:gridCol w="208280">
                  <a:extLst>
                    <a:ext uri="{9D8B030D-6E8A-4147-A177-3AD203B41FA5}">
                      <a16:colId xmlns:a16="http://schemas.microsoft.com/office/drawing/2014/main" xmlns="" val="20031"/>
                    </a:ext>
                  </a:extLst>
                </a:gridCol>
                <a:gridCol w="208280">
                  <a:extLst>
                    <a:ext uri="{9D8B030D-6E8A-4147-A177-3AD203B41FA5}">
                      <a16:colId xmlns:a16="http://schemas.microsoft.com/office/drawing/2014/main" xmlns="" val="20032"/>
                    </a:ext>
                  </a:extLst>
                </a:gridCol>
                <a:gridCol w="208280">
                  <a:extLst>
                    <a:ext uri="{9D8B030D-6E8A-4147-A177-3AD203B41FA5}">
                      <a16:colId xmlns:a16="http://schemas.microsoft.com/office/drawing/2014/main" xmlns="" val="20033"/>
                    </a:ext>
                  </a:extLst>
                </a:gridCol>
                <a:gridCol w="208280">
                  <a:extLst>
                    <a:ext uri="{9D8B030D-6E8A-4147-A177-3AD203B41FA5}">
                      <a16:colId xmlns:a16="http://schemas.microsoft.com/office/drawing/2014/main" xmlns="" val="20034"/>
                    </a:ext>
                  </a:extLst>
                </a:gridCol>
                <a:gridCol w="208280">
                  <a:extLst>
                    <a:ext uri="{9D8B030D-6E8A-4147-A177-3AD203B41FA5}">
                      <a16:colId xmlns:a16="http://schemas.microsoft.com/office/drawing/2014/main" xmlns="" val="20035"/>
                    </a:ext>
                  </a:extLst>
                </a:gridCol>
                <a:gridCol w="208280">
                  <a:extLst>
                    <a:ext uri="{9D8B030D-6E8A-4147-A177-3AD203B41FA5}">
                      <a16:colId xmlns:a16="http://schemas.microsoft.com/office/drawing/2014/main" xmlns="" val="20036"/>
                    </a:ext>
                  </a:extLst>
                </a:gridCol>
                <a:gridCol w="208280">
                  <a:extLst>
                    <a:ext uri="{9D8B030D-6E8A-4147-A177-3AD203B41FA5}">
                      <a16:colId xmlns:a16="http://schemas.microsoft.com/office/drawing/2014/main" xmlns="" val="20037"/>
                    </a:ext>
                  </a:extLst>
                </a:gridCol>
                <a:gridCol w="208280">
                  <a:extLst>
                    <a:ext uri="{9D8B030D-6E8A-4147-A177-3AD203B41FA5}">
                      <a16:colId xmlns:a16="http://schemas.microsoft.com/office/drawing/2014/main" xmlns="" val="20038"/>
                    </a:ext>
                  </a:extLst>
                </a:gridCol>
                <a:gridCol w="208280">
                  <a:extLst>
                    <a:ext uri="{9D8B030D-6E8A-4147-A177-3AD203B41FA5}">
                      <a16:colId xmlns:a16="http://schemas.microsoft.com/office/drawing/2014/main" xmlns="" val="20039"/>
                    </a:ext>
                  </a:extLst>
                </a:gridCol>
                <a:gridCol w="208280">
                  <a:extLst>
                    <a:ext uri="{9D8B030D-6E8A-4147-A177-3AD203B41FA5}">
                      <a16:colId xmlns:a16="http://schemas.microsoft.com/office/drawing/2014/main" xmlns="" val="20040"/>
                    </a:ext>
                  </a:extLst>
                </a:gridCol>
                <a:gridCol w="208280">
                  <a:extLst>
                    <a:ext uri="{9D8B030D-6E8A-4147-A177-3AD203B41FA5}">
                      <a16:colId xmlns:a16="http://schemas.microsoft.com/office/drawing/2014/main" xmlns="" val="20041"/>
                    </a:ext>
                  </a:extLst>
                </a:gridCol>
                <a:gridCol w="208280">
                  <a:extLst>
                    <a:ext uri="{9D8B030D-6E8A-4147-A177-3AD203B41FA5}">
                      <a16:colId xmlns:a16="http://schemas.microsoft.com/office/drawing/2014/main" xmlns="" val="20042"/>
                    </a:ext>
                  </a:extLst>
                </a:gridCol>
                <a:gridCol w="208280">
                  <a:extLst>
                    <a:ext uri="{9D8B030D-6E8A-4147-A177-3AD203B41FA5}">
                      <a16:colId xmlns:a16="http://schemas.microsoft.com/office/drawing/2014/main" xmlns="" val="20043"/>
                    </a:ext>
                  </a:extLst>
                </a:gridCol>
                <a:gridCol w="208280">
                  <a:extLst>
                    <a:ext uri="{9D8B030D-6E8A-4147-A177-3AD203B41FA5}">
                      <a16:colId xmlns:a16="http://schemas.microsoft.com/office/drawing/2014/main" xmlns="" val="20044"/>
                    </a:ext>
                  </a:extLst>
                </a:gridCol>
                <a:gridCol w="208280">
                  <a:extLst>
                    <a:ext uri="{9D8B030D-6E8A-4147-A177-3AD203B41FA5}">
                      <a16:colId xmlns:a16="http://schemas.microsoft.com/office/drawing/2014/main" xmlns="" val="20045"/>
                    </a:ext>
                  </a:extLst>
                </a:gridCol>
                <a:gridCol w="208280">
                  <a:extLst>
                    <a:ext uri="{9D8B030D-6E8A-4147-A177-3AD203B41FA5}">
                      <a16:colId xmlns:a16="http://schemas.microsoft.com/office/drawing/2014/main" xmlns="" val="20046"/>
                    </a:ext>
                  </a:extLst>
                </a:gridCol>
                <a:gridCol w="208280">
                  <a:extLst>
                    <a:ext uri="{9D8B030D-6E8A-4147-A177-3AD203B41FA5}">
                      <a16:colId xmlns:a16="http://schemas.microsoft.com/office/drawing/2014/main" xmlns="" val="20047"/>
                    </a:ext>
                  </a:extLst>
                </a:gridCol>
                <a:gridCol w="208280">
                  <a:extLst>
                    <a:ext uri="{9D8B030D-6E8A-4147-A177-3AD203B41FA5}">
                      <a16:colId xmlns:a16="http://schemas.microsoft.com/office/drawing/2014/main" xmlns="" val="20048"/>
                    </a:ext>
                  </a:extLst>
                </a:gridCol>
                <a:gridCol w="208280">
                  <a:extLst>
                    <a:ext uri="{9D8B030D-6E8A-4147-A177-3AD203B41FA5}">
                      <a16:colId xmlns:a16="http://schemas.microsoft.com/office/drawing/2014/main" xmlns="" val="20049"/>
                    </a:ext>
                  </a:extLst>
                </a:gridCol>
                <a:gridCol w="208280">
                  <a:extLst>
                    <a:ext uri="{9D8B030D-6E8A-4147-A177-3AD203B41FA5}">
                      <a16:colId xmlns:a16="http://schemas.microsoft.com/office/drawing/2014/main" xmlns="" val="20050"/>
                    </a:ext>
                  </a:extLst>
                </a:gridCol>
              </a:tblGrid>
              <a:tr h="379280">
                <a:tc gridSpan="6">
                  <a:txBody>
                    <a:bodyPr/>
                    <a:lstStyle/>
                    <a:p>
                      <a:r>
                        <a:rPr kumimoji="1" lang="en-US" altLang="ja-JP" dirty="0"/>
                        <a:t>6/28</a:t>
                      </a:r>
                      <a:r>
                        <a:rPr kumimoji="1" lang="ja-JP" altLang="en-US" dirty="0"/>
                        <a:t>（水）</a:t>
                      </a:r>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gridSpan="6">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dirty="0"/>
                        <a:t>１</a:t>
                      </a:r>
                      <a:r>
                        <a:rPr kumimoji="1" lang="en-US" altLang="ja-JP" dirty="0"/>
                        <a:t>/</a:t>
                      </a:r>
                      <a:r>
                        <a:rPr kumimoji="1" lang="ja-JP" altLang="en-US" dirty="0"/>
                        <a:t>１９（金）</a:t>
                      </a:r>
                    </a:p>
                  </a:txBody>
                  <a:tcPr anchor="ct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nchor="ct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nchor="ctr"/>
                </a:tc>
                <a:tc hMerge="1">
                  <a:txBody>
                    <a:bodyPr/>
                    <a:lstStyle/>
                    <a:p>
                      <a:pPr algn="ctr"/>
                      <a:endParaRPr kumimoji="1" lang="ja-JP" altLang="en-US" dirty="0"/>
                    </a:p>
                  </a:txBody>
                  <a:tcPr anchor="ctr"/>
                </a:tc>
                <a:tc hMerge="1">
                  <a:txBody>
                    <a:bodyPr/>
                    <a:lstStyle/>
                    <a:p>
                      <a:pPr algn="ctr"/>
                      <a:endParaRPr kumimoji="1" lang="ja-JP" altLang="en-US" dirty="0"/>
                    </a:p>
                  </a:txBody>
                  <a:tcPr anchor="ctr"/>
                </a:tc>
                <a:tc hMerge="1">
                  <a:txBody>
                    <a:bodyPr/>
                    <a:lstStyle/>
                    <a:p>
                      <a:pPr algn="ctr"/>
                      <a:endParaRPr kumimoji="1" lang="ja-JP" altLang="en-US" dirty="0"/>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gridSpan="5">
                  <a:txBody>
                    <a:bodyPr/>
                    <a:lstStyle/>
                    <a:p>
                      <a:pPr algn="ctr"/>
                      <a:r>
                        <a:rPr kumimoji="1" lang="ja-JP" altLang="en-US" dirty="0"/>
                        <a:t>３月下旬</a:t>
                      </a:r>
                    </a:p>
                  </a:txBody>
                  <a:tcPr anchor="ctr"/>
                </a:tc>
                <a:tc hMerge="1">
                  <a:txBody>
                    <a:bodyPr/>
                    <a:lstStyle/>
                    <a:p>
                      <a:pPr algn="ctr"/>
                      <a:endParaRPr kumimoji="1" lang="ja-JP" altLang="en-US" dirty="0"/>
                    </a:p>
                  </a:txBody>
                  <a:tcPr anchor="ctr"/>
                </a:tc>
                <a:tc hMerge="1">
                  <a:txBody>
                    <a:bodyPr/>
                    <a:lstStyle/>
                    <a:p>
                      <a:pPr algn="ctr"/>
                      <a:endParaRPr kumimoji="1" lang="ja-JP" altLang="en-US" dirty="0"/>
                    </a:p>
                  </a:txBody>
                  <a:tcPr anchor="ctr"/>
                </a:tc>
                <a:tc hMerge="1">
                  <a:txBody>
                    <a:bodyPr/>
                    <a:lstStyle/>
                    <a:p>
                      <a:pPr algn="ctr"/>
                      <a:endParaRPr kumimoji="1" lang="ja-JP" altLang="en-US" dirty="0"/>
                    </a:p>
                  </a:txBody>
                  <a:tcPr anchor="ctr"/>
                </a:tc>
                <a:tc hMerge="1">
                  <a:txBody>
                    <a:bodyPr/>
                    <a:lstStyle/>
                    <a:p>
                      <a:pPr algn="ctr"/>
                      <a:endParaRPr kumimoji="1" lang="ja-JP" altLang="en-US" dirty="0"/>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tc>
                  <a:txBody>
                    <a:bodyPr/>
                    <a:lstStyle/>
                    <a:p>
                      <a:pPr algn="ctr"/>
                      <a:r>
                        <a:rPr kumimoji="1" lang="ja-JP" altLang="en-US" dirty="0"/>
                        <a:t>・</a:t>
                      </a:r>
                    </a:p>
                  </a:txBody>
                  <a:tcPr anchor="ctr"/>
                </a:tc>
                <a:extLst>
                  <a:ext uri="{0D108BD9-81ED-4DB2-BD59-A6C34878D82A}">
                    <a16:rowId xmlns:a16="http://schemas.microsoft.com/office/drawing/2014/main" xmlns="" val="10000"/>
                  </a:ext>
                </a:extLst>
              </a:tr>
              <a:tr h="2137053">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xmlns="" val="10001"/>
                  </a:ext>
                </a:extLst>
              </a:tr>
              <a:tr h="2137053">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xmlns="" val="10002"/>
                  </a:ext>
                </a:extLst>
              </a:tr>
            </a:tbl>
          </a:graphicData>
        </a:graphic>
      </p:graphicFrame>
      <p:sp>
        <p:nvSpPr>
          <p:cNvPr id="2" name="タイトル 1"/>
          <p:cNvSpPr>
            <a:spLocks noGrp="1"/>
          </p:cNvSpPr>
          <p:nvPr>
            <p:ph type="title"/>
          </p:nvPr>
        </p:nvSpPr>
        <p:spPr>
          <a:xfrm>
            <a:off x="838200" y="365125"/>
            <a:ext cx="10515600" cy="854075"/>
          </a:xfrm>
        </p:spPr>
        <p:txBody>
          <a:bodyPr>
            <a:normAutofit/>
          </a:bodyPr>
          <a:lstStyle/>
          <a:p>
            <a:r>
              <a:rPr kumimoji="1" lang="en-US" altLang="ja-JP" dirty="0"/>
              <a:t>2.</a:t>
            </a:r>
            <a:r>
              <a:rPr kumimoji="1" lang="ja-JP" altLang="en-US" dirty="0"/>
              <a:t>スケジュール　</a:t>
            </a:r>
            <a:r>
              <a:rPr kumimoji="1" lang="ja-JP" altLang="en-US" sz="2400" dirty="0"/>
              <a:t>（交付決定以降）</a:t>
            </a:r>
            <a:endParaRPr kumimoji="1" lang="ja-JP" altLang="en-US" sz="2700" dirty="0"/>
          </a:p>
        </p:txBody>
      </p:sp>
      <p:cxnSp>
        <p:nvCxnSpPr>
          <p:cNvPr id="37" name="カギ線コネクタ 36"/>
          <p:cNvCxnSpPr>
            <a:stCxn id="66" idx="3"/>
            <a:endCxn id="41" idx="1"/>
          </p:cNvCxnSpPr>
          <p:nvPr/>
        </p:nvCxnSpPr>
        <p:spPr>
          <a:xfrm>
            <a:off x="1019715" y="3170945"/>
            <a:ext cx="3862912" cy="418446"/>
          </a:xfrm>
          <a:prstGeom prst="bentConnector3">
            <a:avLst>
              <a:gd name="adj1" fmla="val 94877"/>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5</a:t>
            </a:fld>
            <a:endParaRPr kumimoji="1" lang="ja-JP" altLang="en-US" dirty="0"/>
          </a:p>
        </p:txBody>
      </p:sp>
      <p:sp>
        <p:nvSpPr>
          <p:cNvPr id="7" name="角丸四角形 6"/>
          <p:cNvSpPr/>
          <p:nvPr/>
        </p:nvSpPr>
        <p:spPr>
          <a:xfrm>
            <a:off x="838200" y="2183933"/>
            <a:ext cx="1973159" cy="303401"/>
          </a:xfrm>
          <a:prstGeom prst="roundRect">
            <a:avLst/>
          </a:prstGeom>
          <a:solidFill>
            <a:schemeClr val="bg1">
              <a:lumMod val="95000"/>
            </a:schemeClr>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間接補助事業者</a:t>
            </a:r>
          </a:p>
        </p:txBody>
      </p:sp>
      <p:sp>
        <p:nvSpPr>
          <p:cNvPr id="9" name="角丸四角形 8"/>
          <p:cNvSpPr/>
          <p:nvPr/>
        </p:nvSpPr>
        <p:spPr>
          <a:xfrm>
            <a:off x="838200" y="5943599"/>
            <a:ext cx="922789" cy="303401"/>
          </a:xfrm>
          <a:prstGeom prst="roundRect">
            <a:avLst/>
          </a:prstGeom>
          <a:solidFill>
            <a:schemeClr val="bg1">
              <a:lumMod val="95000"/>
            </a:schemeClr>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事務局</a:t>
            </a:r>
          </a:p>
        </p:txBody>
      </p:sp>
      <p:pic>
        <p:nvPicPr>
          <p:cNvPr id="15" name="図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9177" y="2887698"/>
            <a:ext cx="561039" cy="540000"/>
          </a:xfrm>
          <a:prstGeom prst="rect">
            <a:avLst/>
          </a:prstGeom>
        </p:spPr>
      </p:pic>
      <p:sp>
        <p:nvSpPr>
          <p:cNvPr id="17" name="正方形/長方形 16"/>
          <p:cNvSpPr/>
          <p:nvPr/>
        </p:nvSpPr>
        <p:spPr>
          <a:xfrm>
            <a:off x="1308939" y="2509886"/>
            <a:ext cx="1161413"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chemeClr val="tx1"/>
                </a:solidFill>
              </a:rPr>
              <a:t>見積</a:t>
            </a:r>
            <a:endParaRPr lang="en-US" altLang="ja-JP" sz="1100" b="1" dirty="0">
              <a:solidFill>
                <a:schemeClr val="tx1"/>
              </a:solidFill>
            </a:endParaRPr>
          </a:p>
          <a:p>
            <a:pPr algn="ctr"/>
            <a:r>
              <a:rPr lang="ja-JP" altLang="en-US" sz="1100" b="1" dirty="0">
                <a:solidFill>
                  <a:schemeClr val="tx1"/>
                </a:solidFill>
              </a:rPr>
              <a:t>競争入札</a:t>
            </a:r>
            <a:endParaRPr kumimoji="1" lang="ja-JP" altLang="en-US" sz="1100" b="1" dirty="0">
              <a:solidFill>
                <a:schemeClr val="tx1"/>
              </a:solidFill>
            </a:endParaRPr>
          </a:p>
        </p:txBody>
      </p:sp>
      <p:sp>
        <p:nvSpPr>
          <p:cNvPr id="21" name="下矢印 20"/>
          <p:cNvSpPr/>
          <p:nvPr/>
        </p:nvSpPr>
        <p:spPr>
          <a:xfrm>
            <a:off x="5094489" y="3887483"/>
            <a:ext cx="556116" cy="523875"/>
          </a:xfrm>
          <a:prstGeom prst="downArrow">
            <a:avLst/>
          </a:prstGeom>
          <a:pattFill prst="wdDnDiag">
            <a:fgClr>
              <a:schemeClr val="bg1">
                <a:lumMod val="65000"/>
              </a:schemeClr>
            </a:fgClr>
            <a:bgClr>
              <a:schemeClr val="bg1"/>
            </a:bgClr>
          </a:patt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角丸四角形 40"/>
          <p:cNvSpPr/>
          <p:nvPr/>
        </p:nvSpPr>
        <p:spPr>
          <a:xfrm>
            <a:off x="4882627" y="3409391"/>
            <a:ext cx="936000" cy="360000"/>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ja-JP" altLang="en-US" sz="1400" dirty="0">
                <a:solidFill>
                  <a:schemeClr val="tx1"/>
                </a:solidFill>
              </a:rPr>
              <a:t>中間報告</a:t>
            </a:r>
            <a:endParaRPr kumimoji="1" lang="ja-JP" altLang="en-US" sz="1400" dirty="0">
              <a:solidFill>
                <a:schemeClr val="tx1"/>
              </a:solidFill>
            </a:endParaRPr>
          </a:p>
        </p:txBody>
      </p:sp>
      <p:cxnSp>
        <p:nvCxnSpPr>
          <p:cNvPr id="45" name="直線矢印コネクタ 44"/>
          <p:cNvCxnSpPr>
            <a:stCxn id="41" idx="3"/>
            <a:endCxn id="76" idx="1"/>
          </p:cNvCxnSpPr>
          <p:nvPr/>
        </p:nvCxnSpPr>
        <p:spPr>
          <a:xfrm>
            <a:off x="5818627" y="3589391"/>
            <a:ext cx="159375"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62" name="グループ化 61"/>
          <p:cNvGrpSpPr/>
          <p:nvPr/>
        </p:nvGrpSpPr>
        <p:grpSpPr>
          <a:xfrm>
            <a:off x="429629" y="4532444"/>
            <a:ext cx="827705" cy="900000"/>
            <a:chOff x="7459083" y="4612972"/>
            <a:chExt cx="846000" cy="900000"/>
          </a:xfrm>
        </p:grpSpPr>
        <p:pic>
          <p:nvPicPr>
            <p:cNvPr id="56" name="図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9083" y="4612972"/>
              <a:ext cx="846000" cy="900000"/>
            </a:xfrm>
            <a:prstGeom prst="rect">
              <a:avLst/>
            </a:prstGeom>
          </p:spPr>
        </p:pic>
        <p:cxnSp>
          <p:nvCxnSpPr>
            <p:cNvPr id="58" name="直線コネクタ 57"/>
            <p:cNvCxnSpPr/>
            <p:nvPr/>
          </p:nvCxnSpPr>
          <p:spPr>
            <a:xfrm>
              <a:off x="7774781" y="4714875"/>
              <a:ext cx="443199" cy="90488"/>
            </a:xfrm>
            <a:prstGeom prst="line">
              <a:avLst/>
            </a:prstGeom>
            <a:ln w="1174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下矢印 62"/>
          <p:cNvSpPr/>
          <p:nvPr/>
        </p:nvSpPr>
        <p:spPr>
          <a:xfrm rot="10800000">
            <a:off x="485059" y="3914720"/>
            <a:ext cx="544090" cy="523875"/>
          </a:xfrm>
          <a:prstGeom prst="downArrow">
            <a:avLst/>
          </a:prstGeom>
          <a:pattFill prst="wdDnDiag">
            <a:fgClr>
              <a:schemeClr val="bg1">
                <a:lumMod val="65000"/>
              </a:schemeClr>
            </a:fgClr>
            <a:bgClr>
              <a:schemeClr val="bg1"/>
            </a:bgClr>
          </a:patt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4" name="図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073" y="4976931"/>
            <a:ext cx="528322" cy="540000"/>
          </a:xfrm>
          <a:prstGeom prst="rect">
            <a:avLst/>
          </a:prstGeom>
        </p:spPr>
      </p:pic>
      <p:sp>
        <p:nvSpPr>
          <p:cNvPr id="65" name="正方形/長方形 64"/>
          <p:cNvSpPr/>
          <p:nvPr/>
        </p:nvSpPr>
        <p:spPr>
          <a:xfrm>
            <a:off x="123825" y="5487269"/>
            <a:ext cx="1257334"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rgbClr val="FF0000"/>
                </a:solidFill>
              </a:rPr>
              <a:t>交付決定通知書</a:t>
            </a:r>
          </a:p>
          <a:p>
            <a:pPr algn="ctr"/>
            <a:r>
              <a:rPr lang="ja-JP" altLang="en-US" sz="1100" b="1" dirty="0">
                <a:solidFill>
                  <a:srgbClr val="FF0000"/>
                </a:solidFill>
              </a:rPr>
              <a:t>の送付</a:t>
            </a:r>
            <a:endParaRPr kumimoji="1" lang="ja-JP" altLang="en-US" sz="1100" b="1" dirty="0">
              <a:solidFill>
                <a:srgbClr val="FF0000"/>
              </a:solidFill>
            </a:endParaRPr>
          </a:p>
        </p:txBody>
      </p:sp>
      <p:sp>
        <p:nvSpPr>
          <p:cNvPr id="66" name="角丸四角形 65"/>
          <p:cNvSpPr/>
          <p:nvPr/>
        </p:nvSpPr>
        <p:spPr>
          <a:xfrm>
            <a:off x="471526" y="2581183"/>
            <a:ext cx="548189" cy="1179523"/>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間接補助</a:t>
            </a:r>
            <a:endParaRPr lang="en-US" altLang="ja-JP" sz="1400" dirty="0">
              <a:solidFill>
                <a:schemeClr val="tx1"/>
              </a:solidFill>
            </a:endParaRPr>
          </a:p>
          <a:p>
            <a:pPr algn="ctr"/>
            <a:r>
              <a:rPr lang="ja-JP" altLang="en-US" sz="1400" dirty="0">
                <a:solidFill>
                  <a:schemeClr val="tx1"/>
                </a:solidFill>
              </a:rPr>
              <a:t>事業開始</a:t>
            </a:r>
            <a:endParaRPr kumimoji="1" lang="ja-JP" altLang="en-US" sz="1400" dirty="0">
              <a:solidFill>
                <a:schemeClr val="tx1"/>
              </a:solidFill>
            </a:endParaRPr>
          </a:p>
        </p:txBody>
      </p:sp>
      <p:pic>
        <p:nvPicPr>
          <p:cNvPr id="67" name="図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30372" y="2900146"/>
            <a:ext cx="540000" cy="540000"/>
          </a:xfrm>
          <a:prstGeom prst="rect">
            <a:avLst/>
          </a:prstGeom>
        </p:spPr>
      </p:pic>
      <p:sp>
        <p:nvSpPr>
          <p:cNvPr id="68" name="正方形/長方形 67"/>
          <p:cNvSpPr/>
          <p:nvPr/>
        </p:nvSpPr>
        <p:spPr>
          <a:xfrm>
            <a:off x="1711826" y="3376139"/>
            <a:ext cx="1161413"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chemeClr val="tx1"/>
                </a:solidFill>
              </a:rPr>
              <a:t>発注</a:t>
            </a:r>
            <a:endParaRPr kumimoji="1" lang="ja-JP" altLang="en-US" sz="1100" b="1" dirty="0">
              <a:solidFill>
                <a:schemeClr val="tx1"/>
              </a:solidFill>
            </a:endParaRPr>
          </a:p>
        </p:txBody>
      </p:sp>
      <p:pic>
        <p:nvPicPr>
          <p:cNvPr id="69" name="図 6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73332" y="2900146"/>
            <a:ext cx="533250" cy="540000"/>
          </a:xfrm>
          <a:prstGeom prst="rect">
            <a:avLst/>
          </a:prstGeom>
        </p:spPr>
      </p:pic>
      <p:sp>
        <p:nvSpPr>
          <p:cNvPr id="70" name="正方形/長方形 69"/>
          <p:cNvSpPr/>
          <p:nvPr/>
        </p:nvSpPr>
        <p:spPr>
          <a:xfrm>
            <a:off x="2244806" y="2506612"/>
            <a:ext cx="1161413"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chemeClr val="tx1"/>
                </a:solidFill>
              </a:rPr>
              <a:t>リースや</a:t>
            </a:r>
            <a:r>
              <a:rPr lang="en-US" altLang="ja-JP" sz="1100" b="1" dirty="0">
                <a:solidFill>
                  <a:schemeClr val="tx1"/>
                </a:solidFill>
              </a:rPr>
              <a:t>PPA</a:t>
            </a:r>
          </a:p>
          <a:p>
            <a:pPr algn="ctr"/>
            <a:r>
              <a:rPr lang="ja-JP" altLang="en-US" sz="1100" b="1" dirty="0" err="1">
                <a:solidFill>
                  <a:schemeClr val="tx1"/>
                </a:solidFill>
              </a:rPr>
              <a:t>の契</a:t>
            </a:r>
            <a:r>
              <a:rPr lang="ja-JP" altLang="en-US" sz="1100" b="1" dirty="0">
                <a:solidFill>
                  <a:schemeClr val="tx1"/>
                </a:solidFill>
              </a:rPr>
              <a:t>約</a:t>
            </a:r>
            <a:endParaRPr kumimoji="1" lang="ja-JP" altLang="en-US" sz="1100" b="1" dirty="0">
              <a:solidFill>
                <a:schemeClr val="tx1"/>
              </a:solidFill>
            </a:endParaRPr>
          </a:p>
        </p:txBody>
      </p:sp>
      <p:sp>
        <p:nvSpPr>
          <p:cNvPr id="72" name="正方形/長方形 71"/>
          <p:cNvSpPr/>
          <p:nvPr/>
        </p:nvSpPr>
        <p:spPr>
          <a:xfrm>
            <a:off x="2899119" y="3406283"/>
            <a:ext cx="1420527"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chemeClr val="tx1"/>
                </a:solidFill>
              </a:rPr>
              <a:t>設備等の</a:t>
            </a:r>
            <a:endParaRPr lang="en-US" altLang="ja-JP" sz="1100" b="1" dirty="0">
              <a:solidFill>
                <a:schemeClr val="tx1"/>
              </a:solidFill>
            </a:endParaRPr>
          </a:p>
          <a:p>
            <a:pPr algn="ctr"/>
            <a:r>
              <a:rPr lang="ja-JP" altLang="en-US" sz="1100" b="1" dirty="0">
                <a:solidFill>
                  <a:schemeClr val="tx1"/>
                </a:solidFill>
              </a:rPr>
              <a:t>導入・稼働</a:t>
            </a:r>
            <a:endParaRPr kumimoji="1" lang="ja-JP" altLang="en-US" sz="1100" b="1" dirty="0">
              <a:solidFill>
                <a:schemeClr val="tx1"/>
              </a:solidFill>
            </a:endParaRPr>
          </a:p>
        </p:txBody>
      </p:sp>
      <p:grpSp>
        <p:nvGrpSpPr>
          <p:cNvPr id="10" name="グループ化 9"/>
          <p:cNvGrpSpPr>
            <a:grpSpLocks noChangeAspect="1"/>
          </p:cNvGrpSpPr>
          <p:nvPr/>
        </p:nvGrpSpPr>
        <p:grpSpPr>
          <a:xfrm>
            <a:off x="3159529" y="2900146"/>
            <a:ext cx="898560" cy="540000"/>
            <a:chOff x="9737700" y="2129921"/>
            <a:chExt cx="1597633" cy="960116"/>
          </a:xfrm>
        </p:grpSpPr>
        <p:pic>
          <p:nvPicPr>
            <p:cNvPr id="71" name="図 7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37700" y="2129921"/>
              <a:ext cx="1597633" cy="900000"/>
            </a:xfrm>
            <a:prstGeom prst="rect">
              <a:avLst/>
            </a:prstGeom>
          </p:spPr>
        </p:pic>
        <p:pic>
          <p:nvPicPr>
            <p:cNvPr id="73" name="図 7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41558" y="2429665"/>
              <a:ext cx="481283" cy="360000"/>
            </a:xfrm>
            <a:prstGeom prst="rect">
              <a:avLst/>
            </a:prstGeom>
          </p:spPr>
        </p:pic>
        <p:pic>
          <p:nvPicPr>
            <p:cNvPr id="74" name="図 7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315736" y="2370037"/>
              <a:ext cx="417526" cy="360000"/>
            </a:xfrm>
            <a:prstGeom prst="rect">
              <a:avLst/>
            </a:prstGeom>
          </p:spPr>
        </p:pic>
        <p:pic>
          <p:nvPicPr>
            <p:cNvPr id="75" name="図 7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847181" y="2442043"/>
              <a:ext cx="366412" cy="360000"/>
            </a:xfrm>
            <a:prstGeom prst="rect">
              <a:avLst/>
            </a:prstGeom>
          </p:spPr>
        </p:pic>
        <p:pic>
          <p:nvPicPr>
            <p:cNvPr id="78" name="図 7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215389" y="2642206"/>
              <a:ext cx="360000" cy="360000"/>
            </a:xfrm>
            <a:prstGeom prst="rect">
              <a:avLst/>
            </a:prstGeom>
          </p:spPr>
        </p:pic>
        <p:pic>
          <p:nvPicPr>
            <p:cNvPr id="79" name="図 7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97946" y="2730037"/>
              <a:ext cx="535316" cy="360000"/>
            </a:xfrm>
            <a:prstGeom prst="rect">
              <a:avLst/>
            </a:prstGeom>
          </p:spPr>
        </p:pic>
      </p:grpSp>
      <p:sp>
        <p:nvSpPr>
          <p:cNvPr id="54" name="正方形/長方形 53"/>
          <p:cNvSpPr/>
          <p:nvPr/>
        </p:nvSpPr>
        <p:spPr>
          <a:xfrm>
            <a:off x="3620031" y="2568422"/>
            <a:ext cx="1420527"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solidFill>
                  <a:schemeClr val="tx1"/>
                </a:solidFill>
              </a:rPr>
              <a:t>支払</a:t>
            </a:r>
            <a:endParaRPr kumimoji="1" lang="ja-JP" altLang="en-US" sz="1100" b="1" dirty="0">
              <a:solidFill>
                <a:schemeClr val="tx1"/>
              </a:solidFill>
            </a:endParaRPr>
          </a:p>
        </p:txBody>
      </p:sp>
      <p:grpSp>
        <p:nvGrpSpPr>
          <p:cNvPr id="34" name="グループ化 33"/>
          <p:cNvGrpSpPr/>
          <p:nvPr/>
        </p:nvGrpSpPr>
        <p:grpSpPr>
          <a:xfrm>
            <a:off x="4975695" y="2364908"/>
            <a:ext cx="753617" cy="1047210"/>
            <a:chOff x="4838126" y="2523770"/>
            <a:chExt cx="753617" cy="1047210"/>
          </a:xfrm>
        </p:grpSpPr>
        <p:pic>
          <p:nvPicPr>
            <p:cNvPr id="23" name="図 2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966295" y="2523770"/>
              <a:ext cx="529200" cy="540000"/>
            </a:xfrm>
            <a:prstGeom prst="rect">
              <a:avLst/>
            </a:prstGeom>
          </p:spPr>
        </p:pic>
        <p:pic>
          <p:nvPicPr>
            <p:cNvPr id="25" name="図 2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030704" y="2678523"/>
              <a:ext cx="561039" cy="540000"/>
            </a:xfrm>
            <a:prstGeom prst="rect">
              <a:avLst/>
            </a:prstGeom>
          </p:spPr>
        </p:pic>
        <p:pic>
          <p:nvPicPr>
            <p:cNvPr id="22" name="図 2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848263" y="2805693"/>
              <a:ext cx="523793" cy="540000"/>
            </a:xfrm>
            <a:prstGeom prst="rect">
              <a:avLst/>
            </a:prstGeom>
          </p:spPr>
        </p:pic>
        <p:pic>
          <p:nvPicPr>
            <p:cNvPr id="18" name="図 1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943765" y="2965541"/>
              <a:ext cx="546836" cy="540000"/>
            </a:xfrm>
            <a:prstGeom prst="rect">
              <a:avLst/>
            </a:prstGeom>
          </p:spPr>
        </p:pic>
        <p:pic>
          <p:nvPicPr>
            <p:cNvPr id="33" name="図 3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838126" y="3030980"/>
              <a:ext cx="592683" cy="540000"/>
            </a:xfrm>
            <a:prstGeom prst="rect">
              <a:avLst/>
            </a:prstGeom>
          </p:spPr>
        </p:pic>
      </p:grpSp>
      <p:sp>
        <p:nvSpPr>
          <p:cNvPr id="76" name="角丸四角形 75"/>
          <p:cNvSpPr/>
          <p:nvPr/>
        </p:nvSpPr>
        <p:spPr>
          <a:xfrm>
            <a:off x="5978002" y="3409391"/>
            <a:ext cx="936000" cy="360000"/>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ja-JP" altLang="en-US" sz="1400" dirty="0">
                <a:solidFill>
                  <a:schemeClr val="tx1"/>
                </a:solidFill>
              </a:rPr>
              <a:t>実績報告</a:t>
            </a:r>
            <a:endParaRPr kumimoji="1" lang="ja-JP" altLang="en-US" sz="1400" dirty="0">
              <a:solidFill>
                <a:schemeClr val="tx1"/>
              </a:solidFill>
            </a:endParaRPr>
          </a:p>
        </p:txBody>
      </p:sp>
      <p:sp>
        <p:nvSpPr>
          <p:cNvPr id="77" name="下矢印 76"/>
          <p:cNvSpPr/>
          <p:nvPr/>
        </p:nvSpPr>
        <p:spPr>
          <a:xfrm>
            <a:off x="6180339" y="3887482"/>
            <a:ext cx="556116" cy="523875"/>
          </a:xfrm>
          <a:prstGeom prst="downArrow">
            <a:avLst/>
          </a:prstGeom>
          <a:pattFill prst="wdDnDiag">
            <a:fgClr>
              <a:schemeClr val="bg1">
                <a:lumMod val="65000"/>
              </a:schemeClr>
            </a:fgClr>
            <a:bgClr>
              <a:schemeClr val="bg1"/>
            </a:bgClr>
          </a:patt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角丸四角形 79"/>
          <p:cNvSpPr/>
          <p:nvPr/>
        </p:nvSpPr>
        <p:spPr>
          <a:xfrm>
            <a:off x="6268872" y="4557671"/>
            <a:ext cx="360000" cy="1010398"/>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確定検査</a:t>
            </a:r>
            <a:endParaRPr kumimoji="1" lang="ja-JP" altLang="en-US" sz="1400" dirty="0">
              <a:solidFill>
                <a:schemeClr val="tx1"/>
              </a:solidFill>
            </a:endParaRPr>
          </a:p>
        </p:txBody>
      </p:sp>
      <p:pic>
        <p:nvPicPr>
          <p:cNvPr id="50" name="図 4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074790" y="2683972"/>
            <a:ext cx="729113" cy="720000"/>
          </a:xfrm>
          <a:prstGeom prst="rect">
            <a:avLst/>
          </a:prstGeom>
        </p:spPr>
      </p:pic>
      <p:grpSp>
        <p:nvGrpSpPr>
          <p:cNvPr id="57" name="グループ化 56"/>
          <p:cNvGrpSpPr/>
          <p:nvPr/>
        </p:nvGrpSpPr>
        <p:grpSpPr>
          <a:xfrm>
            <a:off x="6799708" y="3888325"/>
            <a:ext cx="894026" cy="1059325"/>
            <a:chOff x="7886152" y="3726657"/>
            <a:chExt cx="894026" cy="1059325"/>
          </a:xfrm>
        </p:grpSpPr>
        <p:pic>
          <p:nvPicPr>
            <p:cNvPr id="83" name="図 8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7945128" y="3855838"/>
              <a:ext cx="835050" cy="720000"/>
            </a:xfrm>
            <a:prstGeom prst="rect">
              <a:avLst/>
            </a:prstGeom>
          </p:spPr>
        </p:pic>
        <p:pic>
          <p:nvPicPr>
            <p:cNvPr id="27" name="図 26"/>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886152" y="3726657"/>
              <a:ext cx="610000" cy="900000"/>
            </a:xfrm>
            <a:prstGeom prst="rect">
              <a:avLst/>
            </a:prstGeom>
          </p:spPr>
        </p:pic>
        <p:sp>
          <p:nvSpPr>
            <p:cNvPr id="82" name="角丸四角形 81"/>
            <p:cNvSpPr/>
            <p:nvPr/>
          </p:nvSpPr>
          <p:spPr>
            <a:xfrm>
              <a:off x="8003645" y="4475022"/>
              <a:ext cx="757318" cy="310960"/>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ja-JP" altLang="en-US" sz="1050" dirty="0">
                  <a:solidFill>
                    <a:schemeClr val="tx1"/>
                  </a:solidFill>
                </a:rPr>
                <a:t>現地検査</a:t>
              </a:r>
              <a:endParaRPr kumimoji="1" lang="ja-JP" altLang="en-US" sz="1050" dirty="0">
                <a:solidFill>
                  <a:schemeClr val="tx1"/>
                </a:solidFill>
              </a:endParaRPr>
            </a:p>
          </p:txBody>
        </p:sp>
      </p:grpSp>
      <p:grpSp>
        <p:nvGrpSpPr>
          <p:cNvPr id="59" name="グループ化 58"/>
          <p:cNvGrpSpPr/>
          <p:nvPr/>
        </p:nvGrpSpPr>
        <p:grpSpPr>
          <a:xfrm>
            <a:off x="7858297" y="4524278"/>
            <a:ext cx="827705" cy="900000"/>
            <a:chOff x="11205592" y="3988595"/>
            <a:chExt cx="827705" cy="900000"/>
          </a:xfrm>
        </p:grpSpPr>
        <p:pic>
          <p:nvPicPr>
            <p:cNvPr id="84" name="図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05592" y="3988595"/>
              <a:ext cx="827705" cy="900000"/>
            </a:xfrm>
            <a:prstGeom prst="rect">
              <a:avLst/>
            </a:prstGeom>
          </p:spPr>
        </p:pic>
        <p:cxnSp>
          <p:nvCxnSpPr>
            <p:cNvPr id="85" name="直線コネクタ 84"/>
            <p:cNvCxnSpPr/>
            <p:nvPr/>
          </p:nvCxnSpPr>
          <p:spPr>
            <a:xfrm>
              <a:off x="11514463" y="4100023"/>
              <a:ext cx="433615" cy="90488"/>
            </a:xfrm>
            <a:prstGeom prst="line">
              <a:avLst/>
            </a:prstGeom>
            <a:ln w="117475">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86" name="カギ線コネクタ 85"/>
          <p:cNvCxnSpPr>
            <a:stCxn id="80" idx="3"/>
            <a:endCxn id="90" idx="1"/>
          </p:cNvCxnSpPr>
          <p:nvPr/>
        </p:nvCxnSpPr>
        <p:spPr>
          <a:xfrm>
            <a:off x="6628872" y="5062870"/>
            <a:ext cx="1117910" cy="530149"/>
          </a:xfrm>
          <a:prstGeom prst="bentConnector3">
            <a:avLst>
              <a:gd name="adj1" fmla="val 5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55" name="図 54"/>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895076" y="5062870"/>
            <a:ext cx="530400" cy="720000"/>
          </a:xfrm>
          <a:prstGeom prst="rect">
            <a:avLst/>
          </a:prstGeom>
        </p:spPr>
      </p:pic>
      <p:sp>
        <p:nvSpPr>
          <p:cNvPr id="90" name="角丸四角形 89"/>
          <p:cNvSpPr/>
          <p:nvPr/>
        </p:nvSpPr>
        <p:spPr>
          <a:xfrm>
            <a:off x="7746782" y="5413019"/>
            <a:ext cx="1116000" cy="360000"/>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ja-JP" altLang="en-US" sz="1400" dirty="0">
                <a:solidFill>
                  <a:schemeClr val="tx1"/>
                </a:solidFill>
              </a:rPr>
              <a:t>額確定通知</a:t>
            </a:r>
            <a:endParaRPr kumimoji="1" lang="ja-JP" altLang="en-US" sz="1400" dirty="0">
              <a:solidFill>
                <a:schemeClr val="tx1"/>
              </a:solidFill>
            </a:endParaRPr>
          </a:p>
        </p:txBody>
      </p:sp>
      <p:sp>
        <p:nvSpPr>
          <p:cNvPr id="94" name="下矢印 93"/>
          <p:cNvSpPr/>
          <p:nvPr/>
        </p:nvSpPr>
        <p:spPr>
          <a:xfrm rot="10800000">
            <a:off x="8095534" y="3895670"/>
            <a:ext cx="544090" cy="523875"/>
          </a:xfrm>
          <a:prstGeom prst="downArrow">
            <a:avLst/>
          </a:prstGeom>
          <a:pattFill prst="wdDnDiag">
            <a:fgClr>
              <a:schemeClr val="bg1">
                <a:lumMod val="65000"/>
              </a:schemeClr>
            </a:fgClr>
            <a:bgClr>
              <a:schemeClr val="bg1"/>
            </a:bgClr>
          </a:patt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角丸四角形 94"/>
          <p:cNvSpPr/>
          <p:nvPr/>
        </p:nvSpPr>
        <p:spPr>
          <a:xfrm>
            <a:off x="7978786" y="3403718"/>
            <a:ext cx="1654333" cy="360000"/>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ja-JP" altLang="en-US" sz="1400" dirty="0">
                <a:solidFill>
                  <a:schemeClr val="tx1"/>
                </a:solidFill>
              </a:rPr>
              <a:t>補助金支払の請求</a:t>
            </a:r>
            <a:endParaRPr kumimoji="1" lang="ja-JP" altLang="en-US" sz="1400" dirty="0">
              <a:solidFill>
                <a:schemeClr val="tx1"/>
              </a:solidFill>
            </a:endParaRPr>
          </a:p>
        </p:txBody>
      </p:sp>
      <p:pic>
        <p:nvPicPr>
          <p:cNvPr id="96" name="図 95"/>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8265069" y="2517536"/>
            <a:ext cx="935065" cy="900000"/>
          </a:xfrm>
          <a:prstGeom prst="rect">
            <a:avLst/>
          </a:prstGeom>
        </p:spPr>
      </p:pic>
      <p:sp>
        <p:nvSpPr>
          <p:cNvPr id="97" name="下矢印 96"/>
          <p:cNvSpPr/>
          <p:nvPr/>
        </p:nvSpPr>
        <p:spPr>
          <a:xfrm>
            <a:off x="8942589" y="3887482"/>
            <a:ext cx="556116" cy="523875"/>
          </a:xfrm>
          <a:prstGeom prst="downArrow">
            <a:avLst/>
          </a:prstGeom>
          <a:pattFill prst="wdDnDiag">
            <a:fgClr>
              <a:schemeClr val="bg1">
                <a:lumMod val="65000"/>
              </a:schemeClr>
            </a:fgClr>
            <a:bgClr>
              <a:schemeClr val="bg1"/>
            </a:bgClr>
          </a:patt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角丸四角形 97"/>
          <p:cNvSpPr/>
          <p:nvPr/>
        </p:nvSpPr>
        <p:spPr>
          <a:xfrm>
            <a:off x="6949914" y="2148727"/>
            <a:ext cx="360000" cy="1656000"/>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実績報告期限</a:t>
            </a:r>
            <a:endParaRPr kumimoji="1" lang="ja-JP" altLang="en-US" sz="1400" dirty="0">
              <a:solidFill>
                <a:schemeClr val="tx1"/>
              </a:solidFill>
            </a:endParaRPr>
          </a:p>
        </p:txBody>
      </p:sp>
      <p:sp>
        <p:nvSpPr>
          <p:cNvPr id="99" name="角丸四角形 98"/>
          <p:cNvSpPr/>
          <p:nvPr/>
        </p:nvSpPr>
        <p:spPr>
          <a:xfrm>
            <a:off x="5568377" y="1326406"/>
            <a:ext cx="1080000" cy="303401"/>
          </a:xfrm>
          <a:prstGeom prst="roundRect">
            <a:avLst/>
          </a:prstGeom>
          <a:solidFill>
            <a:schemeClr val="bg2"/>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0070C0"/>
                </a:solidFill>
              </a:rPr>
              <a:t>令和６年</a:t>
            </a:r>
          </a:p>
        </p:txBody>
      </p:sp>
      <p:sp>
        <p:nvSpPr>
          <p:cNvPr id="102" name="角丸四角形 101"/>
          <p:cNvSpPr/>
          <p:nvPr/>
        </p:nvSpPr>
        <p:spPr>
          <a:xfrm>
            <a:off x="9318407" y="5413019"/>
            <a:ext cx="1296000" cy="360000"/>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ja-JP" altLang="en-US" sz="1400" dirty="0">
                <a:solidFill>
                  <a:schemeClr val="tx1"/>
                </a:solidFill>
              </a:rPr>
              <a:t>補助金の支払</a:t>
            </a:r>
            <a:endParaRPr kumimoji="1" lang="ja-JP" altLang="en-US" sz="1400" dirty="0">
              <a:solidFill>
                <a:schemeClr val="tx1"/>
              </a:solidFill>
            </a:endParaRPr>
          </a:p>
        </p:txBody>
      </p:sp>
      <p:sp>
        <p:nvSpPr>
          <p:cNvPr id="103" name="下矢印 102"/>
          <p:cNvSpPr/>
          <p:nvPr/>
        </p:nvSpPr>
        <p:spPr>
          <a:xfrm rot="10800000">
            <a:off x="9857659" y="3886145"/>
            <a:ext cx="544090" cy="523875"/>
          </a:xfrm>
          <a:prstGeom prst="downArrow">
            <a:avLst/>
          </a:prstGeom>
          <a:pattFill prst="wdDnDiag">
            <a:fgClr>
              <a:schemeClr val="bg1">
                <a:lumMod val="65000"/>
              </a:schemeClr>
            </a:fgClr>
            <a:bgClr>
              <a:schemeClr val="bg1"/>
            </a:bgClr>
          </a:patt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角丸四角形 103"/>
          <p:cNvSpPr/>
          <p:nvPr/>
        </p:nvSpPr>
        <p:spPr>
          <a:xfrm>
            <a:off x="10696173" y="2146737"/>
            <a:ext cx="504000" cy="1656000"/>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３年間のＣＯ</a:t>
            </a:r>
            <a:r>
              <a:rPr lang="en-US" altLang="ja-JP" sz="1400" dirty="0">
                <a:solidFill>
                  <a:schemeClr val="tx1"/>
                </a:solidFill>
              </a:rPr>
              <a:t>2</a:t>
            </a:r>
            <a:endParaRPr lang="ja-JP" altLang="en-US" sz="1400" dirty="0">
              <a:solidFill>
                <a:schemeClr val="tx1"/>
              </a:solidFill>
            </a:endParaRPr>
          </a:p>
          <a:p>
            <a:pPr algn="ctr"/>
            <a:r>
              <a:rPr lang="ja-JP" altLang="en-US" sz="1400" dirty="0">
                <a:solidFill>
                  <a:schemeClr val="tx1"/>
                </a:solidFill>
              </a:rPr>
              <a:t>削減量の提出</a:t>
            </a:r>
            <a:endParaRPr kumimoji="1" lang="ja-JP" altLang="en-US" sz="1400" dirty="0">
              <a:solidFill>
                <a:schemeClr val="tx1"/>
              </a:solidFill>
            </a:endParaRPr>
          </a:p>
        </p:txBody>
      </p:sp>
      <p:sp>
        <p:nvSpPr>
          <p:cNvPr id="105" name="下矢印 104"/>
          <p:cNvSpPr/>
          <p:nvPr/>
        </p:nvSpPr>
        <p:spPr>
          <a:xfrm>
            <a:off x="10666614" y="3887482"/>
            <a:ext cx="556116" cy="523875"/>
          </a:xfrm>
          <a:prstGeom prst="downArrow">
            <a:avLst/>
          </a:prstGeom>
          <a:pattFill prst="wdDnDiag">
            <a:fgClr>
              <a:schemeClr val="bg1">
                <a:lumMod val="65000"/>
              </a:schemeClr>
            </a:fgClr>
            <a:bgClr>
              <a:schemeClr val="bg1"/>
            </a:bgClr>
          </a:patt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a:extLst>
              <a:ext uri="{FF2B5EF4-FFF2-40B4-BE49-F238E27FC236}">
                <a16:creationId xmlns:a16="http://schemas.microsoft.com/office/drawing/2014/main" xmlns="" id="{947D8114-4AF7-565C-E914-431811874681}"/>
              </a:ext>
            </a:extLst>
          </p:cNvPr>
          <p:cNvGrpSpPr/>
          <p:nvPr/>
        </p:nvGrpSpPr>
        <p:grpSpPr>
          <a:xfrm>
            <a:off x="5043907" y="4561078"/>
            <a:ext cx="894026" cy="1059325"/>
            <a:chOff x="7886152" y="3726657"/>
            <a:chExt cx="894026" cy="1059325"/>
          </a:xfrm>
        </p:grpSpPr>
        <p:pic>
          <p:nvPicPr>
            <p:cNvPr id="4" name="図 3">
              <a:extLst>
                <a:ext uri="{FF2B5EF4-FFF2-40B4-BE49-F238E27FC236}">
                  <a16:creationId xmlns:a16="http://schemas.microsoft.com/office/drawing/2014/main" xmlns="" id="{D074B53F-6C5C-1DC6-F4EB-7A5DC9147F26}"/>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7945128" y="3855838"/>
              <a:ext cx="835050" cy="720000"/>
            </a:xfrm>
            <a:prstGeom prst="rect">
              <a:avLst/>
            </a:prstGeom>
          </p:spPr>
        </p:pic>
        <p:pic>
          <p:nvPicPr>
            <p:cNvPr id="6" name="図 5">
              <a:extLst>
                <a:ext uri="{FF2B5EF4-FFF2-40B4-BE49-F238E27FC236}">
                  <a16:creationId xmlns:a16="http://schemas.microsoft.com/office/drawing/2014/main" xmlns="" id="{E4D24EFA-41D6-6140-E3B9-8D9F557B8E96}"/>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886152" y="3726657"/>
              <a:ext cx="610000" cy="900000"/>
            </a:xfrm>
            <a:prstGeom prst="rect">
              <a:avLst/>
            </a:prstGeom>
          </p:spPr>
        </p:pic>
        <p:sp>
          <p:nvSpPr>
            <p:cNvPr id="8" name="角丸四角形 81">
              <a:extLst>
                <a:ext uri="{FF2B5EF4-FFF2-40B4-BE49-F238E27FC236}">
                  <a16:creationId xmlns:a16="http://schemas.microsoft.com/office/drawing/2014/main" xmlns="" id="{A94F10D5-A6FB-ABE7-77F2-8857DA5C6DE1}"/>
                </a:ext>
              </a:extLst>
            </p:cNvPr>
            <p:cNvSpPr/>
            <p:nvPr/>
          </p:nvSpPr>
          <p:spPr>
            <a:xfrm>
              <a:off x="8003645" y="4475022"/>
              <a:ext cx="757318" cy="310960"/>
            </a:xfrm>
            <a:prstGeom prst="roundRect">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ja-JP" altLang="en-US" sz="1050" dirty="0">
                  <a:solidFill>
                    <a:schemeClr val="tx1"/>
                  </a:solidFill>
                </a:rPr>
                <a:t>現地調査</a:t>
              </a:r>
              <a:endParaRPr kumimoji="1" lang="ja-JP" altLang="en-US" sz="1050" dirty="0">
                <a:solidFill>
                  <a:schemeClr val="tx1"/>
                </a:solidFill>
              </a:endParaRPr>
            </a:p>
          </p:txBody>
        </p:sp>
      </p:grpSp>
      <p:pic>
        <p:nvPicPr>
          <p:cNvPr id="12" name="図 11">
            <a:extLst>
              <a:ext uri="{FF2B5EF4-FFF2-40B4-BE49-F238E27FC236}">
                <a16:creationId xmlns:a16="http://schemas.microsoft.com/office/drawing/2014/main" xmlns="" id="{E29F032E-5A87-D60D-F446-C7AF513BF8A9}"/>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4065979" y="2914086"/>
            <a:ext cx="576264" cy="654846"/>
          </a:xfrm>
          <a:prstGeom prst="rect">
            <a:avLst/>
          </a:prstGeom>
        </p:spPr>
      </p:pic>
      <p:pic>
        <p:nvPicPr>
          <p:cNvPr id="13" name="図 12">
            <a:extLst>
              <a:ext uri="{FF2B5EF4-FFF2-40B4-BE49-F238E27FC236}">
                <a16:creationId xmlns:a16="http://schemas.microsoft.com/office/drawing/2014/main" xmlns="" id="{60554EF6-6362-5A96-343F-407B66AFFA90}"/>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9841572" y="4571661"/>
            <a:ext cx="576264" cy="654846"/>
          </a:xfrm>
          <a:prstGeom prst="rect">
            <a:avLst/>
          </a:prstGeom>
        </p:spPr>
      </p:pic>
      <p:pic>
        <p:nvPicPr>
          <p:cNvPr id="11" name="図 10"/>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9629053" y="4762854"/>
            <a:ext cx="371829" cy="540000"/>
          </a:xfrm>
          <a:prstGeom prst="rect">
            <a:avLst/>
          </a:prstGeom>
        </p:spPr>
      </p:pic>
      <p:grpSp>
        <p:nvGrpSpPr>
          <p:cNvPr id="20" name="グループ化 19">
            <a:extLst>
              <a:ext uri="{FF2B5EF4-FFF2-40B4-BE49-F238E27FC236}">
                <a16:creationId xmlns:a16="http://schemas.microsoft.com/office/drawing/2014/main" xmlns="" id="{17B76DE9-421F-8919-11E8-33B554080A16}"/>
              </a:ext>
            </a:extLst>
          </p:cNvPr>
          <p:cNvGrpSpPr/>
          <p:nvPr/>
        </p:nvGrpSpPr>
        <p:grpSpPr>
          <a:xfrm>
            <a:off x="1039296" y="2832543"/>
            <a:ext cx="688775" cy="688775"/>
            <a:chOff x="1039296" y="2832543"/>
            <a:chExt cx="688775" cy="688775"/>
          </a:xfrm>
        </p:grpSpPr>
        <p:pic>
          <p:nvPicPr>
            <p:cNvPr id="16" name="図 15" descr="黒い背景と白い文字のロゴ&#10;&#10;自動的に生成された説明">
              <a:extLst>
                <a:ext uri="{FF2B5EF4-FFF2-40B4-BE49-F238E27FC236}">
                  <a16:creationId xmlns:a16="http://schemas.microsoft.com/office/drawing/2014/main" xmlns="" id="{CCADCA87-9B65-7D5C-85D8-1A3F736B6F96}"/>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039296" y="2832543"/>
              <a:ext cx="688775" cy="688775"/>
            </a:xfrm>
            <a:prstGeom prst="rect">
              <a:avLst/>
            </a:prstGeom>
          </p:spPr>
        </p:pic>
        <p:pic>
          <p:nvPicPr>
            <p:cNvPr id="1026" name="Picture 2" descr="ビジネスのイラスト「業績ダウン・右肩下がりのグラフ」">
              <a:extLst>
                <a:ext uri="{FF2B5EF4-FFF2-40B4-BE49-F238E27FC236}">
                  <a16:creationId xmlns:a16="http://schemas.microsoft.com/office/drawing/2014/main" xmlns="" id="{32C6AEE6-D9FC-77E2-E42F-DD147612D933}"/>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rot="1091126">
              <a:off x="1167596" y="3093061"/>
              <a:ext cx="327279" cy="186913"/>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雲形吹き出し 13"/>
          <p:cNvSpPr/>
          <p:nvPr/>
        </p:nvSpPr>
        <p:spPr>
          <a:xfrm>
            <a:off x="1188524" y="3689172"/>
            <a:ext cx="1315535" cy="671957"/>
          </a:xfrm>
          <a:prstGeom prst="cloudCallout">
            <a:avLst>
              <a:gd name="adj1" fmla="val -29825"/>
              <a:gd name="adj2" fmla="val -97714"/>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xmlns="" id="{978079F3-74C9-8F9A-4DE9-AE697D9DFA42}"/>
              </a:ext>
            </a:extLst>
          </p:cNvPr>
          <p:cNvSpPr/>
          <p:nvPr/>
        </p:nvSpPr>
        <p:spPr>
          <a:xfrm>
            <a:off x="1214883" y="3806840"/>
            <a:ext cx="1161413" cy="40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b="1" dirty="0">
                <a:solidFill>
                  <a:srgbClr val="FF0000"/>
                </a:solidFill>
              </a:rPr>
              <a:t>CO</a:t>
            </a:r>
            <a:r>
              <a:rPr lang="en-US" altLang="ja-JP" sz="900" b="1" dirty="0">
                <a:solidFill>
                  <a:srgbClr val="FF0000"/>
                </a:solidFill>
              </a:rPr>
              <a:t>2</a:t>
            </a:r>
            <a:r>
              <a:rPr lang="ja-JP" altLang="en-US" sz="1100" b="1" dirty="0">
                <a:solidFill>
                  <a:srgbClr val="FF0000"/>
                </a:solidFill>
              </a:rPr>
              <a:t>削減根拠</a:t>
            </a:r>
          </a:p>
          <a:p>
            <a:pPr algn="ctr"/>
            <a:r>
              <a:rPr kumimoji="1" lang="ja-JP" altLang="en-US" sz="1100" b="1" dirty="0">
                <a:solidFill>
                  <a:srgbClr val="FF0000"/>
                </a:solidFill>
              </a:rPr>
              <a:t>資料の提出</a:t>
            </a:r>
          </a:p>
        </p:txBody>
      </p:sp>
    </p:spTree>
    <p:extLst>
      <p:ext uri="{BB962C8B-B14F-4D97-AF65-F5344CB8AC3E}">
        <p14:creationId xmlns:p14="http://schemas.microsoft.com/office/powerpoint/2010/main" val="1437367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362887" y="617133"/>
            <a:ext cx="11030471" cy="854075"/>
          </a:xfrm>
        </p:spPr>
        <p:txBody>
          <a:bodyPr>
            <a:noAutofit/>
          </a:bodyPr>
          <a:lstStyle/>
          <a:p>
            <a:r>
              <a:rPr lang="en-US" altLang="ja-JP" sz="3200" dirty="0"/>
              <a:t>3</a:t>
            </a:r>
            <a:r>
              <a:rPr kumimoji="1" lang="en-US" altLang="ja-JP" sz="3200" dirty="0"/>
              <a:t>-1.</a:t>
            </a:r>
            <a:r>
              <a:rPr kumimoji="1" lang="ja-JP" altLang="en-US" sz="3200" dirty="0"/>
              <a:t> </a:t>
            </a:r>
            <a:r>
              <a:rPr kumimoji="1" lang="en-US" altLang="ja-JP" sz="3200" dirty="0"/>
              <a:t>CO</a:t>
            </a:r>
            <a:r>
              <a:rPr lang="en-US" altLang="ja-JP" sz="2400" dirty="0"/>
              <a:t>2</a:t>
            </a:r>
            <a:r>
              <a:rPr lang="ja-JP" altLang="en-US" sz="3200" dirty="0"/>
              <a:t>削減量の根拠に関する情報の具体的なイメージ（一例）　　</a:t>
            </a:r>
            <a:br>
              <a:rPr lang="ja-JP" altLang="en-US" sz="3200" dirty="0"/>
            </a:br>
            <a:r>
              <a:rPr lang="ja-JP" altLang="en-US" sz="3200" dirty="0"/>
              <a:t>　　　（１）</a:t>
            </a:r>
            <a:endParaRPr kumimoji="1" lang="ja-JP" altLang="en-US" sz="3200" dirty="0"/>
          </a:p>
        </p:txBody>
      </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6</a:t>
            </a:fld>
            <a:endParaRPr kumimoji="1" lang="ja-JP" altLang="en-US"/>
          </a:p>
        </p:txBody>
      </p:sp>
      <p:sp>
        <p:nvSpPr>
          <p:cNvPr id="7"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endParaRPr lang="ja-JP" altLang="en-US" sz="1800">
              <a:latin typeface="ＭＳ Ｐゴシック 見出し"/>
            </a:endParaRPr>
          </a:p>
        </p:txBody>
      </p:sp>
      <p:graphicFrame>
        <p:nvGraphicFramePr>
          <p:cNvPr id="3" name="表 3">
            <a:extLst>
              <a:ext uri="{FF2B5EF4-FFF2-40B4-BE49-F238E27FC236}">
                <a16:creationId xmlns:a16="http://schemas.microsoft.com/office/drawing/2014/main" xmlns="" id="{229EC7E5-471A-4CCF-B816-075F81047247}"/>
              </a:ext>
            </a:extLst>
          </p:cNvPr>
          <p:cNvGraphicFramePr>
            <a:graphicFrameLocks noGrp="1"/>
          </p:cNvGraphicFramePr>
          <p:nvPr/>
        </p:nvGraphicFramePr>
        <p:xfrm>
          <a:off x="434752" y="2088514"/>
          <a:ext cx="9807999" cy="1297220"/>
        </p:xfrm>
        <a:graphic>
          <a:graphicData uri="http://schemas.openxmlformats.org/drawingml/2006/table">
            <a:tbl>
              <a:tblPr firstRow="1" bandRow="1">
                <a:tableStyleId>{2A488322-F2BA-4B5B-9748-0D474271808F}</a:tableStyleId>
              </a:tblPr>
              <a:tblGrid>
                <a:gridCol w="2352438">
                  <a:extLst>
                    <a:ext uri="{9D8B030D-6E8A-4147-A177-3AD203B41FA5}">
                      <a16:colId xmlns:a16="http://schemas.microsoft.com/office/drawing/2014/main" xmlns="" val="3045661915"/>
                    </a:ext>
                  </a:extLst>
                </a:gridCol>
                <a:gridCol w="2750685">
                  <a:extLst>
                    <a:ext uri="{9D8B030D-6E8A-4147-A177-3AD203B41FA5}">
                      <a16:colId xmlns:a16="http://schemas.microsoft.com/office/drawing/2014/main" xmlns="" val="3774967300"/>
                    </a:ext>
                  </a:extLst>
                </a:gridCol>
                <a:gridCol w="2352438">
                  <a:extLst>
                    <a:ext uri="{9D8B030D-6E8A-4147-A177-3AD203B41FA5}">
                      <a16:colId xmlns:a16="http://schemas.microsoft.com/office/drawing/2014/main" xmlns="" val="902366632"/>
                    </a:ext>
                  </a:extLst>
                </a:gridCol>
                <a:gridCol w="2352438">
                  <a:extLst>
                    <a:ext uri="{9D8B030D-6E8A-4147-A177-3AD203B41FA5}">
                      <a16:colId xmlns:a16="http://schemas.microsoft.com/office/drawing/2014/main" xmlns="" val="2337673509"/>
                    </a:ext>
                  </a:extLst>
                </a:gridCol>
              </a:tblGrid>
              <a:tr h="324305">
                <a:tc>
                  <a:txBody>
                    <a:bodyPr/>
                    <a:lstStyle/>
                    <a:p>
                      <a:pPr algn="ctr"/>
                      <a:endParaRPr kumimoji="1" lang="ja-JP" altLang="en-US" sz="1200"/>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kumimoji="1" lang="ja-JP" altLang="en-US" sz="1200"/>
                        <a:t>設備</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kumimoji="1" lang="ja-JP" altLang="en-US" sz="1200"/>
                        <a:t>補助対象となる要件</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kumimoji="1" lang="ja-JP" altLang="en-US" sz="1200"/>
                        <a:t>補助対象</a:t>
                      </a: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6550614"/>
                  </a:ext>
                </a:extLst>
              </a:tr>
              <a:tr h="324305">
                <a:tc>
                  <a:txBody>
                    <a:bodyPr/>
                    <a:lstStyle/>
                    <a:p>
                      <a:r>
                        <a:rPr kumimoji="1" lang="ja-JP" altLang="en-US" sz="1200"/>
                        <a:t>創る</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200"/>
                        <a:t>太陽光発電（新設）</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t>①～③のうち①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t>○</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42358540"/>
                  </a:ext>
                </a:extLst>
              </a:tr>
              <a:tr h="324305">
                <a:tc rowSpan="2">
                  <a:txBody>
                    <a:bodyPr/>
                    <a:lstStyle/>
                    <a:p>
                      <a:r>
                        <a:rPr kumimoji="1" lang="ja-JP" altLang="en-US" sz="1200"/>
                        <a:t>溜める・使う</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kumimoji="1" lang="ja-JP" altLang="en-US" sz="1200"/>
                        <a:t>蓄電池等（新設）</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t>④～⑧のうち④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t>○</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21452347"/>
                  </a:ext>
                </a:extLst>
              </a:tr>
              <a:tr h="324305">
                <a:tc vMerge="1">
                  <a:txBody>
                    <a:bodyPr/>
                    <a:lstStyle/>
                    <a:p>
                      <a:endParaRPr kumimoji="1" lang="ja-JP" altLang="en-US"/>
                    </a:p>
                  </a:txBody>
                  <a:tcPr/>
                </a:tc>
                <a:tc>
                  <a:txBody>
                    <a:bodyPr/>
                    <a:lstStyle/>
                    <a:p>
                      <a:r>
                        <a:rPr kumimoji="1" lang="ja-JP" altLang="en-US" sz="1200"/>
                        <a:t>エネルギーマネジメントシステム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a:t>④～⑧のうち⑧</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kumimoji="1" lang="ja-JP" altLang="en-US" sz="1200" dirty="0"/>
                        <a:t>○</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2994368859"/>
                  </a:ext>
                </a:extLst>
              </a:tr>
            </a:tbl>
          </a:graphicData>
        </a:graphic>
      </p:graphicFrame>
      <p:sp>
        <p:nvSpPr>
          <p:cNvPr id="4" name="テキスト ボックス 3">
            <a:extLst>
              <a:ext uri="{FF2B5EF4-FFF2-40B4-BE49-F238E27FC236}">
                <a16:creationId xmlns:a16="http://schemas.microsoft.com/office/drawing/2014/main" xmlns="" id="{6DAA312C-4865-4AF1-B4BD-345A5AFF699C}"/>
              </a:ext>
            </a:extLst>
          </p:cNvPr>
          <p:cNvSpPr txBox="1"/>
          <p:nvPr/>
        </p:nvSpPr>
        <p:spPr>
          <a:xfrm>
            <a:off x="387803" y="1722936"/>
            <a:ext cx="3653564" cy="369332"/>
          </a:xfrm>
          <a:prstGeom prst="rect">
            <a:avLst/>
          </a:prstGeom>
          <a:noFill/>
        </p:spPr>
        <p:txBody>
          <a:bodyPr wrap="none" rtlCol="0">
            <a:spAutoFit/>
          </a:bodyPr>
          <a:lstStyle/>
          <a:p>
            <a:r>
              <a:rPr lang="ja-JP" altLang="en-US"/>
              <a:t>＜補助対象・補助要件となる設備＞</a:t>
            </a:r>
            <a:endParaRPr kumimoji="1" lang="ja-JP" altLang="en-US"/>
          </a:p>
        </p:txBody>
      </p:sp>
      <p:sp>
        <p:nvSpPr>
          <p:cNvPr id="11" name="テキスト ボックス 10">
            <a:extLst>
              <a:ext uri="{FF2B5EF4-FFF2-40B4-BE49-F238E27FC236}">
                <a16:creationId xmlns:a16="http://schemas.microsoft.com/office/drawing/2014/main" xmlns="" id="{733E367E-79B0-42C1-B96B-4135B5AACF8B}"/>
              </a:ext>
            </a:extLst>
          </p:cNvPr>
          <p:cNvSpPr txBox="1"/>
          <p:nvPr/>
        </p:nvSpPr>
        <p:spPr>
          <a:xfrm>
            <a:off x="434753" y="3571848"/>
            <a:ext cx="3416320" cy="369332"/>
          </a:xfrm>
          <a:prstGeom prst="rect">
            <a:avLst/>
          </a:prstGeom>
          <a:noFill/>
        </p:spPr>
        <p:txBody>
          <a:bodyPr wrap="none" rtlCol="0">
            <a:spAutoFit/>
          </a:bodyPr>
          <a:lstStyle/>
          <a:p>
            <a:r>
              <a:rPr lang="ja-JP" altLang="en-US"/>
              <a:t>＜補助要件設備等の導入方針＞</a:t>
            </a:r>
            <a:endParaRPr kumimoji="1" lang="ja-JP" altLang="en-US"/>
          </a:p>
        </p:txBody>
      </p:sp>
      <p:graphicFrame>
        <p:nvGraphicFramePr>
          <p:cNvPr id="13" name="表 3">
            <a:extLst>
              <a:ext uri="{FF2B5EF4-FFF2-40B4-BE49-F238E27FC236}">
                <a16:creationId xmlns:a16="http://schemas.microsoft.com/office/drawing/2014/main" xmlns="" id="{D5B34110-E27C-4443-B683-8C627D18D20C}"/>
              </a:ext>
            </a:extLst>
          </p:cNvPr>
          <p:cNvGraphicFramePr>
            <a:graphicFrameLocks noGrp="1"/>
          </p:cNvGraphicFramePr>
          <p:nvPr/>
        </p:nvGraphicFramePr>
        <p:xfrm>
          <a:off x="434752" y="3930624"/>
          <a:ext cx="9792000" cy="1442489"/>
        </p:xfrm>
        <a:graphic>
          <a:graphicData uri="http://schemas.openxmlformats.org/drawingml/2006/table">
            <a:tbl>
              <a:tblPr firstRow="1" bandRow="1">
                <a:tableStyleId>{2A488322-F2BA-4B5B-9748-0D474271808F}</a:tableStyleId>
              </a:tblPr>
              <a:tblGrid>
                <a:gridCol w="2340000">
                  <a:extLst>
                    <a:ext uri="{9D8B030D-6E8A-4147-A177-3AD203B41FA5}">
                      <a16:colId xmlns:a16="http://schemas.microsoft.com/office/drawing/2014/main" xmlns="" val="3774967300"/>
                    </a:ext>
                  </a:extLst>
                </a:gridCol>
                <a:gridCol w="7452000">
                  <a:extLst>
                    <a:ext uri="{9D8B030D-6E8A-4147-A177-3AD203B41FA5}">
                      <a16:colId xmlns:a16="http://schemas.microsoft.com/office/drawing/2014/main" xmlns="" val="902366632"/>
                    </a:ext>
                  </a:extLst>
                </a:gridCol>
              </a:tblGrid>
              <a:tr h="313342">
                <a:tc>
                  <a:txBody>
                    <a:bodyPr/>
                    <a:lstStyle/>
                    <a:p>
                      <a:pPr algn="ctr"/>
                      <a:r>
                        <a:rPr kumimoji="1" lang="ja-JP" altLang="en-US" sz="1200"/>
                        <a:t>設備</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kumimoji="1" lang="ja-JP" altLang="en-US" sz="1200"/>
                        <a:t>導入方針</a:t>
                      </a: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6550614"/>
                  </a:ext>
                </a:extLst>
              </a:tr>
              <a:tr h="313342">
                <a:tc>
                  <a:txBody>
                    <a:bodyPr/>
                    <a:lstStyle/>
                    <a:p>
                      <a:r>
                        <a:rPr kumimoji="1" lang="ja-JP" altLang="en-US" sz="1200"/>
                        <a:t>太陽光発電（新設）</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kumimoji="1" lang="ja-JP" altLang="en-US" sz="1200"/>
                        <a:t>物流施設の脱炭素化のため利用可能な屋根面積すべて（</a:t>
                      </a:r>
                      <a:r>
                        <a:rPr kumimoji="1" lang="en-US" altLang="ja-JP" sz="1200"/>
                        <a:t>400m2</a:t>
                      </a:r>
                      <a:r>
                        <a:rPr kumimoji="1" lang="ja-JP" altLang="en-US" sz="1200"/>
                        <a:t>）を活用</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42358540"/>
                  </a:ext>
                </a:extLst>
              </a:tr>
              <a:tr h="502463">
                <a:tc>
                  <a:txBody>
                    <a:bodyPr/>
                    <a:lstStyle/>
                    <a:p>
                      <a:r>
                        <a:rPr kumimoji="1" lang="ja-JP" altLang="en-US" sz="1200"/>
                        <a:t>蓄電池等（新設）</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kumimoji="1" lang="ja-JP" altLang="en-US" sz="1200"/>
                        <a:t>物流施設で活用しきれない太陽光発電の余剰発電量を</a:t>
                      </a:r>
                      <a:r>
                        <a:rPr kumimoji="1" lang="en-US" altLang="ja-JP" sz="1200"/>
                        <a:t>100%</a:t>
                      </a:r>
                      <a:r>
                        <a:rPr kumimoji="1" lang="ja-JP" altLang="en-US" sz="1200"/>
                        <a:t>蓄電池へ充電し、発電のない時間帯に放電・自家利用する</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21452347"/>
                  </a:ext>
                </a:extLst>
              </a:tr>
              <a:tr h="313342">
                <a:tc>
                  <a:txBody>
                    <a:bodyPr/>
                    <a:lstStyle/>
                    <a:p>
                      <a:r>
                        <a:rPr kumimoji="1" lang="ja-JP" altLang="en-US" sz="1200"/>
                        <a:t>エネルギーマネジメントシステム</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t>蓄電池の充放電制御を行い、物流施設の電力負荷の平準化を行う</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2994368859"/>
                  </a:ext>
                </a:extLst>
              </a:tr>
            </a:tbl>
          </a:graphicData>
        </a:graphic>
      </p:graphicFrame>
      <p:graphicFrame>
        <p:nvGraphicFramePr>
          <p:cNvPr id="5" name="表 4">
            <a:extLst>
              <a:ext uri="{FF2B5EF4-FFF2-40B4-BE49-F238E27FC236}">
                <a16:creationId xmlns:a16="http://schemas.microsoft.com/office/drawing/2014/main" xmlns="" id="{D1A482AF-6A0D-463A-A281-46C19775F437}"/>
              </a:ext>
            </a:extLst>
          </p:cNvPr>
          <p:cNvGraphicFramePr>
            <a:graphicFrameLocks noGrp="1"/>
          </p:cNvGraphicFramePr>
          <p:nvPr/>
        </p:nvGraphicFramePr>
        <p:xfrm>
          <a:off x="431800" y="4034216"/>
          <a:ext cx="208280" cy="1016000"/>
        </p:xfrm>
        <a:graphic>
          <a:graphicData uri="http://schemas.openxmlformats.org/drawingml/2006/table">
            <a:tbl>
              <a:tblPr/>
              <a:tblGrid>
                <a:gridCol w="208280">
                  <a:extLst>
                    <a:ext uri="{9D8B030D-6E8A-4147-A177-3AD203B41FA5}">
                      <a16:colId xmlns:a16="http://schemas.microsoft.com/office/drawing/2014/main" xmlns="" val="1566412015"/>
                    </a:ext>
                  </a:extLst>
                </a:gridCol>
              </a:tblGrid>
              <a:tr h="1016000">
                <a:tc>
                  <a:txBody>
                    <a:bodyPr/>
                    <a:lstStyle/>
                    <a:p>
                      <a:endParaRPr kumimoji="1" lang="ja-JP" altLang="en-US" dirty="0"/>
                    </a:p>
                  </a:txBody>
                  <a:tcPr>
                    <a:lnL>
                      <a:noFill/>
                    </a:lnL>
                    <a:lnR>
                      <a:noFill/>
                    </a:lnR>
                    <a:lnT>
                      <a:noFill/>
                    </a:lnT>
                    <a:lnB>
                      <a:noFill/>
                    </a:lnB>
                  </a:tcPr>
                </a:tc>
                <a:extLst>
                  <a:ext uri="{0D108BD9-81ED-4DB2-BD59-A6C34878D82A}">
                    <a16:rowId xmlns:a16="http://schemas.microsoft.com/office/drawing/2014/main" xmlns="" val="977355374"/>
                  </a:ext>
                </a:extLst>
              </a:tr>
            </a:tbl>
          </a:graphicData>
        </a:graphic>
      </p:graphicFrame>
      <p:sp>
        <p:nvSpPr>
          <p:cNvPr id="6" name="吹き出し: 線 (枠なし) 5">
            <a:extLst>
              <a:ext uri="{FF2B5EF4-FFF2-40B4-BE49-F238E27FC236}">
                <a16:creationId xmlns:a16="http://schemas.microsoft.com/office/drawing/2014/main" xmlns="" id="{6D948EB8-C878-4702-ABBA-90A4E7409D64}"/>
              </a:ext>
            </a:extLst>
          </p:cNvPr>
          <p:cNvSpPr/>
          <p:nvPr/>
        </p:nvSpPr>
        <p:spPr>
          <a:xfrm>
            <a:off x="7196215" y="3859367"/>
            <a:ext cx="731520" cy="359517"/>
          </a:xfrm>
          <a:prstGeom prst="callout1">
            <a:avLst>
              <a:gd name="adj1" fmla="val 47010"/>
              <a:gd name="adj2" fmla="val 10185"/>
              <a:gd name="adj3" fmla="val 112500"/>
              <a:gd name="adj4" fmla="val -38333"/>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lang="ja-JP" altLang="en-US">
                <a:solidFill>
                  <a:schemeClr val="bg1"/>
                </a:solidFill>
              </a:rPr>
              <a:t>⑦</a:t>
            </a:r>
            <a:r>
              <a:rPr kumimoji="1" lang="en-US" altLang="ja-JP">
                <a:solidFill>
                  <a:schemeClr val="bg1"/>
                </a:solidFill>
              </a:rPr>
              <a:t>-1</a:t>
            </a:r>
            <a:endParaRPr kumimoji="1" lang="ja-JP" altLang="en-US">
              <a:solidFill>
                <a:schemeClr val="bg1"/>
              </a:solidFill>
            </a:endParaRPr>
          </a:p>
        </p:txBody>
      </p:sp>
      <p:sp>
        <p:nvSpPr>
          <p:cNvPr id="18" name="吹き出し: 線 (枠なし) 17">
            <a:extLst>
              <a:ext uri="{FF2B5EF4-FFF2-40B4-BE49-F238E27FC236}">
                <a16:creationId xmlns:a16="http://schemas.microsoft.com/office/drawing/2014/main" xmlns="" id="{64677525-13D4-481F-ACF5-A7B2597F1683}"/>
              </a:ext>
            </a:extLst>
          </p:cNvPr>
          <p:cNvSpPr/>
          <p:nvPr/>
        </p:nvSpPr>
        <p:spPr>
          <a:xfrm>
            <a:off x="431800" y="5581454"/>
            <a:ext cx="5263480" cy="503590"/>
          </a:xfrm>
          <a:prstGeom prst="callout1">
            <a:avLst>
              <a:gd name="adj1" fmla="val 944"/>
              <a:gd name="adj2" fmla="val 50280"/>
              <a:gd name="adj3" fmla="val -42187"/>
              <a:gd name="adj4" fmla="val 57156"/>
            </a:avLst>
          </a:prstGeom>
          <a:solidFill>
            <a:schemeClr val="accent1">
              <a:lumMod val="40000"/>
              <a:lumOff val="6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kumimoji="1" lang="ja-JP" altLang="en-US" sz="1400">
                <a:solidFill>
                  <a:schemeClr val="tx1">
                    <a:lumMod val="65000"/>
                    <a:lumOff val="35000"/>
                  </a:schemeClr>
                </a:solidFill>
              </a:rPr>
              <a:t>現段階で、</a:t>
            </a:r>
            <a:r>
              <a:rPr lang="ja-JP" altLang="en-US" sz="1400">
                <a:solidFill>
                  <a:schemeClr val="tx1">
                    <a:lumMod val="65000"/>
                    <a:lumOff val="35000"/>
                  </a:schemeClr>
                </a:solidFill>
              </a:rPr>
              <a:t>補助要件設備等について、</a:t>
            </a:r>
            <a:r>
              <a:rPr kumimoji="1" lang="ja-JP" altLang="en-US" sz="1400">
                <a:solidFill>
                  <a:schemeClr val="tx1">
                    <a:lumMod val="65000"/>
                    <a:lumOff val="35000"/>
                  </a:schemeClr>
                </a:solidFill>
              </a:rPr>
              <a:t>具体的な内容</a:t>
            </a:r>
            <a:endParaRPr kumimoji="1" lang="en-US" altLang="ja-JP" sz="1400">
              <a:solidFill>
                <a:schemeClr val="tx1">
                  <a:lumMod val="65000"/>
                  <a:lumOff val="35000"/>
                </a:schemeClr>
              </a:solidFill>
            </a:endParaRPr>
          </a:p>
          <a:p>
            <a:pPr algn="ctr"/>
            <a:r>
              <a:rPr kumimoji="1" lang="ja-JP" altLang="en-US" sz="1400">
                <a:solidFill>
                  <a:schemeClr val="tx1">
                    <a:lumMod val="65000"/>
                    <a:lumOff val="35000"/>
                  </a:schemeClr>
                </a:solidFill>
              </a:rPr>
              <a:t>（容量等の設定根拠を含む）が定まっている場合には記載すること。</a:t>
            </a:r>
            <a:endParaRPr kumimoji="1" lang="en-US" altLang="ja-JP" sz="1400">
              <a:solidFill>
                <a:schemeClr val="tx1">
                  <a:lumMod val="65000"/>
                  <a:lumOff val="35000"/>
                </a:schemeClr>
              </a:solidFill>
            </a:endParaRPr>
          </a:p>
        </p:txBody>
      </p:sp>
      <p:sp>
        <p:nvSpPr>
          <p:cNvPr id="16" name="吹き出し: 線 (枠なし) 15">
            <a:extLst>
              <a:ext uri="{FF2B5EF4-FFF2-40B4-BE49-F238E27FC236}">
                <a16:creationId xmlns:a16="http://schemas.microsoft.com/office/drawing/2014/main" xmlns="" id="{7C9BD31F-890C-4B35-95D4-8C952C0BB067}"/>
              </a:ext>
            </a:extLst>
          </p:cNvPr>
          <p:cNvSpPr/>
          <p:nvPr/>
        </p:nvSpPr>
        <p:spPr>
          <a:xfrm>
            <a:off x="8014013" y="5193354"/>
            <a:ext cx="731520" cy="359517"/>
          </a:xfrm>
          <a:prstGeom prst="callout1">
            <a:avLst>
              <a:gd name="adj1" fmla="val 47010"/>
              <a:gd name="adj2" fmla="val 10185"/>
              <a:gd name="adj3" fmla="val -104594"/>
              <a:gd name="adj4" fmla="val -70237"/>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lang="ja-JP" altLang="en-US">
                <a:solidFill>
                  <a:schemeClr val="bg1"/>
                </a:solidFill>
              </a:rPr>
              <a:t>⑥</a:t>
            </a:r>
            <a:r>
              <a:rPr kumimoji="1" lang="en-US" altLang="ja-JP">
                <a:solidFill>
                  <a:schemeClr val="bg1"/>
                </a:solidFill>
              </a:rPr>
              <a:t>-1</a:t>
            </a:r>
            <a:endParaRPr kumimoji="1" lang="ja-JP" altLang="en-US">
              <a:solidFill>
                <a:schemeClr val="bg1"/>
              </a:solidFill>
            </a:endParaRPr>
          </a:p>
        </p:txBody>
      </p:sp>
    </p:spTree>
    <p:extLst>
      <p:ext uri="{BB962C8B-B14F-4D97-AF65-F5344CB8AC3E}">
        <p14:creationId xmlns:p14="http://schemas.microsoft.com/office/powerpoint/2010/main" val="36351935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7</a:t>
            </a:fld>
            <a:endParaRPr kumimoji="1" lang="ja-JP" altLang="en-US"/>
          </a:p>
        </p:txBody>
      </p:sp>
      <p:sp>
        <p:nvSpPr>
          <p:cNvPr id="15" name="テキスト ボックス 14">
            <a:extLst>
              <a:ext uri="{FF2B5EF4-FFF2-40B4-BE49-F238E27FC236}">
                <a16:creationId xmlns:a16="http://schemas.microsoft.com/office/drawing/2014/main" xmlns="" id="{18D42E78-D6E5-48C1-BAA2-88B49E73F5EE}"/>
              </a:ext>
            </a:extLst>
          </p:cNvPr>
          <p:cNvSpPr txBox="1"/>
          <p:nvPr/>
        </p:nvSpPr>
        <p:spPr>
          <a:xfrm>
            <a:off x="434753" y="1776871"/>
            <a:ext cx="4095993" cy="369332"/>
          </a:xfrm>
          <a:prstGeom prst="rect">
            <a:avLst/>
          </a:prstGeom>
          <a:noFill/>
        </p:spPr>
        <p:txBody>
          <a:bodyPr wrap="none" rtlCol="0">
            <a:spAutoFit/>
          </a:bodyPr>
          <a:lstStyle/>
          <a:p>
            <a:r>
              <a:rPr lang="ja-JP" altLang="en-US"/>
              <a:t>＜電力需要・供給に関する想定データ＞</a:t>
            </a:r>
            <a:endParaRPr kumimoji="1" lang="ja-JP" altLang="en-US"/>
          </a:p>
        </p:txBody>
      </p:sp>
      <p:graphicFrame>
        <p:nvGraphicFramePr>
          <p:cNvPr id="5" name="表 5">
            <a:extLst>
              <a:ext uri="{FF2B5EF4-FFF2-40B4-BE49-F238E27FC236}">
                <a16:creationId xmlns:a16="http://schemas.microsoft.com/office/drawing/2014/main" xmlns="" id="{9DC017C7-8A42-4B49-9024-53C1A6765D74}"/>
              </a:ext>
            </a:extLst>
          </p:cNvPr>
          <p:cNvGraphicFramePr>
            <a:graphicFrameLocks noGrp="1"/>
          </p:cNvGraphicFramePr>
          <p:nvPr/>
        </p:nvGraphicFramePr>
        <p:xfrm>
          <a:off x="434752" y="2146203"/>
          <a:ext cx="11603342" cy="2309680"/>
        </p:xfrm>
        <a:graphic>
          <a:graphicData uri="http://schemas.openxmlformats.org/drawingml/2006/table">
            <a:tbl>
              <a:tblPr firstRow="1" bandRow="1">
                <a:tableStyleId>{93296810-A885-4BE3-A3E7-6D5BEEA58F35}</a:tableStyleId>
              </a:tblPr>
              <a:tblGrid>
                <a:gridCol w="372482">
                  <a:extLst>
                    <a:ext uri="{9D8B030D-6E8A-4147-A177-3AD203B41FA5}">
                      <a16:colId xmlns:a16="http://schemas.microsoft.com/office/drawing/2014/main" xmlns="" val="3465264694"/>
                    </a:ext>
                  </a:extLst>
                </a:gridCol>
                <a:gridCol w="1584000">
                  <a:extLst>
                    <a:ext uri="{9D8B030D-6E8A-4147-A177-3AD203B41FA5}">
                      <a16:colId xmlns:a16="http://schemas.microsoft.com/office/drawing/2014/main" xmlns="" val="1967949156"/>
                    </a:ext>
                  </a:extLst>
                </a:gridCol>
                <a:gridCol w="1116000">
                  <a:extLst>
                    <a:ext uri="{9D8B030D-6E8A-4147-A177-3AD203B41FA5}">
                      <a16:colId xmlns:a16="http://schemas.microsoft.com/office/drawing/2014/main" xmlns="" val="2059415498"/>
                    </a:ext>
                  </a:extLst>
                </a:gridCol>
                <a:gridCol w="656220">
                  <a:extLst>
                    <a:ext uri="{9D8B030D-6E8A-4147-A177-3AD203B41FA5}">
                      <a16:colId xmlns:a16="http://schemas.microsoft.com/office/drawing/2014/main" xmlns="" val="3068889641"/>
                    </a:ext>
                  </a:extLst>
                </a:gridCol>
                <a:gridCol w="656220">
                  <a:extLst>
                    <a:ext uri="{9D8B030D-6E8A-4147-A177-3AD203B41FA5}">
                      <a16:colId xmlns:a16="http://schemas.microsoft.com/office/drawing/2014/main" xmlns="" val="1698312473"/>
                    </a:ext>
                  </a:extLst>
                </a:gridCol>
                <a:gridCol w="656220">
                  <a:extLst>
                    <a:ext uri="{9D8B030D-6E8A-4147-A177-3AD203B41FA5}">
                      <a16:colId xmlns:a16="http://schemas.microsoft.com/office/drawing/2014/main" xmlns="" val="3591899785"/>
                    </a:ext>
                  </a:extLst>
                </a:gridCol>
                <a:gridCol w="656220">
                  <a:extLst>
                    <a:ext uri="{9D8B030D-6E8A-4147-A177-3AD203B41FA5}">
                      <a16:colId xmlns:a16="http://schemas.microsoft.com/office/drawing/2014/main" xmlns="" val="2958725292"/>
                    </a:ext>
                  </a:extLst>
                </a:gridCol>
                <a:gridCol w="656220">
                  <a:extLst>
                    <a:ext uri="{9D8B030D-6E8A-4147-A177-3AD203B41FA5}">
                      <a16:colId xmlns:a16="http://schemas.microsoft.com/office/drawing/2014/main" xmlns="" val="1316934545"/>
                    </a:ext>
                  </a:extLst>
                </a:gridCol>
                <a:gridCol w="656220">
                  <a:extLst>
                    <a:ext uri="{9D8B030D-6E8A-4147-A177-3AD203B41FA5}">
                      <a16:colId xmlns:a16="http://schemas.microsoft.com/office/drawing/2014/main" xmlns="" val="4225473154"/>
                    </a:ext>
                  </a:extLst>
                </a:gridCol>
                <a:gridCol w="656220">
                  <a:extLst>
                    <a:ext uri="{9D8B030D-6E8A-4147-A177-3AD203B41FA5}">
                      <a16:colId xmlns:a16="http://schemas.microsoft.com/office/drawing/2014/main" xmlns="" val="3093284774"/>
                    </a:ext>
                  </a:extLst>
                </a:gridCol>
                <a:gridCol w="656220">
                  <a:extLst>
                    <a:ext uri="{9D8B030D-6E8A-4147-A177-3AD203B41FA5}">
                      <a16:colId xmlns:a16="http://schemas.microsoft.com/office/drawing/2014/main" xmlns="" val="2858618327"/>
                    </a:ext>
                  </a:extLst>
                </a:gridCol>
                <a:gridCol w="656220">
                  <a:extLst>
                    <a:ext uri="{9D8B030D-6E8A-4147-A177-3AD203B41FA5}">
                      <a16:colId xmlns:a16="http://schemas.microsoft.com/office/drawing/2014/main" xmlns="" val="2173395930"/>
                    </a:ext>
                  </a:extLst>
                </a:gridCol>
                <a:gridCol w="656220">
                  <a:extLst>
                    <a:ext uri="{9D8B030D-6E8A-4147-A177-3AD203B41FA5}">
                      <a16:colId xmlns:a16="http://schemas.microsoft.com/office/drawing/2014/main" xmlns="" val="1057238195"/>
                    </a:ext>
                  </a:extLst>
                </a:gridCol>
                <a:gridCol w="656220">
                  <a:extLst>
                    <a:ext uri="{9D8B030D-6E8A-4147-A177-3AD203B41FA5}">
                      <a16:colId xmlns:a16="http://schemas.microsoft.com/office/drawing/2014/main" xmlns="" val="83643722"/>
                    </a:ext>
                  </a:extLst>
                </a:gridCol>
                <a:gridCol w="656220">
                  <a:extLst>
                    <a:ext uri="{9D8B030D-6E8A-4147-A177-3AD203B41FA5}">
                      <a16:colId xmlns:a16="http://schemas.microsoft.com/office/drawing/2014/main" xmlns="" val="4242817631"/>
                    </a:ext>
                  </a:extLst>
                </a:gridCol>
                <a:gridCol w="656220">
                  <a:extLst>
                    <a:ext uri="{9D8B030D-6E8A-4147-A177-3AD203B41FA5}">
                      <a16:colId xmlns:a16="http://schemas.microsoft.com/office/drawing/2014/main" xmlns="" val="1521675799"/>
                    </a:ext>
                  </a:extLst>
                </a:gridCol>
              </a:tblGrid>
              <a:tr h="288710">
                <a:tc rowSpan="2">
                  <a:txBody>
                    <a:bodyPr/>
                    <a:lstStyle/>
                    <a:p>
                      <a:pPr algn="ctr"/>
                      <a:r>
                        <a:rPr kumimoji="1" lang="en-US" altLang="ja-JP" sz="1200">
                          <a:solidFill>
                            <a:schemeClr val="bg1"/>
                          </a:solidFill>
                        </a:rPr>
                        <a:t>No.</a:t>
                      </a:r>
                      <a:endParaRPr kumimoji="1" lang="ja-JP" altLang="en-US" sz="1200">
                        <a:solidFill>
                          <a:schemeClr val="bg1"/>
                        </a:solidFill>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rowSpan="2">
                  <a:txBody>
                    <a:bodyPr/>
                    <a:lstStyle/>
                    <a:p>
                      <a:pPr algn="ctr"/>
                      <a:r>
                        <a:rPr kumimoji="1" lang="ja-JP" altLang="en-US" sz="1200">
                          <a:solidFill>
                            <a:schemeClr val="bg1"/>
                          </a:solidFill>
                        </a:rPr>
                        <a:t>項目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rowSpan="2">
                  <a:txBody>
                    <a:bodyPr/>
                    <a:lstStyle/>
                    <a:p>
                      <a:pPr algn="ctr"/>
                      <a:r>
                        <a:rPr kumimoji="1" lang="ja-JP" altLang="en-US" sz="1200"/>
                        <a:t>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13">
                  <a:txBody>
                    <a:bodyPr/>
                    <a:lstStyle/>
                    <a:p>
                      <a:pPr algn="ctr"/>
                      <a:r>
                        <a:rPr kumimoji="1" lang="ja-JP" altLang="en-US" sz="1200"/>
                        <a:t>電力量 </a:t>
                      </a:r>
                      <a:r>
                        <a:rPr kumimoji="1" lang="en-US" altLang="ja-JP" sz="1200"/>
                        <a:t>[kWh/</a:t>
                      </a:r>
                      <a:r>
                        <a:rPr kumimoji="1" lang="ja-JP" altLang="en-US" sz="1200"/>
                        <a:t>月</a:t>
                      </a:r>
                      <a:r>
                        <a:rPr kumimoji="1" lang="en-US" altLang="ja-JP" sz="1200"/>
                        <a:t>]</a:t>
                      </a:r>
                      <a:endParaRPr kumimoji="1" lang="ja-JP" altLang="en-US" sz="120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hMerge="1">
                  <a:txBody>
                    <a:bodyPr/>
                    <a:lstStyle/>
                    <a:p>
                      <a:pPr algn="ct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kumimoji="1" lang="ja-JP" altLang="en-US" sz="120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142731070"/>
                  </a:ext>
                </a:extLst>
              </a:tr>
              <a:tr h="288710">
                <a:tc vMerge="1">
                  <a:txBody>
                    <a:bodyPr/>
                    <a:lstStyle/>
                    <a:p>
                      <a:pPr algn="ctr"/>
                      <a:r>
                        <a:rPr kumimoji="1" lang="en-US" altLang="ja-JP" sz="1200"/>
                        <a:t>No.</a:t>
                      </a:r>
                      <a:endParaRPr kumimoji="1" lang="ja-JP" altLang="en-US" sz="120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vMerge="1">
                  <a:txBody>
                    <a:bodyPr/>
                    <a:lstStyle/>
                    <a:p>
                      <a:pPr algn="ctr"/>
                      <a:r>
                        <a:rPr kumimoji="1" lang="ja-JP" altLang="en-US" sz="1200"/>
                        <a:t>項目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vMerge="1">
                  <a:txBody>
                    <a:bodyPr/>
                    <a:lstStyle/>
                    <a:p>
                      <a:pPr algn="ctr"/>
                      <a:endParaRPr kumimoji="1" lang="ja-JP" altLang="en-US" sz="120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en-US" altLang="ja-JP" sz="1200">
                          <a:solidFill>
                            <a:schemeClr val="bg1"/>
                          </a:solidFill>
                        </a:rPr>
                        <a:t>1</a:t>
                      </a:r>
                      <a:r>
                        <a:rPr kumimoji="1" lang="ja-JP" altLang="en-US" sz="1200">
                          <a:solidFill>
                            <a:schemeClr val="bg1"/>
                          </a:solidFill>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en-US" altLang="ja-JP" sz="1200">
                          <a:solidFill>
                            <a:schemeClr val="bg1"/>
                          </a:solidFill>
                        </a:rPr>
                        <a:t>2</a:t>
                      </a:r>
                      <a:r>
                        <a:rPr kumimoji="1" lang="ja-JP" altLang="en-US" sz="1200">
                          <a:solidFill>
                            <a:schemeClr val="bg1"/>
                          </a:solidFill>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en-US" altLang="ja-JP" sz="1200">
                          <a:solidFill>
                            <a:schemeClr val="bg1"/>
                          </a:solidFill>
                        </a:rPr>
                        <a:t>3</a:t>
                      </a:r>
                      <a:r>
                        <a:rPr kumimoji="1" lang="ja-JP" altLang="en-US" sz="1200">
                          <a:solidFill>
                            <a:schemeClr val="bg1"/>
                          </a:solidFill>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en-US" altLang="ja-JP" sz="1200">
                          <a:solidFill>
                            <a:schemeClr val="bg1"/>
                          </a:solidFill>
                        </a:rPr>
                        <a:t>4</a:t>
                      </a:r>
                      <a:r>
                        <a:rPr kumimoji="1" lang="ja-JP" altLang="en-US" sz="1200">
                          <a:solidFill>
                            <a:schemeClr val="bg1"/>
                          </a:solidFill>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en-US" altLang="ja-JP" sz="1200">
                          <a:solidFill>
                            <a:schemeClr val="bg1"/>
                          </a:solidFill>
                        </a:rPr>
                        <a:t>5</a:t>
                      </a:r>
                      <a:r>
                        <a:rPr kumimoji="1" lang="ja-JP" altLang="en-US" sz="1200">
                          <a:solidFill>
                            <a:schemeClr val="bg1"/>
                          </a:solidFill>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en-US" altLang="ja-JP" sz="1200">
                          <a:solidFill>
                            <a:schemeClr val="bg1"/>
                          </a:solidFill>
                        </a:rPr>
                        <a:t>6</a:t>
                      </a:r>
                      <a:r>
                        <a:rPr kumimoji="1" lang="ja-JP" altLang="en-US" sz="1200">
                          <a:solidFill>
                            <a:schemeClr val="bg1"/>
                          </a:solidFill>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en-US" altLang="ja-JP" sz="1200">
                          <a:solidFill>
                            <a:schemeClr val="bg1"/>
                          </a:solidFill>
                        </a:rPr>
                        <a:t>7</a:t>
                      </a:r>
                      <a:r>
                        <a:rPr kumimoji="1" lang="ja-JP" altLang="en-US" sz="1200">
                          <a:solidFill>
                            <a:schemeClr val="bg1"/>
                          </a:solidFill>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en-US" altLang="ja-JP" sz="1200">
                          <a:solidFill>
                            <a:schemeClr val="bg1"/>
                          </a:solidFill>
                        </a:rPr>
                        <a:t>8</a:t>
                      </a:r>
                      <a:r>
                        <a:rPr kumimoji="1" lang="ja-JP" altLang="en-US" sz="1200">
                          <a:solidFill>
                            <a:schemeClr val="bg1"/>
                          </a:solidFill>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en-US" altLang="ja-JP" sz="1200">
                          <a:solidFill>
                            <a:schemeClr val="bg1"/>
                          </a:solidFill>
                        </a:rPr>
                        <a:t>9</a:t>
                      </a:r>
                      <a:r>
                        <a:rPr kumimoji="1" lang="ja-JP" altLang="en-US" sz="1200">
                          <a:solidFill>
                            <a:schemeClr val="bg1"/>
                          </a:solidFill>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en-US" altLang="ja-JP" sz="1200">
                          <a:solidFill>
                            <a:schemeClr val="bg1"/>
                          </a:solidFill>
                        </a:rPr>
                        <a:t>10</a:t>
                      </a:r>
                      <a:r>
                        <a:rPr kumimoji="1" lang="ja-JP" altLang="en-US" sz="1200">
                          <a:solidFill>
                            <a:schemeClr val="bg1"/>
                          </a:solidFill>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en-US" altLang="ja-JP" sz="1200">
                          <a:solidFill>
                            <a:schemeClr val="bg1"/>
                          </a:solidFill>
                        </a:rPr>
                        <a:t>11</a:t>
                      </a:r>
                      <a:r>
                        <a:rPr kumimoji="1" lang="ja-JP" altLang="en-US" sz="1200">
                          <a:solidFill>
                            <a:schemeClr val="bg1"/>
                          </a:solidFill>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en-US" altLang="ja-JP" sz="1200">
                          <a:solidFill>
                            <a:schemeClr val="bg1"/>
                          </a:solidFill>
                        </a:rPr>
                        <a:t>12</a:t>
                      </a:r>
                      <a:r>
                        <a:rPr kumimoji="1" lang="ja-JP" altLang="en-US" sz="1200">
                          <a:solidFill>
                            <a:schemeClr val="bg1"/>
                          </a:solidFill>
                        </a:rPr>
                        <a:t>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kumimoji="1" lang="ja-JP" altLang="en-US" sz="1200">
                          <a:solidFill>
                            <a:schemeClr val="bg1"/>
                          </a:solidFill>
                        </a:rPr>
                        <a:t>合計</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extLst>
                  <a:ext uri="{0D108BD9-81ED-4DB2-BD59-A6C34878D82A}">
                    <a16:rowId xmlns:a16="http://schemas.microsoft.com/office/drawing/2014/main" xmlns="" val="3828875050"/>
                  </a:ext>
                </a:extLst>
              </a:tr>
              <a:tr h="288710">
                <a:tc>
                  <a:txBody>
                    <a:bodyPr/>
                    <a:lstStyle/>
                    <a:p>
                      <a:r>
                        <a:rPr kumimoji="1" lang="en-US" altLang="ja-JP" sz="1200"/>
                        <a:t>1</a:t>
                      </a:r>
                      <a:endParaRPr kumimoji="1" lang="ja-JP" altLang="en-US" sz="12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200"/>
                        <a:t>物流施設の電力需要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t>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1996441"/>
                  </a:ext>
                </a:extLst>
              </a:tr>
              <a:tr h="288710">
                <a:tc>
                  <a:txBody>
                    <a:bodyPr/>
                    <a:lstStyle/>
                    <a:p>
                      <a:r>
                        <a:rPr kumimoji="1" lang="en-US" altLang="ja-JP" sz="1200"/>
                        <a:t>2</a:t>
                      </a:r>
                      <a:endParaRPr kumimoji="1" lang="ja-JP" altLang="en-US" sz="12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200"/>
                        <a:t>太陽光発電量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t>②</a:t>
                      </a:r>
                      <a:endParaRPr kumimoji="1" lang="en-US" altLang="ja-JP"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dirty="0"/>
                        <a:t>XX</a:t>
                      </a:r>
                      <a:endParaRPr kumimoji="1" lang="ja-JP" alt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89412895"/>
                  </a:ext>
                </a:extLst>
              </a:tr>
              <a:tr h="288710">
                <a:tc>
                  <a:txBody>
                    <a:bodyPr/>
                    <a:lstStyle/>
                    <a:p>
                      <a:r>
                        <a:rPr kumimoji="1" lang="en-US" altLang="ja-JP" sz="1200"/>
                        <a:t>3</a:t>
                      </a:r>
                      <a:endParaRPr kumimoji="1" lang="ja-JP" altLang="en-US" sz="12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200"/>
                        <a:t>余剰発電量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t>③（②</a:t>
                      </a:r>
                      <a:r>
                        <a:rPr kumimoji="1" lang="en-US" altLang="ja-JP" sz="1200"/>
                        <a:t>-</a:t>
                      </a:r>
                      <a:r>
                        <a:rPr kumimoji="1" lang="ja-JP" altLang="en-US" sz="1200"/>
                        <a:t>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73571779"/>
                  </a:ext>
                </a:extLst>
              </a:tr>
              <a:tr h="288710">
                <a:tc>
                  <a:txBody>
                    <a:bodyPr/>
                    <a:lstStyle/>
                    <a:p>
                      <a:r>
                        <a:rPr kumimoji="1" lang="en-US" altLang="ja-JP" sz="1200"/>
                        <a:t>4</a:t>
                      </a:r>
                      <a:endParaRPr kumimoji="1" lang="ja-JP" altLang="en-US" sz="12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200"/>
                        <a:t>蓄電池充電量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t>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68629770"/>
                  </a:ext>
                </a:extLst>
              </a:tr>
              <a:tr h="288710">
                <a:tc>
                  <a:txBody>
                    <a:bodyPr/>
                    <a:lstStyle/>
                    <a:p>
                      <a:r>
                        <a:rPr kumimoji="1" lang="en-US" altLang="ja-JP" sz="1200"/>
                        <a:t>5</a:t>
                      </a:r>
                      <a:endParaRPr kumimoji="1" lang="ja-JP" altLang="en-US" sz="12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200"/>
                        <a:t>蓄電池放電量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t>⑤</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18990941"/>
                  </a:ext>
                </a:extLst>
              </a:tr>
              <a:tr h="288710">
                <a:tc>
                  <a:txBody>
                    <a:bodyPr/>
                    <a:lstStyle/>
                    <a:p>
                      <a:r>
                        <a:rPr kumimoji="1" lang="en-US" altLang="ja-JP" sz="1200"/>
                        <a:t>6</a:t>
                      </a:r>
                      <a:endParaRPr kumimoji="1" lang="ja-JP" altLang="en-US" sz="120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200"/>
                        <a:t>自家発自家消費量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t>⑥（②</a:t>
                      </a:r>
                      <a:r>
                        <a:rPr kumimoji="1" lang="en-US" altLang="ja-JP" sz="1200"/>
                        <a:t>-</a:t>
                      </a:r>
                      <a:r>
                        <a:rPr kumimoji="1" lang="ja-JP" altLang="en-US" sz="1200"/>
                        <a:t>③</a:t>
                      </a:r>
                      <a:r>
                        <a:rPr kumimoji="1" lang="en-US" altLang="ja-JP" sz="1200"/>
                        <a:t>+</a:t>
                      </a:r>
                      <a:r>
                        <a:rPr kumimoji="1" lang="ja-JP" altLang="en-US" sz="1200"/>
                        <a:t>⑤）</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a:t>XX</a:t>
                      </a:r>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sz="1200" dirty="0"/>
                        <a:t>XX</a:t>
                      </a:r>
                      <a:endParaRPr kumimoji="1" lang="ja-JP" altLang="en-US" sz="1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48447121"/>
                  </a:ext>
                </a:extLst>
              </a:tr>
            </a:tbl>
          </a:graphicData>
        </a:graphic>
      </p:graphicFrame>
      <p:sp>
        <p:nvSpPr>
          <p:cNvPr id="22" name="テキスト ボックス 21">
            <a:extLst>
              <a:ext uri="{FF2B5EF4-FFF2-40B4-BE49-F238E27FC236}">
                <a16:creationId xmlns:a16="http://schemas.microsoft.com/office/drawing/2014/main" xmlns="" id="{A3BA548C-7B7F-4F9E-8408-E7910F653692}"/>
              </a:ext>
            </a:extLst>
          </p:cNvPr>
          <p:cNvSpPr txBox="1"/>
          <p:nvPr/>
        </p:nvSpPr>
        <p:spPr>
          <a:xfrm>
            <a:off x="434751" y="4495809"/>
            <a:ext cx="11603341" cy="461665"/>
          </a:xfrm>
          <a:prstGeom prst="rect">
            <a:avLst/>
          </a:prstGeom>
          <a:noFill/>
        </p:spPr>
        <p:txBody>
          <a:bodyPr wrap="square" rtlCol="0">
            <a:spAutoFit/>
          </a:bodyPr>
          <a:lstStyle/>
          <a:p>
            <a:r>
              <a:rPr lang="en-US" altLang="ja-JP" sz="1200"/>
              <a:t>※</a:t>
            </a:r>
            <a:r>
              <a:rPr lang="ja-JP" altLang="en-US" sz="1200"/>
              <a:t>物流施設の電力需要は、</a:t>
            </a:r>
            <a:r>
              <a:rPr lang="en-US" altLang="ja-JP" sz="1200"/>
              <a:t>20XX</a:t>
            </a:r>
            <a:r>
              <a:rPr lang="ja-JP" altLang="en-US" sz="1200"/>
              <a:t>年</a:t>
            </a:r>
            <a:r>
              <a:rPr lang="en-US" altLang="ja-JP" sz="1200"/>
              <a:t>XX</a:t>
            </a:r>
            <a:r>
              <a:rPr lang="ja-JP" altLang="en-US" sz="1200"/>
              <a:t>月～</a:t>
            </a:r>
            <a:r>
              <a:rPr lang="en-US" altLang="ja-JP" sz="1200"/>
              <a:t>20XX</a:t>
            </a:r>
            <a:r>
              <a:rPr lang="ja-JP" altLang="en-US" sz="1200"/>
              <a:t>年</a:t>
            </a:r>
            <a:r>
              <a:rPr lang="en-US" altLang="ja-JP" sz="1200"/>
              <a:t>XX</a:t>
            </a:r>
            <a:r>
              <a:rPr lang="ja-JP" altLang="en-US" sz="1200"/>
              <a:t>月のデータを採用した。</a:t>
            </a:r>
            <a:endParaRPr lang="en-US" altLang="ja-JP" sz="1200"/>
          </a:p>
          <a:p>
            <a:r>
              <a:rPr lang="en-US" altLang="ja-JP" sz="1200"/>
              <a:t>※</a:t>
            </a:r>
            <a:r>
              <a:rPr lang="ja-JP" altLang="en-US" sz="1200"/>
              <a:t>太陽光発電量は、</a:t>
            </a:r>
            <a:r>
              <a:rPr lang="en-US" altLang="ja-JP" sz="1200"/>
              <a:t>NEDO</a:t>
            </a:r>
            <a:r>
              <a:rPr lang="ja-JP" altLang="en-US" sz="1200"/>
              <a:t>の日射量データベースより地点名：</a:t>
            </a:r>
            <a:r>
              <a:rPr lang="en-US" altLang="ja-JP" sz="1200"/>
              <a:t>XX</a:t>
            </a:r>
            <a:r>
              <a:rPr lang="ja-JP" altLang="en-US" sz="1200"/>
              <a:t>、方位角：</a:t>
            </a:r>
            <a:r>
              <a:rPr lang="en-US" altLang="ja-JP" sz="1200"/>
              <a:t>XX</a:t>
            </a:r>
            <a:r>
              <a:rPr lang="ja-JP" altLang="en-US" sz="1200"/>
              <a:t>、傾斜角</a:t>
            </a:r>
            <a:r>
              <a:rPr lang="en-US" altLang="ja-JP" sz="1200"/>
              <a:t>:XX</a:t>
            </a:r>
            <a:r>
              <a:rPr lang="ja-JP" altLang="en-US" sz="1200"/>
              <a:t>における日射量データを取得し、損失係数</a:t>
            </a:r>
            <a:r>
              <a:rPr lang="en-US" altLang="ja-JP" sz="1200"/>
              <a:t>XX</a:t>
            </a:r>
            <a:r>
              <a:rPr lang="ja-JP" altLang="en-US" sz="1200"/>
              <a:t>を掛けて計算した。</a:t>
            </a:r>
            <a:endParaRPr lang="en-US" altLang="ja-JP" sz="1200"/>
          </a:p>
        </p:txBody>
      </p:sp>
      <p:sp>
        <p:nvSpPr>
          <p:cNvPr id="23" name="吹き出し: 線 (枠なし) 22">
            <a:extLst>
              <a:ext uri="{FF2B5EF4-FFF2-40B4-BE49-F238E27FC236}">
                <a16:creationId xmlns:a16="http://schemas.microsoft.com/office/drawing/2014/main" xmlns="" id="{D86EC2CA-89B4-4A13-A954-63D359E643D7}"/>
              </a:ext>
            </a:extLst>
          </p:cNvPr>
          <p:cNvSpPr/>
          <p:nvPr/>
        </p:nvSpPr>
        <p:spPr>
          <a:xfrm>
            <a:off x="3680676" y="3885813"/>
            <a:ext cx="731520" cy="359517"/>
          </a:xfrm>
          <a:prstGeom prst="callout1">
            <a:avLst>
              <a:gd name="adj1" fmla="val 47010"/>
              <a:gd name="adj2" fmla="val 10185"/>
              <a:gd name="adj3" fmla="val 112500"/>
              <a:gd name="adj4" fmla="val -38333"/>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lang="ja-JP" altLang="en-US">
                <a:solidFill>
                  <a:schemeClr val="bg1"/>
                </a:solidFill>
              </a:rPr>
              <a:t>②</a:t>
            </a:r>
            <a:r>
              <a:rPr kumimoji="1" lang="en-US" altLang="ja-JP">
                <a:solidFill>
                  <a:schemeClr val="bg1"/>
                </a:solidFill>
              </a:rPr>
              <a:t>-1</a:t>
            </a:r>
            <a:endParaRPr kumimoji="1" lang="ja-JP" altLang="en-US">
              <a:solidFill>
                <a:schemeClr val="bg1"/>
              </a:solidFill>
            </a:endParaRPr>
          </a:p>
        </p:txBody>
      </p:sp>
      <p:sp>
        <p:nvSpPr>
          <p:cNvPr id="24" name="吹き出し: 線 (枠なし) 23">
            <a:extLst>
              <a:ext uri="{FF2B5EF4-FFF2-40B4-BE49-F238E27FC236}">
                <a16:creationId xmlns:a16="http://schemas.microsoft.com/office/drawing/2014/main" xmlns="" id="{075950F8-8255-459A-8D17-36B67197366E}"/>
              </a:ext>
            </a:extLst>
          </p:cNvPr>
          <p:cNvSpPr/>
          <p:nvPr/>
        </p:nvSpPr>
        <p:spPr>
          <a:xfrm>
            <a:off x="3587542" y="3015898"/>
            <a:ext cx="731520" cy="359517"/>
          </a:xfrm>
          <a:prstGeom prst="callout1">
            <a:avLst>
              <a:gd name="adj1" fmla="val 47010"/>
              <a:gd name="adj2" fmla="val 10185"/>
              <a:gd name="adj3" fmla="val 112500"/>
              <a:gd name="adj4" fmla="val -38333"/>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kumimoji="1" lang="ja-JP" altLang="en-US">
                <a:solidFill>
                  <a:schemeClr val="bg1"/>
                </a:solidFill>
              </a:rPr>
              <a:t>④</a:t>
            </a:r>
            <a:r>
              <a:rPr kumimoji="1" lang="en-US" altLang="ja-JP">
                <a:solidFill>
                  <a:schemeClr val="bg1"/>
                </a:solidFill>
              </a:rPr>
              <a:t>-1</a:t>
            </a:r>
            <a:endParaRPr kumimoji="1" lang="ja-JP" altLang="en-US">
              <a:solidFill>
                <a:schemeClr val="bg1"/>
              </a:solidFill>
            </a:endParaRPr>
          </a:p>
        </p:txBody>
      </p:sp>
      <p:sp>
        <p:nvSpPr>
          <p:cNvPr id="25" name="吹き出し: 線 (枠なし) 24">
            <a:extLst>
              <a:ext uri="{FF2B5EF4-FFF2-40B4-BE49-F238E27FC236}">
                <a16:creationId xmlns:a16="http://schemas.microsoft.com/office/drawing/2014/main" xmlns="" id="{99699354-83DD-4C49-840F-BDCB13F84094}"/>
              </a:ext>
            </a:extLst>
          </p:cNvPr>
          <p:cNvSpPr/>
          <p:nvPr/>
        </p:nvSpPr>
        <p:spPr>
          <a:xfrm>
            <a:off x="9213644" y="4959635"/>
            <a:ext cx="731520" cy="349702"/>
          </a:xfrm>
          <a:prstGeom prst="callout1">
            <a:avLst>
              <a:gd name="adj1" fmla="val 47010"/>
              <a:gd name="adj2" fmla="val 10185"/>
              <a:gd name="adj3" fmla="val -7345"/>
              <a:gd name="adj4" fmla="val -33703"/>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kumimoji="1" lang="ja-JP" altLang="en-US">
                <a:solidFill>
                  <a:schemeClr val="bg1"/>
                </a:solidFill>
              </a:rPr>
              <a:t>③</a:t>
            </a:r>
            <a:r>
              <a:rPr kumimoji="1" lang="en-US" altLang="ja-JP">
                <a:solidFill>
                  <a:schemeClr val="bg1"/>
                </a:solidFill>
              </a:rPr>
              <a:t>-1</a:t>
            </a:r>
          </a:p>
        </p:txBody>
      </p:sp>
      <p:sp>
        <p:nvSpPr>
          <p:cNvPr id="26" name="吹き出し: 線 (枠なし) 25">
            <a:extLst>
              <a:ext uri="{FF2B5EF4-FFF2-40B4-BE49-F238E27FC236}">
                <a16:creationId xmlns:a16="http://schemas.microsoft.com/office/drawing/2014/main" xmlns="" id="{1AD4E8B9-B19D-4FD7-88DB-C1471885270C}"/>
              </a:ext>
            </a:extLst>
          </p:cNvPr>
          <p:cNvSpPr/>
          <p:nvPr/>
        </p:nvSpPr>
        <p:spPr>
          <a:xfrm>
            <a:off x="9124743" y="1853001"/>
            <a:ext cx="731520" cy="359517"/>
          </a:xfrm>
          <a:prstGeom prst="callout1">
            <a:avLst>
              <a:gd name="adj1" fmla="val 47010"/>
              <a:gd name="adj2" fmla="val 10185"/>
              <a:gd name="adj3" fmla="val 112500"/>
              <a:gd name="adj4" fmla="val -38333"/>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lang="ja-JP" altLang="en-US">
                <a:solidFill>
                  <a:schemeClr val="bg1"/>
                </a:solidFill>
              </a:rPr>
              <a:t>②</a:t>
            </a:r>
            <a:r>
              <a:rPr kumimoji="1" lang="en-US" altLang="ja-JP">
                <a:solidFill>
                  <a:schemeClr val="bg1"/>
                </a:solidFill>
              </a:rPr>
              <a:t>-2</a:t>
            </a:r>
            <a:endParaRPr kumimoji="1" lang="ja-JP" altLang="en-US">
              <a:solidFill>
                <a:schemeClr val="bg1"/>
              </a:solidFill>
            </a:endParaRPr>
          </a:p>
        </p:txBody>
      </p:sp>
      <p:sp>
        <p:nvSpPr>
          <p:cNvPr id="2" name="タイトル 1">
            <a:extLst>
              <a:ext uri="{FF2B5EF4-FFF2-40B4-BE49-F238E27FC236}">
                <a16:creationId xmlns:a16="http://schemas.microsoft.com/office/drawing/2014/main" xmlns="" id="{1A4D9F0B-7CE0-5C97-B18F-BA6E9E2344C0}"/>
              </a:ext>
            </a:extLst>
          </p:cNvPr>
          <p:cNvSpPr txBox="1">
            <a:spLocks/>
          </p:cNvSpPr>
          <p:nvPr/>
        </p:nvSpPr>
        <p:spPr>
          <a:xfrm>
            <a:off x="362887" y="617133"/>
            <a:ext cx="11030471" cy="8540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3200" dirty="0"/>
              <a:t>3-2.</a:t>
            </a:r>
            <a:r>
              <a:rPr lang="ja-JP" altLang="en-US" sz="3200" dirty="0"/>
              <a:t> </a:t>
            </a:r>
            <a:r>
              <a:rPr lang="en-US" altLang="ja-JP" sz="3200" dirty="0"/>
              <a:t>CO</a:t>
            </a:r>
            <a:r>
              <a:rPr lang="en-US" altLang="ja-JP" sz="2400" dirty="0"/>
              <a:t>2</a:t>
            </a:r>
            <a:r>
              <a:rPr lang="ja-JP" altLang="en-US" sz="3200" dirty="0"/>
              <a:t>削減量の根拠に関する情報の具体的なイメージ（一例）　　</a:t>
            </a:r>
            <a:br>
              <a:rPr lang="ja-JP" altLang="en-US" sz="3200" dirty="0"/>
            </a:br>
            <a:r>
              <a:rPr lang="ja-JP" altLang="en-US" sz="3200" dirty="0"/>
              <a:t>　　　（２）</a:t>
            </a:r>
          </a:p>
        </p:txBody>
      </p:sp>
    </p:spTree>
    <p:extLst>
      <p:ext uri="{BB962C8B-B14F-4D97-AF65-F5344CB8AC3E}">
        <p14:creationId xmlns:p14="http://schemas.microsoft.com/office/powerpoint/2010/main" val="1238619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xmlns="" id="{814E711E-3D58-4D79-91FB-48B301D08281}"/>
              </a:ext>
            </a:extLst>
          </p:cNvPr>
          <p:cNvGrpSpPr/>
          <p:nvPr/>
        </p:nvGrpSpPr>
        <p:grpSpPr>
          <a:xfrm>
            <a:off x="536334" y="4677703"/>
            <a:ext cx="7974459" cy="2148736"/>
            <a:chOff x="536334" y="6935371"/>
            <a:chExt cx="7974459" cy="2148736"/>
          </a:xfrm>
        </p:grpSpPr>
        <p:pic>
          <p:nvPicPr>
            <p:cNvPr id="2" name="図 1">
              <a:extLst>
                <a:ext uri="{FF2B5EF4-FFF2-40B4-BE49-F238E27FC236}">
                  <a16:creationId xmlns:a16="http://schemas.microsoft.com/office/drawing/2014/main" xmlns="" id="{92CD3B15-7304-4591-80C3-3C4F31D15DA3}"/>
                </a:ext>
              </a:extLst>
            </p:cNvPr>
            <p:cNvPicPr>
              <a:picLocks noChangeAspect="1"/>
            </p:cNvPicPr>
            <p:nvPr/>
          </p:nvPicPr>
          <p:blipFill>
            <a:blip r:embed="rId3"/>
            <a:stretch>
              <a:fillRect/>
            </a:stretch>
          </p:blipFill>
          <p:spPr>
            <a:xfrm>
              <a:off x="536334" y="6935371"/>
              <a:ext cx="2559485" cy="2134526"/>
            </a:xfrm>
            <a:prstGeom prst="rect">
              <a:avLst/>
            </a:prstGeom>
          </p:spPr>
        </p:pic>
        <p:pic>
          <p:nvPicPr>
            <p:cNvPr id="3" name="図 2">
              <a:extLst>
                <a:ext uri="{FF2B5EF4-FFF2-40B4-BE49-F238E27FC236}">
                  <a16:creationId xmlns:a16="http://schemas.microsoft.com/office/drawing/2014/main" xmlns="" id="{18B864D0-7DE8-4D32-8C6C-B11E75F8F682}"/>
                </a:ext>
              </a:extLst>
            </p:cNvPr>
            <p:cNvPicPr>
              <a:picLocks noChangeAspect="1"/>
            </p:cNvPicPr>
            <p:nvPr/>
          </p:nvPicPr>
          <p:blipFill>
            <a:blip r:embed="rId4"/>
            <a:stretch>
              <a:fillRect/>
            </a:stretch>
          </p:blipFill>
          <p:spPr>
            <a:xfrm>
              <a:off x="3247801" y="6945500"/>
              <a:ext cx="2562728" cy="2134526"/>
            </a:xfrm>
            <a:prstGeom prst="rect">
              <a:avLst/>
            </a:prstGeom>
          </p:spPr>
        </p:pic>
        <p:pic>
          <p:nvPicPr>
            <p:cNvPr id="4" name="図 3">
              <a:extLst>
                <a:ext uri="{FF2B5EF4-FFF2-40B4-BE49-F238E27FC236}">
                  <a16:creationId xmlns:a16="http://schemas.microsoft.com/office/drawing/2014/main" xmlns="" id="{AA1DAEB0-A5E7-4ECC-B53B-2245B131BF55}"/>
                </a:ext>
              </a:extLst>
            </p:cNvPr>
            <p:cNvPicPr>
              <a:picLocks noChangeAspect="1"/>
            </p:cNvPicPr>
            <p:nvPr/>
          </p:nvPicPr>
          <p:blipFill>
            <a:blip r:embed="rId5"/>
            <a:stretch>
              <a:fillRect/>
            </a:stretch>
          </p:blipFill>
          <p:spPr>
            <a:xfrm>
              <a:off x="5951308" y="6949581"/>
              <a:ext cx="2559485" cy="2134526"/>
            </a:xfrm>
            <a:prstGeom prst="rect">
              <a:avLst/>
            </a:prstGeom>
          </p:spPr>
        </p:pic>
      </p:grpSp>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8</a:t>
            </a:fld>
            <a:endParaRPr kumimoji="1" lang="ja-JP" altLang="en-US"/>
          </a:p>
        </p:txBody>
      </p:sp>
      <p:sp>
        <p:nvSpPr>
          <p:cNvPr id="16" name="テキスト ボックス 15">
            <a:extLst>
              <a:ext uri="{FF2B5EF4-FFF2-40B4-BE49-F238E27FC236}">
                <a16:creationId xmlns:a16="http://schemas.microsoft.com/office/drawing/2014/main" xmlns="" id="{754F4844-FE07-4C3F-AD74-D23DD2C9A39D}"/>
              </a:ext>
            </a:extLst>
          </p:cNvPr>
          <p:cNvSpPr txBox="1"/>
          <p:nvPr/>
        </p:nvSpPr>
        <p:spPr>
          <a:xfrm>
            <a:off x="434753" y="1320651"/>
            <a:ext cx="2621230" cy="369332"/>
          </a:xfrm>
          <a:prstGeom prst="rect">
            <a:avLst/>
          </a:prstGeom>
          <a:noFill/>
        </p:spPr>
        <p:txBody>
          <a:bodyPr wrap="none" rtlCol="0">
            <a:spAutoFit/>
          </a:bodyPr>
          <a:lstStyle/>
          <a:p>
            <a:r>
              <a:rPr lang="ja-JP" altLang="en-US"/>
              <a:t>＜日別時間帯別グラフ＞</a:t>
            </a:r>
            <a:endParaRPr kumimoji="1" lang="ja-JP" altLang="en-US"/>
          </a:p>
        </p:txBody>
      </p:sp>
      <p:grpSp>
        <p:nvGrpSpPr>
          <p:cNvPr id="27" name="グループ化 26">
            <a:extLst>
              <a:ext uri="{FF2B5EF4-FFF2-40B4-BE49-F238E27FC236}">
                <a16:creationId xmlns:a16="http://schemas.microsoft.com/office/drawing/2014/main" xmlns="" id="{C40620E5-6E99-4979-9685-0AABBEF72009}"/>
              </a:ext>
            </a:extLst>
          </p:cNvPr>
          <p:cNvGrpSpPr/>
          <p:nvPr/>
        </p:nvGrpSpPr>
        <p:grpSpPr>
          <a:xfrm>
            <a:off x="537297" y="2036069"/>
            <a:ext cx="7973496" cy="2137486"/>
            <a:chOff x="374737" y="4572451"/>
            <a:chExt cx="7973496" cy="2137486"/>
          </a:xfrm>
        </p:grpSpPr>
        <p:pic>
          <p:nvPicPr>
            <p:cNvPr id="15" name="図 14">
              <a:extLst>
                <a:ext uri="{FF2B5EF4-FFF2-40B4-BE49-F238E27FC236}">
                  <a16:creationId xmlns:a16="http://schemas.microsoft.com/office/drawing/2014/main" xmlns="" id="{A43970F0-CF93-4107-8D4C-76B6BA614E11}"/>
                </a:ext>
              </a:extLst>
            </p:cNvPr>
            <p:cNvPicPr>
              <a:picLocks noChangeAspect="1"/>
            </p:cNvPicPr>
            <p:nvPr/>
          </p:nvPicPr>
          <p:blipFill>
            <a:blip r:embed="rId6"/>
            <a:stretch>
              <a:fillRect/>
            </a:stretch>
          </p:blipFill>
          <p:spPr>
            <a:xfrm>
              <a:off x="374737" y="4575412"/>
              <a:ext cx="2559483" cy="2134525"/>
            </a:xfrm>
            <a:prstGeom prst="rect">
              <a:avLst/>
            </a:prstGeom>
          </p:spPr>
        </p:pic>
        <p:pic>
          <p:nvPicPr>
            <p:cNvPr id="22" name="図 21">
              <a:extLst>
                <a:ext uri="{FF2B5EF4-FFF2-40B4-BE49-F238E27FC236}">
                  <a16:creationId xmlns:a16="http://schemas.microsoft.com/office/drawing/2014/main" xmlns="" id="{C506611D-080F-4692-B7AE-F1042C6B046A}"/>
                </a:ext>
              </a:extLst>
            </p:cNvPr>
            <p:cNvPicPr>
              <a:picLocks noChangeAspect="1"/>
            </p:cNvPicPr>
            <p:nvPr/>
          </p:nvPicPr>
          <p:blipFill>
            <a:blip r:embed="rId7"/>
            <a:stretch>
              <a:fillRect/>
            </a:stretch>
          </p:blipFill>
          <p:spPr>
            <a:xfrm>
              <a:off x="3081743" y="4572452"/>
              <a:ext cx="2562727" cy="2134525"/>
            </a:xfrm>
            <a:prstGeom prst="rect">
              <a:avLst/>
            </a:prstGeom>
          </p:spPr>
        </p:pic>
        <p:pic>
          <p:nvPicPr>
            <p:cNvPr id="23" name="図 22">
              <a:extLst>
                <a:ext uri="{FF2B5EF4-FFF2-40B4-BE49-F238E27FC236}">
                  <a16:creationId xmlns:a16="http://schemas.microsoft.com/office/drawing/2014/main" xmlns="" id="{25FCA658-EEC9-46E1-8BC7-17A718D82F8A}"/>
                </a:ext>
              </a:extLst>
            </p:cNvPr>
            <p:cNvPicPr>
              <a:picLocks noChangeAspect="1"/>
            </p:cNvPicPr>
            <p:nvPr/>
          </p:nvPicPr>
          <p:blipFill>
            <a:blip r:embed="rId8"/>
            <a:stretch>
              <a:fillRect/>
            </a:stretch>
          </p:blipFill>
          <p:spPr>
            <a:xfrm>
              <a:off x="5788750" y="4572451"/>
              <a:ext cx="2559483" cy="2134525"/>
            </a:xfrm>
            <a:prstGeom prst="rect">
              <a:avLst/>
            </a:prstGeom>
          </p:spPr>
        </p:pic>
      </p:grpSp>
      <p:sp>
        <p:nvSpPr>
          <p:cNvPr id="30" name="テキスト ボックス 29">
            <a:extLst>
              <a:ext uri="{FF2B5EF4-FFF2-40B4-BE49-F238E27FC236}">
                <a16:creationId xmlns:a16="http://schemas.microsoft.com/office/drawing/2014/main" xmlns="" id="{26CDC813-929E-4289-8519-2EE82F733F91}"/>
              </a:ext>
            </a:extLst>
          </p:cNvPr>
          <p:cNvSpPr txBox="1"/>
          <p:nvPr/>
        </p:nvSpPr>
        <p:spPr>
          <a:xfrm>
            <a:off x="434753" y="1618476"/>
            <a:ext cx="6391493" cy="369332"/>
          </a:xfrm>
          <a:prstGeom prst="rect">
            <a:avLst/>
          </a:prstGeom>
          <a:noFill/>
        </p:spPr>
        <p:txBody>
          <a:bodyPr wrap="none" rtlCol="0">
            <a:spAutoFit/>
          </a:bodyPr>
          <a:lstStyle/>
          <a:p>
            <a:r>
              <a:rPr kumimoji="1" lang="ja-JP" altLang="en-US"/>
              <a:t>・営業日（電力負荷の平準化のため、蓄電池が放電する日）の例</a:t>
            </a:r>
          </a:p>
        </p:txBody>
      </p:sp>
      <p:sp>
        <p:nvSpPr>
          <p:cNvPr id="31" name="テキスト ボックス 30">
            <a:extLst>
              <a:ext uri="{FF2B5EF4-FFF2-40B4-BE49-F238E27FC236}">
                <a16:creationId xmlns:a16="http://schemas.microsoft.com/office/drawing/2014/main" xmlns="" id="{35709C25-4C5C-461F-92E0-9451D7CC1F1F}"/>
              </a:ext>
            </a:extLst>
          </p:cNvPr>
          <p:cNvSpPr txBox="1"/>
          <p:nvPr/>
        </p:nvSpPr>
        <p:spPr>
          <a:xfrm>
            <a:off x="536334" y="4313338"/>
            <a:ext cx="9076524" cy="369332"/>
          </a:xfrm>
          <a:prstGeom prst="rect">
            <a:avLst/>
          </a:prstGeom>
          <a:noFill/>
        </p:spPr>
        <p:txBody>
          <a:bodyPr wrap="none" rtlCol="0">
            <a:spAutoFit/>
          </a:bodyPr>
          <a:lstStyle/>
          <a:p>
            <a:r>
              <a:rPr kumimoji="1" lang="ja-JP" altLang="en-US"/>
              <a:t>・休業日（電力需要に対して発電量が多く、余剰発電量が発生し、蓄電池で吸収する日）の例</a:t>
            </a:r>
          </a:p>
        </p:txBody>
      </p:sp>
      <p:sp>
        <p:nvSpPr>
          <p:cNvPr id="32" name="吹き出し: 線 (枠なし) 31">
            <a:extLst>
              <a:ext uri="{FF2B5EF4-FFF2-40B4-BE49-F238E27FC236}">
                <a16:creationId xmlns:a16="http://schemas.microsoft.com/office/drawing/2014/main" xmlns="" id="{0FCDE762-1D3B-48B8-8D1E-B0EC6682E05D}"/>
              </a:ext>
            </a:extLst>
          </p:cNvPr>
          <p:cNvSpPr/>
          <p:nvPr/>
        </p:nvSpPr>
        <p:spPr>
          <a:xfrm>
            <a:off x="5133916" y="5085135"/>
            <a:ext cx="731520" cy="349702"/>
          </a:xfrm>
          <a:prstGeom prst="callout1">
            <a:avLst>
              <a:gd name="adj1" fmla="val 47010"/>
              <a:gd name="adj2" fmla="val 10185"/>
              <a:gd name="adj3" fmla="val 112500"/>
              <a:gd name="adj4" fmla="val -38333"/>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lang="ja-JP" altLang="en-US">
                <a:solidFill>
                  <a:schemeClr val="bg1"/>
                </a:solidFill>
              </a:rPr>
              <a:t>③</a:t>
            </a:r>
            <a:r>
              <a:rPr lang="en-US" altLang="ja-JP">
                <a:solidFill>
                  <a:schemeClr val="bg1"/>
                </a:solidFill>
              </a:rPr>
              <a:t>-2</a:t>
            </a:r>
          </a:p>
        </p:txBody>
      </p:sp>
      <p:sp>
        <p:nvSpPr>
          <p:cNvPr id="33" name="吹き出し: 線 (枠なし) 32">
            <a:extLst>
              <a:ext uri="{FF2B5EF4-FFF2-40B4-BE49-F238E27FC236}">
                <a16:creationId xmlns:a16="http://schemas.microsoft.com/office/drawing/2014/main" xmlns="" id="{0CE2036B-A79D-4EFA-B082-6135427C3636}"/>
              </a:ext>
            </a:extLst>
          </p:cNvPr>
          <p:cNvSpPr/>
          <p:nvPr/>
        </p:nvSpPr>
        <p:spPr>
          <a:xfrm>
            <a:off x="4851551" y="3374616"/>
            <a:ext cx="731520" cy="349702"/>
          </a:xfrm>
          <a:prstGeom prst="callout1">
            <a:avLst>
              <a:gd name="adj1" fmla="val 47010"/>
              <a:gd name="adj2" fmla="val 10185"/>
              <a:gd name="adj3" fmla="val 112500"/>
              <a:gd name="adj4" fmla="val -38333"/>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lang="ja-JP" altLang="en-US">
                <a:solidFill>
                  <a:schemeClr val="bg1"/>
                </a:solidFill>
              </a:rPr>
              <a:t>③</a:t>
            </a:r>
            <a:r>
              <a:rPr lang="en-US" altLang="ja-JP">
                <a:solidFill>
                  <a:schemeClr val="bg1"/>
                </a:solidFill>
              </a:rPr>
              <a:t>-2</a:t>
            </a:r>
          </a:p>
        </p:txBody>
      </p:sp>
      <p:sp>
        <p:nvSpPr>
          <p:cNvPr id="34" name="吹き出し: 線 (枠なし) 33">
            <a:extLst>
              <a:ext uri="{FF2B5EF4-FFF2-40B4-BE49-F238E27FC236}">
                <a16:creationId xmlns:a16="http://schemas.microsoft.com/office/drawing/2014/main" xmlns="" id="{96B76C4F-194E-4F1A-9810-7AD1FB633C3E}"/>
              </a:ext>
            </a:extLst>
          </p:cNvPr>
          <p:cNvSpPr/>
          <p:nvPr/>
        </p:nvSpPr>
        <p:spPr>
          <a:xfrm>
            <a:off x="5026479" y="5711624"/>
            <a:ext cx="731520" cy="349702"/>
          </a:xfrm>
          <a:prstGeom prst="callout1">
            <a:avLst>
              <a:gd name="adj1" fmla="val 47010"/>
              <a:gd name="adj2" fmla="val 10185"/>
              <a:gd name="adj3" fmla="val 94342"/>
              <a:gd name="adj4" fmla="val -55694"/>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lang="ja-JP" altLang="en-US">
                <a:solidFill>
                  <a:schemeClr val="bg1"/>
                </a:solidFill>
              </a:rPr>
              <a:t>④</a:t>
            </a:r>
            <a:r>
              <a:rPr lang="en-US" altLang="ja-JP">
                <a:solidFill>
                  <a:schemeClr val="bg1"/>
                </a:solidFill>
              </a:rPr>
              <a:t>-2</a:t>
            </a:r>
          </a:p>
        </p:txBody>
      </p:sp>
      <p:sp>
        <p:nvSpPr>
          <p:cNvPr id="35" name="吹き出し: 線 (枠なし) 34">
            <a:extLst>
              <a:ext uri="{FF2B5EF4-FFF2-40B4-BE49-F238E27FC236}">
                <a16:creationId xmlns:a16="http://schemas.microsoft.com/office/drawing/2014/main" xmlns="" id="{A1903586-A4EA-4802-95DB-57F559187A06}"/>
              </a:ext>
            </a:extLst>
          </p:cNvPr>
          <p:cNvSpPr/>
          <p:nvPr/>
        </p:nvSpPr>
        <p:spPr>
          <a:xfrm>
            <a:off x="7863397" y="3876025"/>
            <a:ext cx="731520" cy="349702"/>
          </a:xfrm>
          <a:prstGeom prst="callout1">
            <a:avLst>
              <a:gd name="adj1" fmla="val 47010"/>
              <a:gd name="adj2" fmla="val 10185"/>
              <a:gd name="adj3" fmla="val -23687"/>
              <a:gd name="adj4" fmla="val -64375"/>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lang="ja-JP" altLang="en-US">
                <a:solidFill>
                  <a:schemeClr val="bg1"/>
                </a:solidFill>
              </a:rPr>
              <a:t>⑤</a:t>
            </a:r>
            <a:r>
              <a:rPr lang="en-US" altLang="ja-JP">
                <a:solidFill>
                  <a:schemeClr val="bg1"/>
                </a:solidFill>
              </a:rPr>
              <a:t>-1</a:t>
            </a:r>
          </a:p>
        </p:txBody>
      </p:sp>
      <p:sp>
        <p:nvSpPr>
          <p:cNvPr id="36" name="吹き出し: 線 (枠なし) 35">
            <a:extLst>
              <a:ext uri="{FF2B5EF4-FFF2-40B4-BE49-F238E27FC236}">
                <a16:creationId xmlns:a16="http://schemas.microsoft.com/office/drawing/2014/main" xmlns="" id="{D615059A-85F4-4656-A4C3-C9640F3303F7}"/>
              </a:ext>
            </a:extLst>
          </p:cNvPr>
          <p:cNvSpPr/>
          <p:nvPr/>
        </p:nvSpPr>
        <p:spPr>
          <a:xfrm>
            <a:off x="2400276" y="2289219"/>
            <a:ext cx="731520" cy="349702"/>
          </a:xfrm>
          <a:prstGeom prst="callout1">
            <a:avLst>
              <a:gd name="adj1" fmla="val 47010"/>
              <a:gd name="adj2" fmla="val 10185"/>
              <a:gd name="adj3" fmla="val 94342"/>
              <a:gd name="adj4" fmla="val -55694"/>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lang="ja-JP" altLang="en-US">
                <a:solidFill>
                  <a:schemeClr val="bg1"/>
                </a:solidFill>
              </a:rPr>
              <a:t>⑤</a:t>
            </a:r>
            <a:r>
              <a:rPr lang="en-US" altLang="ja-JP">
                <a:solidFill>
                  <a:schemeClr val="bg1"/>
                </a:solidFill>
              </a:rPr>
              <a:t>-1</a:t>
            </a:r>
          </a:p>
        </p:txBody>
      </p:sp>
      <p:sp>
        <p:nvSpPr>
          <p:cNvPr id="37" name="吹き出し: 線 (枠なし) 36">
            <a:extLst>
              <a:ext uri="{FF2B5EF4-FFF2-40B4-BE49-F238E27FC236}">
                <a16:creationId xmlns:a16="http://schemas.microsoft.com/office/drawing/2014/main" xmlns="" id="{781BC9A6-E147-4667-943A-070D62CBCC40}"/>
              </a:ext>
            </a:extLst>
          </p:cNvPr>
          <p:cNvSpPr/>
          <p:nvPr/>
        </p:nvSpPr>
        <p:spPr>
          <a:xfrm>
            <a:off x="7698297" y="5687051"/>
            <a:ext cx="731520" cy="349702"/>
          </a:xfrm>
          <a:prstGeom prst="callout1">
            <a:avLst>
              <a:gd name="adj1" fmla="val 47010"/>
              <a:gd name="adj2" fmla="val 10185"/>
              <a:gd name="adj3" fmla="val 116132"/>
              <a:gd name="adj4" fmla="val -45278"/>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lang="ja-JP" altLang="en-US">
                <a:solidFill>
                  <a:schemeClr val="bg1"/>
                </a:solidFill>
              </a:rPr>
              <a:t>⑥</a:t>
            </a:r>
            <a:r>
              <a:rPr lang="en-US" altLang="ja-JP">
                <a:solidFill>
                  <a:schemeClr val="bg1"/>
                </a:solidFill>
              </a:rPr>
              <a:t>-2</a:t>
            </a:r>
          </a:p>
        </p:txBody>
      </p:sp>
      <p:sp>
        <p:nvSpPr>
          <p:cNvPr id="38" name="吹き出し: 線 (枠なし) 37">
            <a:extLst>
              <a:ext uri="{FF2B5EF4-FFF2-40B4-BE49-F238E27FC236}">
                <a16:creationId xmlns:a16="http://schemas.microsoft.com/office/drawing/2014/main" xmlns="" id="{B8E143E8-4816-4EDA-B664-24FE814B672D}"/>
              </a:ext>
            </a:extLst>
          </p:cNvPr>
          <p:cNvSpPr/>
          <p:nvPr/>
        </p:nvSpPr>
        <p:spPr>
          <a:xfrm>
            <a:off x="3192894" y="5498271"/>
            <a:ext cx="731520" cy="349702"/>
          </a:xfrm>
          <a:prstGeom prst="callout1">
            <a:avLst>
              <a:gd name="adj1" fmla="val 56089"/>
              <a:gd name="adj2" fmla="val 88310"/>
              <a:gd name="adj3" fmla="val 119764"/>
              <a:gd name="adj4" fmla="val 138750"/>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lang="ja-JP" altLang="en-US">
                <a:solidFill>
                  <a:schemeClr val="bg1"/>
                </a:solidFill>
              </a:rPr>
              <a:t>⑥</a:t>
            </a:r>
            <a:r>
              <a:rPr lang="en-US" altLang="ja-JP">
                <a:solidFill>
                  <a:schemeClr val="bg1"/>
                </a:solidFill>
              </a:rPr>
              <a:t>-2</a:t>
            </a:r>
          </a:p>
        </p:txBody>
      </p:sp>
      <p:sp>
        <p:nvSpPr>
          <p:cNvPr id="29" name="吹き出し: 四角形 28">
            <a:extLst>
              <a:ext uri="{FF2B5EF4-FFF2-40B4-BE49-F238E27FC236}">
                <a16:creationId xmlns:a16="http://schemas.microsoft.com/office/drawing/2014/main" xmlns="" id="{DAE6C7E2-E303-40A0-BF4A-BC65D5CF37F9}"/>
              </a:ext>
            </a:extLst>
          </p:cNvPr>
          <p:cNvSpPr/>
          <p:nvPr/>
        </p:nvSpPr>
        <p:spPr>
          <a:xfrm>
            <a:off x="8510793" y="4647338"/>
            <a:ext cx="3496350" cy="612648"/>
          </a:xfrm>
          <a:prstGeom prst="wedgeRectCallout">
            <a:avLst>
              <a:gd name="adj1" fmla="val -56067"/>
              <a:gd name="adj2" fmla="val 40734"/>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1200">
                <a:solidFill>
                  <a:schemeClr val="tx1"/>
                </a:solidFill>
              </a:rPr>
              <a:t>蓄電池容量は、年間を通して余剰発電量を</a:t>
            </a:r>
            <a:endParaRPr kumimoji="1" lang="en-US" altLang="ja-JP" sz="1200">
              <a:solidFill>
                <a:schemeClr val="tx1"/>
              </a:solidFill>
            </a:endParaRPr>
          </a:p>
          <a:p>
            <a:pPr algn="ctr"/>
            <a:r>
              <a:rPr kumimoji="1" lang="ja-JP" altLang="en-US" sz="1200">
                <a:solidFill>
                  <a:schemeClr val="tx1"/>
                </a:solidFill>
              </a:rPr>
              <a:t>全量吸収できるような容量（</a:t>
            </a:r>
            <a:r>
              <a:rPr kumimoji="1" lang="en-US" altLang="ja-JP" sz="1200" err="1">
                <a:solidFill>
                  <a:schemeClr val="tx1"/>
                </a:solidFill>
              </a:rPr>
              <a:t>XXkWh</a:t>
            </a:r>
            <a:r>
              <a:rPr kumimoji="1" lang="ja-JP" altLang="en-US" sz="1200">
                <a:solidFill>
                  <a:schemeClr val="tx1"/>
                </a:solidFill>
              </a:rPr>
              <a:t>）で設定した</a:t>
            </a:r>
          </a:p>
        </p:txBody>
      </p:sp>
      <p:sp>
        <p:nvSpPr>
          <p:cNvPr id="39" name="吹き出し: 線 (枠なし) 38">
            <a:extLst>
              <a:ext uri="{FF2B5EF4-FFF2-40B4-BE49-F238E27FC236}">
                <a16:creationId xmlns:a16="http://schemas.microsoft.com/office/drawing/2014/main" xmlns="" id="{EE7B6B85-E29E-4BA1-BF32-49C3B35E9388}"/>
              </a:ext>
            </a:extLst>
          </p:cNvPr>
          <p:cNvSpPr/>
          <p:nvPr/>
        </p:nvSpPr>
        <p:spPr>
          <a:xfrm>
            <a:off x="8709019" y="5518334"/>
            <a:ext cx="3347880" cy="1180699"/>
          </a:xfrm>
          <a:prstGeom prst="callout1">
            <a:avLst>
              <a:gd name="adj1" fmla="val 4495"/>
              <a:gd name="adj2" fmla="val 58858"/>
              <a:gd name="adj3" fmla="val -17075"/>
              <a:gd name="adj4" fmla="val 53844"/>
            </a:avLst>
          </a:prstGeom>
          <a:solidFill>
            <a:schemeClr val="accent1">
              <a:lumMod val="40000"/>
              <a:lumOff val="60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marL="285750" indent="-285750">
              <a:buFont typeface="Arial" panose="020B0604020202020204" pitchFamily="34" charset="0"/>
              <a:buChar char="•"/>
            </a:pPr>
            <a:r>
              <a:rPr lang="ja-JP" altLang="en-US" sz="1200">
                <a:solidFill>
                  <a:schemeClr val="tx1">
                    <a:lumMod val="65000"/>
                    <a:lumOff val="35000"/>
                  </a:schemeClr>
                </a:solidFill>
              </a:rPr>
              <a:t>できる限り補助要件設備等の容量の根拠は図で示し、コメントをつけるなど、わかりやすい資料をご提供ください。</a:t>
            </a:r>
            <a:endParaRPr lang="en-US" altLang="ja-JP" sz="1200">
              <a:solidFill>
                <a:schemeClr val="tx1">
                  <a:lumMod val="65000"/>
                  <a:lumOff val="35000"/>
                </a:schemeClr>
              </a:solidFill>
            </a:endParaRPr>
          </a:p>
          <a:p>
            <a:pPr marL="285750" indent="-285750">
              <a:buFont typeface="Arial" panose="020B0604020202020204" pitchFamily="34" charset="0"/>
              <a:buChar char="•"/>
            </a:pPr>
            <a:r>
              <a:rPr kumimoji="1" lang="ja-JP" altLang="en-US" sz="1200">
                <a:solidFill>
                  <a:schemeClr val="tx1">
                    <a:lumMod val="65000"/>
                    <a:lumOff val="35000"/>
                  </a:schemeClr>
                </a:solidFill>
              </a:rPr>
              <a:t>なお、左図のようなシミュレーションを伴うようなグラフ化ができない場合でも、設備容量等を設定した定量的な根拠を記載すること。</a:t>
            </a:r>
            <a:endParaRPr kumimoji="1" lang="en-US" altLang="ja-JP" sz="1200">
              <a:solidFill>
                <a:schemeClr val="tx1">
                  <a:lumMod val="65000"/>
                  <a:lumOff val="35000"/>
                </a:schemeClr>
              </a:solidFill>
            </a:endParaRPr>
          </a:p>
        </p:txBody>
      </p:sp>
      <p:sp>
        <p:nvSpPr>
          <p:cNvPr id="41" name="吹き出し: 四角形 40">
            <a:extLst>
              <a:ext uri="{FF2B5EF4-FFF2-40B4-BE49-F238E27FC236}">
                <a16:creationId xmlns:a16="http://schemas.microsoft.com/office/drawing/2014/main" xmlns="" id="{7FAFF20C-6BEA-40A8-936C-C38409C3A948}"/>
              </a:ext>
            </a:extLst>
          </p:cNvPr>
          <p:cNvSpPr/>
          <p:nvPr/>
        </p:nvSpPr>
        <p:spPr>
          <a:xfrm>
            <a:off x="7614026" y="3135190"/>
            <a:ext cx="3496350" cy="612648"/>
          </a:xfrm>
          <a:prstGeom prst="wedgeRectCallout">
            <a:avLst>
              <a:gd name="adj1" fmla="val -56067"/>
              <a:gd name="adj2" fmla="val 40734"/>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1200"/>
              <a:t>電力負荷の平準化のため、日中の電力負荷の高い時間帯に蓄電池から放電を行う</a:t>
            </a:r>
            <a:endParaRPr kumimoji="1" lang="ja-JP" altLang="en-US" sz="1200"/>
          </a:p>
        </p:txBody>
      </p:sp>
      <p:sp>
        <p:nvSpPr>
          <p:cNvPr id="9" name="タイトル 1">
            <a:extLst>
              <a:ext uri="{FF2B5EF4-FFF2-40B4-BE49-F238E27FC236}">
                <a16:creationId xmlns:a16="http://schemas.microsoft.com/office/drawing/2014/main" xmlns="" id="{2C16F04E-5B53-FAFE-85B4-675BF8201215}"/>
              </a:ext>
            </a:extLst>
          </p:cNvPr>
          <p:cNvSpPr txBox="1">
            <a:spLocks/>
          </p:cNvSpPr>
          <p:nvPr/>
        </p:nvSpPr>
        <p:spPr>
          <a:xfrm>
            <a:off x="362887" y="526603"/>
            <a:ext cx="11030471" cy="8540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3200" dirty="0"/>
              <a:t>3-3.</a:t>
            </a:r>
            <a:r>
              <a:rPr lang="ja-JP" altLang="en-US" sz="3200" dirty="0"/>
              <a:t> </a:t>
            </a:r>
            <a:r>
              <a:rPr lang="en-US" altLang="ja-JP" sz="3200" dirty="0"/>
              <a:t>CO</a:t>
            </a:r>
            <a:r>
              <a:rPr lang="en-US" altLang="ja-JP" sz="2400" dirty="0"/>
              <a:t>2</a:t>
            </a:r>
            <a:r>
              <a:rPr lang="ja-JP" altLang="en-US" sz="3200" dirty="0"/>
              <a:t>削減量の根拠に関する情報の具体的なイメージ（一例）　　</a:t>
            </a:r>
            <a:br>
              <a:rPr lang="ja-JP" altLang="en-US" sz="3200" dirty="0"/>
            </a:br>
            <a:r>
              <a:rPr lang="ja-JP" altLang="en-US" sz="3200" dirty="0"/>
              <a:t>　　　（３）</a:t>
            </a:r>
          </a:p>
        </p:txBody>
      </p:sp>
    </p:spTree>
    <p:extLst>
      <p:ext uri="{BB962C8B-B14F-4D97-AF65-F5344CB8AC3E}">
        <p14:creationId xmlns:p14="http://schemas.microsoft.com/office/powerpoint/2010/main" val="260779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51" name="スライド番号プレースホルダー 50"/>
          <p:cNvSpPr>
            <a:spLocks noGrp="1"/>
          </p:cNvSpPr>
          <p:nvPr>
            <p:ph type="sldNum" sz="quarter" idx="12"/>
          </p:nvPr>
        </p:nvSpPr>
        <p:spPr/>
        <p:txBody>
          <a:bodyPr/>
          <a:lstStyle/>
          <a:p>
            <a:fld id="{FF608BFE-8C74-47C9-929A-218FD3ABDEC9}" type="slidenum">
              <a:rPr kumimoji="1" lang="ja-JP" altLang="en-US" smtClean="0"/>
              <a:t>9</a:t>
            </a:fld>
            <a:endParaRPr kumimoji="1" lang="ja-JP" altLang="en-US"/>
          </a:p>
        </p:txBody>
      </p:sp>
      <p:sp>
        <p:nvSpPr>
          <p:cNvPr id="7" name="タイトル 1"/>
          <p:cNvSpPr txBox="1">
            <a:spLocks/>
          </p:cNvSpPr>
          <p:nvPr/>
        </p:nvSpPr>
        <p:spPr>
          <a:xfrm>
            <a:off x="838200" y="1024751"/>
            <a:ext cx="10515600" cy="488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endParaRPr lang="ja-JP" altLang="en-US" sz="1800">
              <a:latin typeface="ＭＳ Ｐゴシック 見出し"/>
            </a:endParaRPr>
          </a:p>
        </p:txBody>
      </p:sp>
      <p:sp>
        <p:nvSpPr>
          <p:cNvPr id="15" name="テキスト ボックス 14">
            <a:extLst>
              <a:ext uri="{FF2B5EF4-FFF2-40B4-BE49-F238E27FC236}">
                <a16:creationId xmlns:a16="http://schemas.microsoft.com/office/drawing/2014/main" xmlns="" id="{18D42E78-D6E5-48C1-BAA2-88B49E73F5EE}"/>
              </a:ext>
            </a:extLst>
          </p:cNvPr>
          <p:cNvSpPr txBox="1"/>
          <p:nvPr/>
        </p:nvSpPr>
        <p:spPr>
          <a:xfrm>
            <a:off x="434752" y="1872121"/>
            <a:ext cx="7840608" cy="1754326"/>
          </a:xfrm>
          <a:prstGeom prst="rect">
            <a:avLst/>
          </a:prstGeom>
          <a:noFill/>
        </p:spPr>
        <p:txBody>
          <a:bodyPr wrap="none" rtlCol="0">
            <a:spAutoFit/>
          </a:bodyPr>
          <a:lstStyle/>
          <a:p>
            <a:r>
              <a:rPr lang="ja-JP" altLang="en-US" dirty="0"/>
              <a:t>＜</a:t>
            </a:r>
            <a:r>
              <a:rPr lang="en-US" altLang="ja-JP" dirty="0"/>
              <a:t>CO2</a:t>
            </a:r>
            <a:r>
              <a:rPr lang="ja-JP" altLang="en-US" dirty="0"/>
              <a:t>削減量に関する情報＞</a:t>
            </a:r>
            <a:endParaRPr lang="en-US" altLang="ja-JP" dirty="0"/>
          </a:p>
          <a:p>
            <a:r>
              <a:rPr lang="ja-JP" altLang="en-US" dirty="0"/>
              <a:t>・</a:t>
            </a:r>
            <a:r>
              <a:rPr lang="en-US" altLang="ja-JP" dirty="0"/>
              <a:t>CO2</a:t>
            </a:r>
            <a:r>
              <a:rPr lang="ja-JP" altLang="en-US" dirty="0"/>
              <a:t>削減量の計算方法	：太陽光発電による自家発自家消費量</a:t>
            </a:r>
            <a:r>
              <a:rPr lang="en-US" altLang="ja-JP" dirty="0"/>
              <a:t>×</a:t>
            </a:r>
            <a:r>
              <a:rPr lang="ja-JP" altLang="en-US" dirty="0"/>
              <a:t>排出係数</a:t>
            </a:r>
          </a:p>
          <a:p>
            <a:r>
              <a:rPr lang="ja-JP" altLang="en-US" dirty="0"/>
              <a:t>・</a:t>
            </a:r>
            <a:r>
              <a:rPr lang="en-US" altLang="ja-JP" dirty="0"/>
              <a:t>CO2</a:t>
            </a:r>
            <a:r>
              <a:rPr lang="ja-JP" altLang="en-US" dirty="0"/>
              <a:t>削減量の計算式	：</a:t>
            </a:r>
            <a:r>
              <a:rPr lang="en-US" altLang="ja-JP" dirty="0"/>
              <a:t>XXX </a:t>
            </a:r>
            <a:r>
              <a:rPr lang="ja-JP" altLang="en-US" sz="1600" dirty="0"/>
              <a:t>［</a:t>
            </a:r>
            <a:r>
              <a:rPr lang="en-US" altLang="ja-JP" dirty="0"/>
              <a:t>kWh/</a:t>
            </a:r>
            <a:r>
              <a:rPr lang="ja-JP" altLang="en-US" dirty="0"/>
              <a:t>年］</a:t>
            </a:r>
            <a:r>
              <a:rPr lang="en-US" altLang="ja-JP" dirty="0"/>
              <a:t>×XXX</a:t>
            </a:r>
            <a:r>
              <a:rPr lang="ja-JP" altLang="en-US" dirty="0"/>
              <a:t>［</a:t>
            </a:r>
            <a:r>
              <a:rPr lang="en-US" altLang="ja-JP" dirty="0"/>
              <a:t>t-CO2/kWh</a:t>
            </a:r>
            <a:r>
              <a:rPr lang="ja-JP" altLang="en-US" dirty="0"/>
              <a:t>］</a:t>
            </a:r>
            <a:endParaRPr lang="en-US" altLang="ja-JP" dirty="0"/>
          </a:p>
          <a:p>
            <a:r>
              <a:rPr lang="ja-JP" altLang="en-US" dirty="0"/>
              <a:t>・</a:t>
            </a:r>
            <a:r>
              <a:rPr lang="en-US" altLang="ja-JP" dirty="0"/>
              <a:t>CO2</a:t>
            </a:r>
            <a:r>
              <a:rPr lang="ja-JP" altLang="en-US" dirty="0"/>
              <a:t>削減量の計算結果	：</a:t>
            </a:r>
            <a:r>
              <a:rPr lang="en-US" altLang="ja-JP" dirty="0"/>
              <a:t>XXX</a:t>
            </a:r>
            <a:r>
              <a:rPr lang="ja-JP" altLang="en-US" dirty="0"/>
              <a:t> ［</a:t>
            </a:r>
            <a:r>
              <a:rPr lang="en-US" altLang="ja-JP" dirty="0"/>
              <a:t>t-CO2/kWh</a:t>
            </a:r>
            <a:r>
              <a:rPr lang="ja-JP" altLang="en-US" dirty="0"/>
              <a:t>・年］</a:t>
            </a:r>
            <a:endParaRPr lang="en-US" altLang="ja-JP" dirty="0"/>
          </a:p>
          <a:p>
            <a:endParaRPr lang="en-US" altLang="ja-JP" dirty="0"/>
          </a:p>
          <a:p>
            <a:r>
              <a:rPr lang="en-US" altLang="ja-JP" dirty="0"/>
              <a:t>※</a:t>
            </a:r>
            <a:r>
              <a:rPr lang="ja-JP" altLang="en-US" dirty="0"/>
              <a:t>排出係数は、</a:t>
            </a:r>
            <a:r>
              <a:rPr lang="en-US" altLang="ja-JP" dirty="0">
                <a:solidFill>
                  <a:schemeClr val="bg1"/>
                </a:solidFill>
                <a:highlight>
                  <a:srgbClr val="800000"/>
                </a:highlight>
              </a:rPr>
              <a:t>XXXX</a:t>
            </a:r>
            <a:r>
              <a:rPr lang="ja-JP" altLang="en-US" dirty="0"/>
              <a:t>を根拠に設定した。</a:t>
            </a:r>
            <a:endParaRPr lang="en-US" altLang="ja-JP" dirty="0"/>
          </a:p>
        </p:txBody>
      </p:sp>
      <p:sp>
        <p:nvSpPr>
          <p:cNvPr id="21" name="吹き出し: 線 (枠なし) 20">
            <a:extLst>
              <a:ext uri="{FF2B5EF4-FFF2-40B4-BE49-F238E27FC236}">
                <a16:creationId xmlns:a16="http://schemas.microsoft.com/office/drawing/2014/main" xmlns="" id="{135CCB1D-73B3-470D-8F87-3506BB530747}"/>
              </a:ext>
            </a:extLst>
          </p:cNvPr>
          <p:cNvSpPr/>
          <p:nvPr/>
        </p:nvSpPr>
        <p:spPr>
          <a:xfrm>
            <a:off x="2649591" y="3726490"/>
            <a:ext cx="731520" cy="359517"/>
          </a:xfrm>
          <a:prstGeom prst="callout1">
            <a:avLst>
              <a:gd name="adj1" fmla="val 47010"/>
              <a:gd name="adj2" fmla="val 10185"/>
              <a:gd name="adj3" fmla="val -25844"/>
              <a:gd name="adj4" fmla="val -21074"/>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kumimoji="1" lang="ja-JP" altLang="en-US">
                <a:solidFill>
                  <a:schemeClr val="bg1"/>
                </a:solidFill>
              </a:rPr>
              <a:t>①</a:t>
            </a:r>
            <a:r>
              <a:rPr kumimoji="1" lang="en-US" altLang="ja-JP">
                <a:solidFill>
                  <a:schemeClr val="bg1"/>
                </a:solidFill>
              </a:rPr>
              <a:t>-2</a:t>
            </a:r>
            <a:endParaRPr kumimoji="1" lang="ja-JP" altLang="en-US">
              <a:solidFill>
                <a:schemeClr val="bg1"/>
              </a:solidFill>
            </a:endParaRPr>
          </a:p>
        </p:txBody>
      </p:sp>
      <p:sp>
        <p:nvSpPr>
          <p:cNvPr id="8" name="吹き出し: 線 (枠なし) 7">
            <a:extLst>
              <a:ext uri="{FF2B5EF4-FFF2-40B4-BE49-F238E27FC236}">
                <a16:creationId xmlns:a16="http://schemas.microsoft.com/office/drawing/2014/main" xmlns="" id="{F1F76F05-6579-43B2-A82D-FAFE3CE442D6}"/>
              </a:ext>
            </a:extLst>
          </p:cNvPr>
          <p:cNvSpPr/>
          <p:nvPr/>
        </p:nvSpPr>
        <p:spPr>
          <a:xfrm>
            <a:off x="6096000" y="1727843"/>
            <a:ext cx="731520" cy="359517"/>
          </a:xfrm>
          <a:prstGeom prst="callout1">
            <a:avLst>
              <a:gd name="adj1" fmla="val 47010"/>
              <a:gd name="adj2" fmla="val 10185"/>
              <a:gd name="adj3" fmla="val 115693"/>
              <a:gd name="adj4" fmla="val -24735"/>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kumimoji="1" lang="ja-JP" altLang="en-US">
                <a:solidFill>
                  <a:schemeClr val="bg1"/>
                </a:solidFill>
              </a:rPr>
              <a:t>①</a:t>
            </a:r>
            <a:r>
              <a:rPr kumimoji="1" lang="en-US" altLang="ja-JP">
                <a:solidFill>
                  <a:schemeClr val="bg1"/>
                </a:solidFill>
              </a:rPr>
              <a:t>-1</a:t>
            </a:r>
            <a:endParaRPr kumimoji="1" lang="ja-JP" altLang="en-US">
              <a:solidFill>
                <a:schemeClr val="bg1"/>
              </a:solidFill>
            </a:endParaRPr>
          </a:p>
        </p:txBody>
      </p:sp>
      <p:sp>
        <p:nvSpPr>
          <p:cNvPr id="4" name="タイトル 1">
            <a:extLst>
              <a:ext uri="{FF2B5EF4-FFF2-40B4-BE49-F238E27FC236}">
                <a16:creationId xmlns:a16="http://schemas.microsoft.com/office/drawing/2014/main" xmlns="" id="{4FBE9801-92A2-8E46-7406-C3812D38D384}"/>
              </a:ext>
            </a:extLst>
          </p:cNvPr>
          <p:cNvSpPr txBox="1">
            <a:spLocks/>
          </p:cNvSpPr>
          <p:nvPr/>
        </p:nvSpPr>
        <p:spPr>
          <a:xfrm>
            <a:off x="362887" y="617133"/>
            <a:ext cx="11030471" cy="8540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3200" dirty="0"/>
              <a:t>3-4.</a:t>
            </a:r>
            <a:r>
              <a:rPr lang="ja-JP" altLang="en-US" sz="3200" dirty="0"/>
              <a:t> </a:t>
            </a:r>
            <a:r>
              <a:rPr lang="en-US" altLang="ja-JP" sz="3200" dirty="0"/>
              <a:t>CO</a:t>
            </a:r>
            <a:r>
              <a:rPr lang="en-US" altLang="ja-JP" sz="2400" dirty="0"/>
              <a:t>2</a:t>
            </a:r>
            <a:r>
              <a:rPr lang="ja-JP" altLang="en-US" sz="3200" dirty="0"/>
              <a:t>削減量の根拠に関する情報の具体的なイメージ（一例）　　</a:t>
            </a:r>
            <a:br>
              <a:rPr lang="ja-JP" altLang="en-US" sz="3200" dirty="0"/>
            </a:br>
            <a:r>
              <a:rPr lang="ja-JP" altLang="en-US" sz="3200" dirty="0"/>
              <a:t>　　　（４）</a:t>
            </a:r>
          </a:p>
        </p:txBody>
      </p:sp>
    </p:spTree>
    <p:extLst>
      <p:ext uri="{BB962C8B-B14F-4D97-AF65-F5344CB8AC3E}">
        <p14:creationId xmlns:p14="http://schemas.microsoft.com/office/powerpoint/2010/main" val="1122749099"/>
      </p:ext>
    </p:extLst>
  </p:cSld>
  <p:clrMapOvr>
    <a:masterClrMapping/>
  </p:clrMapOvr>
</p:sld>
</file>

<file path=ppt/theme/theme1.xml><?xml version="1.0" encoding="utf-8"?>
<a:theme xmlns:a="http://schemas.openxmlformats.org/drawingml/2006/main" name="Office Theme">
  <a:themeElements>
    <a:clrScheme name="オレンジ">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3E4F19A7-A959-40BB-972C-4880BAF8EB09}"/>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5821</Words>
  <Application>Microsoft Office PowerPoint</Application>
  <PresentationFormat>ユーザー設定</PresentationFormat>
  <Paragraphs>930</Paragraphs>
  <Slides>43</Slides>
  <Notes>7</Notes>
  <HiddenSlides>0</HiddenSlides>
  <MMClips>0</MMClips>
  <ScaleCrop>false</ScaleCrop>
  <HeadingPairs>
    <vt:vector size="4" baseType="variant">
      <vt:variant>
        <vt:lpstr>テーマ</vt:lpstr>
      </vt:variant>
      <vt:variant>
        <vt:i4>1</vt:i4>
      </vt:variant>
      <vt:variant>
        <vt:lpstr>スライド タイトル</vt:lpstr>
      </vt:variant>
      <vt:variant>
        <vt:i4>43</vt:i4>
      </vt:variant>
    </vt:vector>
  </HeadingPairs>
  <TitlesOfParts>
    <vt:vector size="44" baseType="lpstr">
      <vt:lpstr>Office Theme</vt:lpstr>
      <vt:lpstr>令和５年度 物流脱炭素化促進事業費補助金　Ver1.1</vt:lpstr>
      <vt:lpstr>PowerPoint プレゼンテーション</vt:lpstr>
      <vt:lpstr>PowerPoint プレゼンテーション</vt:lpstr>
      <vt:lpstr>1.はじめに</vt:lpstr>
      <vt:lpstr>2.スケジュール　（交付決定以降）</vt:lpstr>
      <vt:lpstr>3-1. CO2削減量の根拠に関する情報の具体的なイメージ（一例）　　 　　　（１）</vt:lpstr>
      <vt:lpstr>PowerPoint プレゼンテーション</vt:lpstr>
      <vt:lpstr>PowerPoint プレゼンテーション</vt:lpstr>
      <vt:lpstr>PowerPoint プレゼンテーション</vt:lpstr>
      <vt:lpstr>PowerPoint プレゼンテーション</vt:lpstr>
      <vt:lpstr>4.間接補助事業の開始</vt:lpstr>
      <vt:lpstr>5.見積・競争入札・関連会社の利益排除</vt:lpstr>
      <vt:lpstr>6-1.契約・発注について（１）</vt:lpstr>
      <vt:lpstr>6-2.契約・発注について（２）</vt:lpstr>
      <vt:lpstr>6-3.契約・発注について（３）</vt:lpstr>
      <vt:lpstr>6-4.契約・発注について（４）</vt:lpstr>
      <vt:lpstr>7.施設、設備、機器類の導入</vt:lpstr>
      <vt:lpstr>8.補助対象経費の支払い</vt:lpstr>
      <vt:lpstr>9-1.中間報告（交付規程第15条に定める「状況報告」に該当します）</vt:lpstr>
      <vt:lpstr>9-2.物流脱炭素化促進事業費間接補助事業経費の使用状況報告書（様式第５）の記入例</vt:lpstr>
      <vt:lpstr>9-3.納品書（写）または請求書（写）の注意点</vt:lpstr>
      <vt:lpstr>9-4.保証書（写）の注意点</vt:lpstr>
      <vt:lpstr>9-5.振込明細書（写）の注意点</vt:lpstr>
      <vt:lpstr>9-6.リース契約書（写）の注意点</vt:lpstr>
      <vt:lpstr>9-7.ＰＰＡ契約書（写）の注意点</vt:lpstr>
      <vt:lpstr>10-1.実績報告</vt:lpstr>
      <vt:lpstr>10-2.物流脱炭素化促進事業費補助金実績報告書（様式第６）の記入例（１）　</vt:lpstr>
      <vt:lpstr>10-3.物流脱炭素化促進事業費補助金実績報告書（様式第６）の記入例（２）　　</vt:lpstr>
      <vt:lpstr>10-4.経費内訳（実績報告用）の記入例</vt:lpstr>
      <vt:lpstr>10-5.消費税額及び地方消費税額の額の確定に伴う報告書（様式第９）の記入例</vt:lpstr>
      <vt:lpstr>10-6.取得財産等管理明細表（様式第１１）の記入例</vt:lpstr>
      <vt:lpstr>10-7.物流脱炭素化促進事業費補助金事業による収入内訳書（様式第１７）の記入例</vt:lpstr>
      <vt:lpstr>11-1.計画変更</vt:lpstr>
      <vt:lpstr>11-2.計画変更の際に必要な書類等について</vt:lpstr>
      <vt:lpstr>11-3.物流脱炭素化促進事業費補助金計画変更（等）承認申請書（様式第３）の記入例 </vt:lpstr>
      <vt:lpstr>11-4.事業の引継ぎについて</vt:lpstr>
      <vt:lpstr>12.事故報告</vt:lpstr>
      <vt:lpstr>13.現地調査、現地検査</vt:lpstr>
      <vt:lpstr>14-1.補助金の支払い</vt:lpstr>
      <vt:lpstr>14-2.物流脱炭素化促進事業費補助金精算払請求書（様式第８）の記入例 </vt:lpstr>
      <vt:lpstr>15-1.ＣＯ２削減量の報告</vt:lpstr>
      <vt:lpstr>15-2.物流脱炭素化促進事業費補助金事業による補助金効果表（様式第１６）の記入例 </vt:lpstr>
      <vt:lpstr>16.問い合わせ先</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2025-10-28T05:35:08Z</dcterms:created>
  <dcterms:modified xsi:type="dcterms:W3CDTF">2025-10-28T05:35:23Z</dcterms:modified>
</cp:coreProperties>
</file>