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3"/>
  </p:notesMasterIdLst>
  <p:sldIdLst>
    <p:sldId id="256" r:id="rId2"/>
    <p:sldId id="302" r:id="rId3"/>
    <p:sldId id="257" r:id="rId4"/>
    <p:sldId id="258" r:id="rId5"/>
    <p:sldId id="262" r:id="rId6"/>
    <p:sldId id="259" r:id="rId7"/>
    <p:sldId id="265" r:id="rId8"/>
    <p:sldId id="310" r:id="rId9"/>
    <p:sldId id="303" r:id="rId10"/>
    <p:sldId id="267" r:id="rId11"/>
    <p:sldId id="269" r:id="rId12"/>
    <p:sldId id="264" r:id="rId13"/>
    <p:sldId id="282" r:id="rId14"/>
    <p:sldId id="260" r:id="rId15"/>
    <p:sldId id="261" r:id="rId16"/>
    <p:sldId id="263" r:id="rId17"/>
    <p:sldId id="268" r:id="rId18"/>
    <p:sldId id="270" r:id="rId19"/>
    <p:sldId id="275" r:id="rId20"/>
    <p:sldId id="277" r:id="rId21"/>
    <p:sldId id="278" r:id="rId22"/>
    <p:sldId id="283" r:id="rId23"/>
    <p:sldId id="284" r:id="rId24"/>
    <p:sldId id="276" r:id="rId25"/>
    <p:sldId id="281" r:id="rId26"/>
    <p:sldId id="280" r:id="rId27"/>
    <p:sldId id="285" r:id="rId28"/>
    <p:sldId id="311" r:id="rId29"/>
    <p:sldId id="312" r:id="rId30"/>
    <p:sldId id="286" r:id="rId31"/>
    <p:sldId id="304" r:id="rId32"/>
    <p:sldId id="290" r:id="rId33"/>
    <p:sldId id="287" r:id="rId34"/>
    <p:sldId id="292" r:id="rId35"/>
    <p:sldId id="288" r:id="rId36"/>
    <p:sldId id="289" r:id="rId37"/>
    <p:sldId id="296" r:id="rId38"/>
    <p:sldId id="291" r:id="rId39"/>
    <p:sldId id="293" r:id="rId40"/>
    <p:sldId id="313" r:id="rId41"/>
    <p:sldId id="314" r:id="rId42"/>
    <p:sldId id="294" r:id="rId43"/>
    <p:sldId id="295" r:id="rId44"/>
    <p:sldId id="305" r:id="rId45"/>
    <p:sldId id="298" r:id="rId46"/>
    <p:sldId id="315" r:id="rId47"/>
    <p:sldId id="307" r:id="rId48"/>
    <p:sldId id="308" r:id="rId49"/>
    <p:sldId id="309" r:id="rId50"/>
    <p:sldId id="306" r:id="rId51"/>
    <p:sldId id="300" r:id="rId52"/>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FF0000"/>
    <a:srgbClr val="FF6F5C"/>
    <a:srgbClr val="FF66CC"/>
    <a:srgbClr val="FFCCCC"/>
    <a:srgbClr val="D3D3D3"/>
    <a:srgbClr val="FDDFFE"/>
    <a:srgbClr val="CBCBCB"/>
    <a:srgbClr val="E2F0D9"/>
    <a:srgbClr val="848C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429" autoAdjust="0"/>
  </p:normalViewPr>
  <p:slideViewPr>
    <p:cSldViewPr snapToGrid="0">
      <p:cViewPr varScale="1">
        <p:scale>
          <a:sx n="107" d="100"/>
          <a:sy n="107" d="100"/>
        </p:scale>
        <p:origin x="-102" y="-5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18831" cy="495029"/>
          </a:xfrm>
          <a:prstGeom prst="rect">
            <a:avLst/>
          </a:prstGeom>
        </p:spPr>
        <p:txBody>
          <a:bodyPr vert="horz" lIns="90644" tIns="45322" rIns="90644" bIns="4532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4" y="1"/>
            <a:ext cx="2918831" cy="495029"/>
          </a:xfrm>
          <a:prstGeom prst="rect">
            <a:avLst/>
          </a:prstGeom>
        </p:spPr>
        <p:txBody>
          <a:bodyPr vert="horz" lIns="90644" tIns="45322" rIns="90644" bIns="45322" rtlCol="0"/>
          <a:lstStyle>
            <a:lvl1pPr algn="r">
              <a:defRPr sz="1200"/>
            </a:lvl1pPr>
          </a:lstStyle>
          <a:p>
            <a:fld id="{A600ADD7-6958-47C6-9FB3-95ADFF3E9273}" type="datetimeFigureOut">
              <a:rPr kumimoji="1" lang="ja-JP" altLang="en-US" smtClean="0"/>
              <a:t>2025/10/28</a:t>
            </a:fld>
            <a:endParaRPr kumimoji="1" lang="ja-JP" altLang="en-US"/>
          </a:p>
        </p:txBody>
      </p:sp>
      <p:sp>
        <p:nvSpPr>
          <p:cNvPr id="4" name="スライド イメージ プレースホルダー 3"/>
          <p:cNvSpPr>
            <a:spLocks noGrp="1" noRot="1" noChangeAspect="1"/>
          </p:cNvSpPr>
          <p:nvPr>
            <p:ph type="sldImg" idx="2"/>
          </p:nvPr>
        </p:nvSpPr>
        <p:spPr>
          <a:xfrm>
            <a:off x="407988" y="1233488"/>
            <a:ext cx="5919787" cy="3330575"/>
          </a:xfrm>
          <a:prstGeom prst="rect">
            <a:avLst/>
          </a:prstGeom>
          <a:noFill/>
          <a:ln w="12700">
            <a:solidFill>
              <a:prstClr val="black"/>
            </a:solidFill>
          </a:ln>
        </p:spPr>
        <p:txBody>
          <a:bodyPr vert="horz" lIns="90644" tIns="45322" rIns="90644" bIns="45322" rtlCol="0" anchor="ctr"/>
          <a:lstStyle/>
          <a:p>
            <a:endParaRPr lang="ja-JP" altLang="en-US"/>
          </a:p>
        </p:txBody>
      </p:sp>
      <p:sp>
        <p:nvSpPr>
          <p:cNvPr id="5" name="ノート プレースホルダー 4"/>
          <p:cNvSpPr>
            <a:spLocks noGrp="1"/>
          </p:cNvSpPr>
          <p:nvPr>
            <p:ph type="body" sz="quarter" idx="3"/>
          </p:nvPr>
        </p:nvSpPr>
        <p:spPr>
          <a:xfrm>
            <a:off x="673577" y="4748164"/>
            <a:ext cx="5388610" cy="3884860"/>
          </a:xfrm>
          <a:prstGeom prst="rect">
            <a:avLst/>
          </a:prstGeom>
        </p:spPr>
        <p:txBody>
          <a:bodyPr vert="horz" lIns="90644" tIns="45322" rIns="90644" bIns="4532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0644" tIns="45322" rIns="90644" bIns="4532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4" y="9371286"/>
            <a:ext cx="2918831" cy="495028"/>
          </a:xfrm>
          <a:prstGeom prst="rect">
            <a:avLst/>
          </a:prstGeom>
        </p:spPr>
        <p:txBody>
          <a:bodyPr vert="horz" lIns="90644" tIns="45322" rIns="90644" bIns="45322" rtlCol="0" anchor="b"/>
          <a:lstStyle>
            <a:lvl1pPr algn="r">
              <a:defRPr sz="1200"/>
            </a:lvl1pPr>
          </a:lstStyle>
          <a:p>
            <a:fld id="{340436B9-D0A1-4F90-84BE-EA367423E750}" type="slidenum">
              <a:rPr kumimoji="1" lang="ja-JP" altLang="en-US" smtClean="0"/>
              <a:t>‹#›</a:t>
            </a:fld>
            <a:endParaRPr kumimoji="1" lang="ja-JP" altLang="en-US"/>
          </a:p>
        </p:txBody>
      </p:sp>
    </p:spTree>
    <p:extLst>
      <p:ext uri="{BB962C8B-B14F-4D97-AF65-F5344CB8AC3E}">
        <p14:creationId xmlns:p14="http://schemas.microsoft.com/office/powerpoint/2010/main" val="228324869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40436B9-D0A1-4F90-84BE-EA367423E750}" type="slidenum">
              <a:rPr kumimoji="1" lang="ja-JP" altLang="en-US" smtClean="0"/>
              <a:t>1</a:t>
            </a:fld>
            <a:endParaRPr kumimoji="1" lang="ja-JP" altLang="en-US"/>
          </a:p>
        </p:txBody>
      </p:sp>
    </p:spTree>
    <p:extLst>
      <p:ext uri="{BB962C8B-B14F-4D97-AF65-F5344CB8AC3E}">
        <p14:creationId xmlns:p14="http://schemas.microsoft.com/office/powerpoint/2010/main" val="4172691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40436B9-D0A1-4F90-84BE-EA367423E750}" type="slidenum">
              <a:rPr kumimoji="1" lang="ja-JP" altLang="en-US" smtClean="0"/>
              <a:t>3</a:t>
            </a:fld>
            <a:endParaRPr kumimoji="1" lang="ja-JP" altLang="en-US"/>
          </a:p>
        </p:txBody>
      </p:sp>
    </p:spTree>
    <p:extLst>
      <p:ext uri="{BB962C8B-B14F-4D97-AF65-F5344CB8AC3E}">
        <p14:creationId xmlns:p14="http://schemas.microsoft.com/office/powerpoint/2010/main" val="2718672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40436B9-D0A1-4F90-84BE-EA367423E750}" type="slidenum">
              <a:rPr kumimoji="1" lang="ja-JP" altLang="en-US" smtClean="0"/>
              <a:t>6</a:t>
            </a:fld>
            <a:endParaRPr kumimoji="1" lang="ja-JP" altLang="en-US"/>
          </a:p>
        </p:txBody>
      </p:sp>
    </p:spTree>
    <p:extLst>
      <p:ext uri="{BB962C8B-B14F-4D97-AF65-F5344CB8AC3E}">
        <p14:creationId xmlns:p14="http://schemas.microsoft.com/office/powerpoint/2010/main" val="2490934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1FAFF2C4-43A9-406D-AEAE-34E426441A5E}" type="datetime1">
              <a:rPr kumimoji="1" lang="ja-JP" altLang="en-US" smtClean="0"/>
              <a:t>2025/10/28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3184052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0999039-93A6-43F6-BBB4-B32124F8AEA5}" type="datetime1">
              <a:rPr kumimoji="1" lang="ja-JP" altLang="en-US" smtClean="0"/>
              <a:t>2025/10/28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777078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41A56FA-3AEB-45ED-A4DC-C18CD86C915F}" type="datetime1">
              <a:rPr kumimoji="1" lang="ja-JP" altLang="en-US" smtClean="0"/>
              <a:t>2025/10/28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2481159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5DC9AA5-EE0D-458B-A0C4-AFDD78E98067}" type="datetime1">
              <a:rPr kumimoji="1" lang="ja-JP" altLang="en-US" smtClean="0"/>
              <a:t>2025/10/28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2570930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02136E39-FC4C-4A06-9693-27E151DEF0E4}" type="datetime1">
              <a:rPr kumimoji="1" lang="ja-JP" altLang="en-US" smtClean="0"/>
              <a:t>2025/10/28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45798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93260F85-E982-4C82-8DBC-8467356DB134}" type="datetime1">
              <a:rPr kumimoji="1" lang="ja-JP" altLang="en-US" smtClean="0"/>
              <a:t>2025/10/28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2692070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590476F1-9048-4285-9D66-799D1BE25A45}" type="datetime1">
              <a:rPr kumimoji="1" lang="ja-JP" altLang="en-US" smtClean="0"/>
              <a:t>2025/10/28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3051979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FC94A3F-54D3-4BF6-8527-125CA4DF1AE2}" type="datetime1">
              <a:rPr kumimoji="1" lang="ja-JP" altLang="en-US" smtClean="0"/>
              <a:t>2025/10/28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1173689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16E6691-F177-48DC-8028-1736E398A564}" type="datetime1">
              <a:rPr kumimoji="1" lang="ja-JP" altLang="en-US" smtClean="0"/>
              <a:t>2025/10/28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1387593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BF0DC2D-8764-47DC-8325-C5511322D0A8}" type="datetime1">
              <a:rPr kumimoji="1" lang="ja-JP" altLang="en-US" smtClean="0"/>
              <a:t>2025/10/28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1510608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7636D8-76C5-4890-BCAB-C2A4528E40D1}" type="datetime1">
              <a:rPr kumimoji="1" lang="ja-JP" altLang="en-US" smtClean="0"/>
              <a:t>2025/10/28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4077967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6F94B0-DFAA-4A81-BB80-0C1067EE3D55}" type="datetime1">
              <a:rPr kumimoji="1" lang="ja-JP" altLang="en-US" smtClean="0"/>
              <a:t>2025/10/28</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11132268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1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jpeg"/><Relationship Id="rId12" Type="http://schemas.openxmlformats.org/officeDocument/2006/relationships/image" Target="../media/image64.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11" Type="http://schemas.openxmlformats.org/officeDocument/2006/relationships/image" Target="../media/image63.png"/><Relationship Id="rId5" Type="http://schemas.openxmlformats.org/officeDocument/2006/relationships/image" Target="../media/image58.png"/><Relationship Id="rId10" Type="http://schemas.openxmlformats.org/officeDocument/2006/relationships/image" Target="../media/image8.png"/><Relationship Id="rId4" Type="http://schemas.openxmlformats.org/officeDocument/2006/relationships/image" Target="../media/image57.png"/><Relationship Id="rId9" Type="http://schemas.openxmlformats.org/officeDocument/2006/relationships/image" Target="../media/image62.png"/></Relationships>
</file>

<file path=ppt/slides/_rels/slide19.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63.png"/><Relationship Id="rId7" Type="http://schemas.openxmlformats.org/officeDocument/2006/relationships/image" Target="../media/image57.png"/><Relationship Id="rId12" Type="http://schemas.openxmlformats.org/officeDocument/2006/relationships/image" Target="../media/image64.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61.png"/><Relationship Id="rId5" Type="http://schemas.openxmlformats.org/officeDocument/2006/relationships/image" Target="../media/image56.png"/><Relationship Id="rId10" Type="http://schemas.openxmlformats.org/officeDocument/2006/relationships/image" Target="../media/image59.png"/><Relationship Id="rId4" Type="http://schemas.openxmlformats.org/officeDocument/2006/relationships/image" Target="../media/image55.png"/><Relationship Id="rId9" Type="http://schemas.openxmlformats.org/officeDocument/2006/relationships/image" Target="../media/image62.png"/></Relationships>
</file>

<file path=ppt/slides/_rels/slide2.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42.xml"/><Relationship Id="rId3" Type="http://schemas.openxmlformats.org/officeDocument/2006/relationships/slide" Target="slide4.xml"/><Relationship Id="rId7" Type="http://schemas.openxmlformats.org/officeDocument/2006/relationships/slide" Target="slide14.xml"/><Relationship Id="rId12" Type="http://schemas.openxmlformats.org/officeDocument/2006/relationships/slide" Target="slide33.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7.xml"/><Relationship Id="rId15" Type="http://schemas.openxmlformats.org/officeDocument/2006/relationships/slide" Target="slide51.xml"/><Relationship Id="rId10" Type="http://schemas.openxmlformats.org/officeDocument/2006/relationships/slide" Target="slide30.xml"/><Relationship Id="rId4" Type="http://schemas.openxmlformats.org/officeDocument/2006/relationships/slide" Target="slide5.xml"/><Relationship Id="rId9" Type="http://schemas.openxmlformats.org/officeDocument/2006/relationships/slide" Target="slide28.xml"/><Relationship Id="rId14" Type="http://schemas.openxmlformats.org/officeDocument/2006/relationships/slide" Target="slide49.xml"/></Relationships>
</file>

<file path=ppt/slides/_rels/slide2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9.pn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66.png"/><Relationship Id="rId4" Type="http://schemas.openxmlformats.org/officeDocument/2006/relationships/image" Target="../media/image21.png"/><Relationship Id="rId9" Type="http://schemas.openxmlformats.org/officeDocument/2006/relationships/image" Target="../media/image64.png"/></Relationships>
</file>

<file path=ppt/slides/_rels/slide21.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85.png"/></Relationships>
</file>

<file path=ppt/slides/_rels/slide26.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18" Type="http://schemas.openxmlformats.org/officeDocument/2006/relationships/image" Target="../media/image102.png"/><Relationship Id="rId26" Type="http://schemas.openxmlformats.org/officeDocument/2006/relationships/image" Target="../media/image109.png"/><Relationship Id="rId3" Type="http://schemas.openxmlformats.org/officeDocument/2006/relationships/image" Target="../media/image87.png"/><Relationship Id="rId21" Type="http://schemas.openxmlformats.org/officeDocument/2006/relationships/image" Target="../media/image105.png"/><Relationship Id="rId7" Type="http://schemas.openxmlformats.org/officeDocument/2006/relationships/image" Target="../media/image91.png"/><Relationship Id="rId12" Type="http://schemas.openxmlformats.org/officeDocument/2006/relationships/image" Target="../media/image96.png"/><Relationship Id="rId17" Type="http://schemas.openxmlformats.org/officeDocument/2006/relationships/image" Target="../media/image101.png"/><Relationship Id="rId25" Type="http://schemas.openxmlformats.org/officeDocument/2006/relationships/image" Target="../media/image108.png"/><Relationship Id="rId2" Type="http://schemas.openxmlformats.org/officeDocument/2006/relationships/image" Target="../media/image86.png"/><Relationship Id="rId16" Type="http://schemas.openxmlformats.org/officeDocument/2006/relationships/image" Target="../media/image100.png"/><Relationship Id="rId20" Type="http://schemas.openxmlformats.org/officeDocument/2006/relationships/image" Target="../media/image104.png"/><Relationship Id="rId1" Type="http://schemas.openxmlformats.org/officeDocument/2006/relationships/slideLayout" Target="../slideLayouts/slideLayout2.xml"/><Relationship Id="rId6" Type="http://schemas.openxmlformats.org/officeDocument/2006/relationships/image" Target="../media/image90.png"/><Relationship Id="rId11" Type="http://schemas.openxmlformats.org/officeDocument/2006/relationships/image" Target="../media/image95.png"/><Relationship Id="rId24" Type="http://schemas.openxmlformats.org/officeDocument/2006/relationships/image" Target="../media/image107.png"/><Relationship Id="rId5" Type="http://schemas.openxmlformats.org/officeDocument/2006/relationships/image" Target="../media/image89.png"/><Relationship Id="rId15" Type="http://schemas.openxmlformats.org/officeDocument/2006/relationships/image" Target="../media/image99.png"/><Relationship Id="rId23" Type="http://schemas.openxmlformats.org/officeDocument/2006/relationships/image" Target="../media/image63.png"/><Relationship Id="rId10" Type="http://schemas.openxmlformats.org/officeDocument/2006/relationships/image" Target="../media/image94.png"/><Relationship Id="rId19" Type="http://schemas.openxmlformats.org/officeDocument/2006/relationships/image" Target="../media/image103.png"/><Relationship Id="rId4" Type="http://schemas.openxmlformats.org/officeDocument/2006/relationships/image" Target="../media/image88.png"/><Relationship Id="rId9" Type="http://schemas.openxmlformats.org/officeDocument/2006/relationships/image" Target="../media/image93.png"/><Relationship Id="rId14" Type="http://schemas.openxmlformats.org/officeDocument/2006/relationships/image" Target="../media/image98.png"/><Relationship Id="rId22" Type="http://schemas.openxmlformats.org/officeDocument/2006/relationships/image" Target="../media/image10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3" Type="http://schemas.openxmlformats.org/officeDocument/2006/relationships/image" Target="../media/image111.png"/><Relationship Id="rId7" Type="http://schemas.openxmlformats.org/officeDocument/2006/relationships/image" Target="../media/image115.png"/><Relationship Id="rId12" Type="http://schemas.openxmlformats.org/officeDocument/2006/relationships/image" Target="../media/image120.png"/><Relationship Id="rId2" Type="http://schemas.openxmlformats.org/officeDocument/2006/relationships/image" Target="../media/image110.jpeg"/><Relationship Id="rId1" Type="http://schemas.openxmlformats.org/officeDocument/2006/relationships/slideLayout" Target="../slideLayouts/slideLayout2.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5" Type="http://schemas.openxmlformats.org/officeDocument/2006/relationships/image" Target="../media/image123.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 Id="rId14" Type="http://schemas.openxmlformats.org/officeDocument/2006/relationships/image" Target="../media/image1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41.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35.emf"/><Relationship Id="rId2" Type="http://schemas.openxmlformats.org/officeDocument/2006/relationships/image" Target="../media/image134.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6.emf"/><Relationship Id="rId7" Type="http://schemas.openxmlformats.org/officeDocument/2006/relationships/image" Target="../media/image140.png"/><Relationship Id="rId2" Type="http://schemas.openxmlformats.org/officeDocument/2006/relationships/image" Target="../media/image135.emf"/><Relationship Id="rId1" Type="http://schemas.openxmlformats.org/officeDocument/2006/relationships/slideLayout" Target="../slideLayouts/slideLayout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 Id="rId9" Type="http://schemas.openxmlformats.org/officeDocument/2006/relationships/image" Target="../media/image14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chor="ctr">
            <a:normAutofit/>
          </a:bodyPr>
          <a:lstStyle/>
          <a:p>
            <a:r>
              <a:rPr kumimoji="1" lang="ja-JP" altLang="en-US" sz="4800" dirty="0"/>
              <a:t>令和６年度</a:t>
            </a:r>
            <a:r>
              <a:rPr kumimoji="1" lang="ja-JP" altLang="en-US" dirty="0"/>
              <a:t/>
            </a:r>
            <a:br>
              <a:rPr kumimoji="1" lang="ja-JP" altLang="en-US" dirty="0"/>
            </a:br>
            <a:r>
              <a:rPr lang="ja-JP" altLang="en-US" sz="4000" dirty="0"/>
              <a:t>物流</a:t>
            </a:r>
            <a:r>
              <a:rPr lang="ja-JP" altLang="ja-JP" sz="4000" dirty="0"/>
              <a:t>脱炭素化促進</a:t>
            </a:r>
            <a:r>
              <a:rPr lang="ja-JP" altLang="en-US" sz="4000" dirty="0"/>
              <a:t>事業</a:t>
            </a:r>
            <a:endParaRPr kumimoji="1" lang="ja-JP" altLang="en-US" sz="4000" dirty="0"/>
          </a:p>
        </p:txBody>
      </p:sp>
      <p:sp>
        <p:nvSpPr>
          <p:cNvPr id="3" name="サブタイトル 2"/>
          <p:cNvSpPr>
            <a:spLocks noGrp="1"/>
          </p:cNvSpPr>
          <p:nvPr>
            <p:ph type="subTitle" idx="1"/>
          </p:nvPr>
        </p:nvSpPr>
        <p:spPr/>
        <p:txBody>
          <a:bodyPr anchor="ctr">
            <a:normAutofit/>
          </a:bodyPr>
          <a:lstStyle/>
          <a:p>
            <a:r>
              <a:rPr kumimoji="1" lang="ja-JP" altLang="en-US" sz="3200" dirty="0"/>
              <a:t>～　申請ガイド　～</a:t>
            </a:r>
          </a:p>
        </p:txBody>
      </p:sp>
      <p:sp>
        <p:nvSpPr>
          <p:cNvPr id="4" name="スライド番号プレースホルダー 3"/>
          <p:cNvSpPr>
            <a:spLocks noGrp="1"/>
          </p:cNvSpPr>
          <p:nvPr>
            <p:ph type="sldNum" sz="quarter" idx="12"/>
          </p:nvPr>
        </p:nvSpPr>
        <p:spPr/>
        <p:txBody>
          <a:bodyPr/>
          <a:lstStyle/>
          <a:p>
            <a:fld id="{FF608BFE-8C74-47C9-929A-218FD3ABDEC9}" type="slidenum">
              <a:rPr kumimoji="1" lang="ja-JP" altLang="en-US" smtClean="0"/>
              <a:t>1</a:t>
            </a:fld>
            <a:endParaRPr kumimoji="1" lang="ja-JP" altLang="en-US"/>
          </a:p>
        </p:txBody>
      </p:sp>
      <p:sp>
        <p:nvSpPr>
          <p:cNvPr id="5" name="サブタイトル 2">
            <a:extLst>
              <a:ext uri="{FF2B5EF4-FFF2-40B4-BE49-F238E27FC236}">
                <a16:creationId xmlns:a16="http://schemas.microsoft.com/office/drawing/2014/main" xmlns="" id="{7FAE114D-B32F-A61A-F253-D873EF345583}"/>
              </a:ext>
            </a:extLst>
          </p:cNvPr>
          <p:cNvSpPr txBox="1">
            <a:spLocks/>
          </p:cNvSpPr>
          <p:nvPr/>
        </p:nvSpPr>
        <p:spPr>
          <a:xfrm>
            <a:off x="1524000" y="4521994"/>
            <a:ext cx="9144000" cy="1655762"/>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r"/>
            <a:r>
              <a:rPr lang="ja-JP" altLang="en-US" dirty="0"/>
              <a:t>パシフィックコンサルタンツ株式会社</a:t>
            </a:r>
          </a:p>
        </p:txBody>
      </p:sp>
    </p:spTree>
    <p:extLst>
      <p:ext uri="{BB962C8B-B14F-4D97-AF65-F5344CB8AC3E}">
        <p14:creationId xmlns:p14="http://schemas.microsoft.com/office/powerpoint/2010/main" val="3301628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4.</a:t>
            </a:r>
            <a:r>
              <a:rPr kumimoji="1" lang="ja-JP" altLang="en-US" dirty="0"/>
              <a:t>補助対象事業者（４）</a:t>
            </a:r>
          </a:p>
        </p:txBody>
      </p:sp>
      <p:sp>
        <p:nvSpPr>
          <p:cNvPr id="3" name="コンテンツ プレースホルダー 2"/>
          <p:cNvSpPr>
            <a:spLocks noGrp="1"/>
          </p:cNvSpPr>
          <p:nvPr>
            <p:ph idx="1"/>
          </p:nvPr>
        </p:nvSpPr>
        <p:spPr>
          <a:xfrm>
            <a:off x="723900" y="1268437"/>
            <a:ext cx="10515600" cy="5148839"/>
          </a:xfrm>
        </p:spPr>
        <p:txBody>
          <a:bodyPr>
            <a:normAutofit/>
          </a:bodyPr>
          <a:lstStyle/>
          <a:p>
            <a:pPr marL="0" indent="0" eaLnBrk="0" hangingPunct="0">
              <a:buNone/>
            </a:pPr>
            <a:r>
              <a:rPr lang="en-US" altLang="ja-JP" b="1" dirty="0">
                <a:solidFill>
                  <a:srgbClr val="FF0000"/>
                </a:solidFill>
              </a:rPr>
              <a:t>【</a:t>
            </a:r>
            <a:r>
              <a:rPr lang="ja-JP" altLang="en-US" b="1" dirty="0">
                <a:solidFill>
                  <a:srgbClr val="FF0000"/>
                </a:solidFill>
              </a:rPr>
              <a:t>注意１</a:t>
            </a:r>
            <a:r>
              <a:rPr lang="en-US" altLang="ja-JP" b="1" dirty="0">
                <a:solidFill>
                  <a:srgbClr val="FF0000"/>
                </a:solidFill>
              </a:rPr>
              <a:t>】</a:t>
            </a:r>
            <a:endParaRPr lang="ja-JP" altLang="en-US" b="1" dirty="0">
              <a:solidFill>
                <a:srgbClr val="FF0000"/>
              </a:solidFill>
            </a:endParaRPr>
          </a:p>
          <a:p>
            <a:pPr marL="0" indent="0" eaLnBrk="0" hangingPunct="0">
              <a:buNone/>
            </a:pPr>
            <a:r>
              <a:rPr lang="ja-JP" altLang="en-US" dirty="0"/>
              <a:t>要件を満たす補助対象事業者であっても以下に該当する事業者</a:t>
            </a:r>
          </a:p>
          <a:p>
            <a:pPr marL="0" indent="0" eaLnBrk="0" hangingPunct="0">
              <a:buNone/>
            </a:pPr>
            <a:r>
              <a:rPr lang="ja-JP" altLang="en-US" dirty="0"/>
              <a:t>は、対象外となります。</a:t>
            </a:r>
          </a:p>
          <a:p>
            <a:pPr marL="0" indent="0" eaLnBrk="0" hangingPunct="0">
              <a:buNone/>
            </a:pPr>
            <a:r>
              <a:rPr lang="ja-JP" altLang="en-US" dirty="0"/>
              <a:t>●国土交通省から補助金等停止措置又は指名停止措置が講じられ</a:t>
            </a:r>
            <a:endParaRPr lang="en-US" altLang="ja-JP" dirty="0"/>
          </a:p>
          <a:p>
            <a:pPr marL="0" indent="0" eaLnBrk="0" hangingPunct="0">
              <a:buNone/>
            </a:pPr>
            <a:r>
              <a:rPr lang="ja-JP" altLang="en-US" dirty="0"/>
              <a:t>　 </a:t>
            </a:r>
            <a:r>
              <a:rPr lang="ja-JP" altLang="en-US" dirty="0" err="1"/>
              <a:t>て</a:t>
            </a:r>
            <a:r>
              <a:rPr lang="ja-JP" altLang="en-US" dirty="0"/>
              <a:t>いる事業者</a:t>
            </a:r>
            <a:endParaRPr lang="en-US" altLang="ja-JP" dirty="0"/>
          </a:p>
          <a:p>
            <a:pPr marL="0" indent="0" eaLnBrk="0" hangingPunct="0">
              <a:buNone/>
            </a:pPr>
            <a:r>
              <a:rPr lang="ja-JP" altLang="en-US" dirty="0"/>
              <a:t>●交付規程別紙「暴力団排除に関する誓約事項」に記載されている</a:t>
            </a:r>
            <a:endParaRPr lang="en-US" altLang="ja-JP" dirty="0"/>
          </a:p>
          <a:p>
            <a:pPr marL="0" indent="0" eaLnBrk="0" hangingPunct="0">
              <a:buNone/>
            </a:pPr>
            <a:r>
              <a:rPr lang="ja-JP" altLang="en-US" dirty="0"/>
              <a:t>　 事項に該当する者（誓約事項に違反した場合、交付決定の全部又</a:t>
            </a:r>
            <a:endParaRPr lang="en-US" altLang="ja-JP" dirty="0"/>
          </a:p>
          <a:p>
            <a:pPr marL="0" indent="0" eaLnBrk="0" hangingPunct="0">
              <a:buNone/>
            </a:pPr>
            <a:r>
              <a:rPr lang="ja-JP" altLang="en-US" dirty="0"/>
              <a:t>　 は一部を取り消すことに留意してください）</a:t>
            </a:r>
            <a:endParaRPr lang="en-US" altLang="ja-JP" dirty="0"/>
          </a:p>
          <a:p>
            <a:pPr marL="0" indent="0" eaLnBrk="0" hangingPunct="0">
              <a:buNone/>
            </a:pPr>
            <a:r>
              <a:rPr lang="en-US" altLang="ja-JP" sz="2400" dirty="0"/>
              <a:t>※</a:t>
            </a:r>
            <a:r>
              <a:rPr lang="ja-JP" altLang="en-US" sz="2400" dirty="0"/>
              <a:t> 「暴力団排除に関する誓約事項」は、</a:t>
            </a:r>
            <a:r>
              <a:rPr lang="ja-JP" altLang="en-US" sz="2400" dirty="0">
                <a:solidFill>
                  <a:srgbClr val="FF0000"/>
                </a:solidFill>
              </a:rPr>
              <a:t>補助金交付申請書（様式第１）の提出を</a:t>
            </a:r>
          </a:p>
          <a:p>
            <a:pPr marL="0" indent="0" eaLnBrk="0" hangingPunct="0">
              <a:buNone/>
            </a:pPr>
            <a:r>
              <a:rPr lang="ja-JP" altLang="en-US" sz="2400" dirty="0"/>
              <a:t>　　</a:t>
            </a:r>
            <a:r>
              <a:rPr lang="ja-JP" altLang="en-US" sz="2400" dirty="0">
                <a:solidFill>
                  <a:srgbClr val="FF0000"/>
                </a:solidFill>
              </a:rPr>
              <a:t>もって記載内容に誓約したものとします</a:t>
            </a:r>
            <a:r>
              <a:rPr lang="ja-JP" altLang="en-US" sz="2400" dirty="0"/>
              <a:t>ので必ずお読みください。</a:t>
            </a:r>
            <a:endParaRPr lang="en-US" altLang="ja-JP" sz="24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10</a:t>
            </a:fld>
            <a:endParaRPr kumimoji="1" lang="ja-JP" altLang="en-US"/>
          </a:p>
        </p:txBody>
      </p:sp>
    </p:spTree>
    <p:extLst>
      <p:ext uri="{BB962C8B-B14F-4D97-AF65-F5344CB8AC3E}">
        <p14:creationId xmlns:p14="http://schemas.microsoft.com/office/powerpoint/2010/main" val="20287355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4.</a:t>
            </a:r>
            <a:r>
              <a:rPr kumimoji="1" lang="ja-JP" altLang="en-US" dirty="0"/>
              <a:t>補助対象事業者（５）</a:t>
            </a:r>
          </a:p>
        </p:txBody>
      </p:sp>
      <p:sp>
        <p:nvSpPr>
          <p:cNvPr id="3" name="コンテンツ プレースホルダー 2"/>
          <p:cNvSpPr>
            <a:spLocks noGrp="1"/>
          </p:cNvSpPr>
          <p:nvPr>
            <p:ph idx="1"/>
          </p:nvPr>
        </p:nvSpPr>
        <p:spPr>
          <a:xfrm>
            <a:off x="723900" y="1268437"/>
            <a:ext cx="10515600" cy="4884713"/>
          </a:xfrm>
        </p:spPr>
        <p:txBody>
          <a:bodyPr>
            <a:normAutofit/>
          </a:bodyPr>
          <a:lstStyle/>
          <a:p>
            <a:pPr marL="0" indent="0" eaLnBrk="0" hangingPunct="0">
              <a:buNone/>
            </a:pPr>
            <a:r>
              <a:rPr lang="en-US" altLang="ja-JP" b="1" dirty="0">
                <a:solidFill>
                  <a:srgbClr val="FF0000"/>
                </a:solidFill>
              </a:rPr>
              <a:t>【</a:t>
            </a:r>
            <a:r>
              <a:rPr lang="ja-JP" altLang="en-US" b="1" dirty="0">
                <a:solidFill>
                  <a:srgbClr val="FF0000"/>
                </a:solidFill>
              </a:rPr>
              <a:t>注意２</a:t>
            </a:r>
            <a:r>
              <a:rPr lang="en-US" altLang="ja-JP" b="1" dirty="0">
                <a:solidFill>
                  <a:srgbClr val="FF0000"/>
                </a:solidFill>
              </a:rPr>
              <a:t>】</a:t>
            </a:r>
          </a:p>
          <a:p>
            <a:pPr marL="0" indent="0" eaLnBrk="0" hangingPunct="0">
              <a:buNone/>
            </a:pPr>
            <a:r>
              <a:rPr lang="ja-JP" altLang="en-US" dirty="0"/>
              <a:t>複数以上の事業者が共同で申請を行う場合、代表となる事業者を</a:t>
            </a:r>
          </a:p>
          <a:p>
            <a:pPr marL="0" indent="0" eaLnBrk="0" hangingPunct="0">
              <a:buNone/>
            </a:pPr>
            <a:r>
              <a:rPr lang="ja-JP" altLang="en-US" dirty="0"/>
              <a:t>決定する必要があります。この事業者は「代表申請者」となります。</a:t>
            </a:r>
            <a:endParaRPr lang="en-US" altLang="ja-JP" dirty="0"/>
          </a:p>
          <a:p>
            <a:pPr marL="0" indent="0" eaLnBrk="0" hangingPunct="0">
              <a:buNone/>
            </a:pPr>
            <a:r>
              <a:rPr lang="ja-JP" altLang="en-US" dirty="0"/>
              <a:t>補助金の支払いは、「代表申請者」（交付決定後は「代表間接補助</a:t>
            </a:r>
          </a:p>
          <a:p>
            <a:pPr marL="0" indent="0" eaLnBrk="0" hangingPunct="0">
              <a:buNone/>
            </a:pPr>
            <a:r>
              <a:rPr lang="ja-JP" altLang="en-US" dirty="0"/>
              <a:t>事業者」といいます。）に一括で支払われます。</a:t>
            </a:r>
          </a:p>
          <a:p>
            <a:pPr marL="0" indent="0" eaLnBrk="0" hangingPunct="0">
              <a:buNone/>
            </a:pPr>
            <a:r>
              <a:rPr lang="ja-JP" altLang="en-US" dirty="0"/>
              <a:t>共同申請を予定されている場合は、</a:t>
            </a:r>
            <a:r>
              <a:rPr lang="ja-JP" altLang="en-US" dirty="0">
                <a:solidFill>
                  <a:srgbClr val="FF0000"/>
                </a:solidFill>
              </a:rPr>
              <a:t>どのように補助金を分配するか</a:t>
            </a:r>
            <a:endParaRPr lang="en-US" altLang="ja-JP" dirty="0">
              <a:solidFill>
                <a:srgbClr val="FF0000"/>
              </a:solidFill>
            </a:endParaRPr>
          </a:p>
          <a:p>
            <a:pPr marL="0" indent="0" eaLnBrk="0" hangingPunct="0">
              <a:buNone/>
            </a:pPr>
            <a:r>
              <a:rPr lang="ja-JP" altLang="en-US" dirty="0">
                <a:solidFill>
                  <a:srgbClr val="FF0000"/>
                </a:solidFill>
              </a:rPr>
              <a:t>などをあらかじめ取り決めておくことを推奨</a:t>
            </a:r>
            <a:r>
              <a:rPr lang="ja-JP" altLang="en-US" dirty="0"/>
              <a:t>いたします。</a:t>
            </a:r>
          </a:p>
          <a:p>
            <a:pPr marL="0" indent="0" eaLnBrk="0" hangingPunct="0">
              <a:buNone/>
            </a:pPr>
            <a:r>
              <a:rPr lang="ja-JP" altLang="en-US" dirty="0"/>
              <a:t>事務局では、</a:t>
            </a:r>
            <a:r>
              <a:rPr lang="ja-JP" altLang="en-US" dirty="0">
                <a:solidFill>
                  <a:srgbClr val="FF0000"/>
                </a:solidFill>
              </a:rPr>
              <a:t>補助金支払い後の分配などについては一切関与いたし</a:t>
            </a:r>
            <a:endParaRPr lang="en-US" altLang="ja-JP" dirty="0">
              <a:solidFill>
                <a:srgbClr val="FF0000"/>
              </a:solidFill>
            </a:endParaRPr>
          </a:p>
          <a:p>
            <a:pPr marL="0" indent="0" eaLnBrk="0" hangingPunct="0">
              <a:buNone/>
            </a:pPr>
            <a:r>
              <a:rPr lang="ja-JP" altLang="en-US" dirty="0">
                <a:solidFill>
                  <a:srgbClr val="FF0000"/>
                </a:solidFill>
              </a:rPr>
              <a:t>ません</a:t>
            </a:r>
            <a:r>
              <a:rPr lang="ja-JP" altLang="en-US" dirty="0"/>
              <a:t>。</a:t>
            </a:r>
            <a:endParaRPr lang="ja-JP" altLang="ja-JP"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11</a:t>
            </a:fld>
            <a:endParaRPr kumimoji="1" lang="ja-JP" altLang="en-US" dirty="0"/>
          </a:p>
        </p:txBody>
      </p:sp>
    </p:spTree>
    <p:extLst>
      <p:ext uri="{BB962C8B-B14F-4D97-AF65-F5344CB8AC3E}">
        <p14:creationId xmlns:p14="http://schemas.microsoft.com/office/powerpoint/2010/main" val="2264136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5.</a:t>
            </a:r>
            <a:r>
              <a:rPr kumimoji="1" lang="ja-JP" altLang="en-US" dirty="0"/>
              <a:t>補助率および補助金上限額（１）</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12</a:t>
            </a:fld>
            <a:endParaRPr kumimoji="1" lang="ja-JP" altLang="en-US"/>
          </a:p>
        </p:txBody>
      </p:sp>
      <p:graphicFrame>
        <p:nvGraphicFramePr>
          <p:cNvPr id="4" name="表 3"/>
          <p:cNvGraphicFramePr>
            <a:graphicFrameLocks noGrp="1"/>
          </p:cNvGraphicFramePr>
          <p:nvPr>
            <p:extLst>
              <p:ext uri="{D42A27DB-BD31-4B8C-83A1-F6EECF244321}">
                <p14:modId xmlns:p14="http://schemas.microsoft.com/office/powerpoint/2010/main" val="939362427"/>
              </p:ext>
            </p:extLst>
          </p:nvPr>
        </p:nvGraphicFramePr>
        <p:xfrm>
          <a:off x="838200" y="1150495"/>
          <a:ext cx="10515600" cy="2030416"/>
        </p:xfrm>
        <a:graphic>
          <a:graphicData uri="http://schemas.openxmlformats.org/drawingml/2006/table">
            <a:tbl>
              <a:tblPr firstRow="1" bandRow="1">
                <a:tableStyleId>{5C22544A-7EE6-4342-B048-85BDC9FD1C3A}</a:tableStyleId>
              </a:tblPr>
              <a:tblGrid>
                <a:gridCol w="4676775">
                  <a:extLst>
                    <a:ext uri="{9D8B030D-6E8A-4147-A177-3AD203B41FA5}">
                      <a16:colId xmlns:a16="http://schemas.microsoft.com/office/drawing/2014/main" xmlns="" val="20000"/>
                    </a:ext>
                  </a:extLst>
                </a:gridCol>
                <a:gridCol w="2333625">
                  <a:extLst>
                    <a:ext uri="{9D8B030D-6E8A-4147-A177-3AD203B41FA5}">
                      <a16:colId xmlns:a16="http://schemas.microsoft.com/office/drawing/2014/main" xmlns="" val="20001"/>
                    </a:ext>
                  </a:extLst>
                </a:gridCol>
                <a:gridCol w="3505200">
                  <a:extLst>
                    <a:ext uri="{9D8B030D-6E8A-4147-A177-3AD203B41FA5}">
                      <a16:colId xmlns:a16="http://schemas.microsoft.com/office/drawing/2014/main" xmlns="" val="20002"/>
                    </a:ext>
                  </a:extLst>
                </a:gridCol>
              </a:tblGrid>
              <a:tr h="354769">
                <a:tc>
                  <a:txBody>
                    <a:bodyPr/>
                    <a:lstStyle/>
                    <a:p>
                      <a:pPr algn="ctr"/>
                      <a:r>
                        <a:rPr kumimoji="1" lang="ja-JP" altLang="en-US" dirty="0"/>
                        <a:t>補助対象設備・機器類</a:t>
                      </a:r>
                    </a:p>
                  </a:txBody>
                  <a:tcPr anchor="ctr"/>
                </a:tc>
                <a:tc>
                  <a:txBody>
                    <a:bodyPr/>
                    <a:lstStyle/>
                    <a:p>
                      <a:pPr algn="ctr"/>
                      <a:r>
                        <a:rPr kumimoji="1" lang="ja-JP" altLang="en-US" dirty="0"/>
                        <a:t>補助率</a:t>
                      </a:r>
                    </a:p>
                  </a:txBody>
                  <a:tcPr anchor="ctr"/>
                </a:tc>
                <a:tc>
                  <a:txBody>
                    <a:bodyPr/>
                    <a:lstStyle/>
                    <a:p>
                      <a:pPr algn="ctr"/>
                      <a:r>
                        <a:rPr kumimoji="1" lang="ja-JP" altLang="en-US" dirty="0"/>
                        <a:t>１事業者あたりの補助金上限額</a:t>
                      </a:r>
                    </a:p>
                  </a:txBody>
                  <a:tcPr anchor="ctr"/>
                </a:tc>
                <a:extLst>
                  <a:ext uri="{0D108BD9-81ED-4DB2-BD59-A6C34878D82A}">
                    <a16:rowId xmlns:a16="http://schemas.microsoft.com/office/drawing/2014/main" xmlns="" val="10000"/>
                  </a:ext>
                </a:extLst>
              </a:tr>
              <a:tr h="1664656">
                <a:tc>
                  <a:txBody>
                    <a:bodyPr/>
                    <a:lstStyle/>
                    <a:p>
                      <a:r>
                        <a:rPr kumimoji="1" lang="ja-JP" altLang="en-US" dirty="0"/>
                        <a:t>①太陽光発電施設の新設／増設</a:t>
                      </a:r>
                    </a:p>
                    <a:p>
                      <a:r>
                        <a:rPr kumimoji="1" lang="ja-JP" altLang="en-US" dirty="0"/>
                        <a:t>②蓄電池の新設／増設</a:t>
                      </a:r>
                    </a:p>
                    <a:p>
                      <a:r>
                        <a:rPr kumimoji="1" lang="ja-JP" altLang="en-US" dirty="0"/>
                        <a:t>③ＥＶ充電スタンドの新設／増設</a:t>
                      </a:r>
                    </a:p>
                    <a:p>
                      <a:r>
                        <a:rPr kumimoji="1" lang="ja-JP" altLang="en-US" dirty="0"/>
                        <a:t>④物流業務用</a:t>
                      </a:r>
                      <a:r>
                        <a:rPr kumimoji="1" lang="en-US" altLang="ja-JP" dirty="0"/>
                        <a:t>EV</a:t>
                      </a:r>
                      <a:r>
                        <a:rPr kumimoji="1" lang="ja-JP" altLang="en-US" dirty="0"/>
                        <a:t>車両等の導入</a:t>
                      </a:r>
                    </a:p>
                    <a:p>
                      <a:r>
                        <a:rPr kumimoji="1" lang="ja-JP" altLang="en-US" dirty="0"/>
                        <a:t>⑤先進的取組に必要な機器類の導入</a:t>
                      </a:r>
                    </a:p>
                  </a:txBody>
                  <a:tcPr anchor="ctr"/>
                </a:tc>
                <a:tc>
                  <a:txBody>
                    <a:bodyPr/>
                    <a:lstStyle/>
                    <a:p>
                      <a:pPr algn="ctr"/>
                      <a:r>
                        <a:rPr kumimoji="1" lang="ja-JP" altLang="en-US" dirty="0">
                          <a:solidFill>
                            <a:schemeClr val="tx1"/>
                          </a:solidFill>
                        </a:rPr>
                        <a:t>補助対象経費の</a:t>
                      </a:r>
                      <a:endParaRPr kumimoji="1" lang="en-US" altLang="ja-JP" dirty="0">
                        <a:solidFill>
                          <a:schemeClr val="tx1"/>
                        </a:solidFill>
                      </a:endParaRPr>
                    </a:p>
                    <a:p>
                      <a:pPr algn="ctr"/>
                      <a:r>
                        <a:rPr kumimoji="1" lang="ja-JP" altLang="en-US" dirty="0">
                          <a:solidFill>
                            <a:srgbClr val="FF0000"/>
                          </a:solidFill>
                        </a:rPr>
                        <a:t>１／２</a:t>
                      </a:r>
                      <a:r>
                        <a:rPr kumimoji="1" lang="ja-JP" altLang="en-US" dirty="0"/>
                        <a:t>　以内</a:t>
                      </a:r>
                    </a:p>
                  </a:txBody>
                  <a:tcPr anchor="ctr"/>
                </a:tc>
                <a:tc>
                  <a:txBody>
                    <a:bodyPr/>
                    <a:lstStyle/>
                    <a:p>
                      <a:pPr algn="ctr"/>
                      <a:r>
                        <a:rPr kumimoji="1" lang="ja-JP" altLang="en-US" sz="1800" dirty="0">
                          <a:solidFill>
                            <a:srgbClr val="FF0000"/>
                          </a:solidFill>
                        </a:rPr>
                        <a:t>２億</a:t>
                      </a:r>
                      <a:r>
                        <a:rPr kumimoji="1" lang="ja-JP" altLang="en-US" sz="1800" dirty="0"/>
                        <a:t>円</a:t>
                      </a:r>
                    </a:p>
                  </a:txBody>
                  <a:tcPr anchor="ctr"/>
                </a:tc>
                <a:extLst>
                  <a:ext uri="{0D108BD9-81ED-4DB2-BD59-A6C34878D82A}">
                    <a16:rowId xmlns:a16="http://schemas.microsoft.com/office/drawing/2014/main" xmlns="" val="10001"/>
                  </a:ext>
                </a:extLst>
              </a:tr>
            </a:tbl>
          </a:graphicData>
        </a:graphic>
      </p:graphicFrame>
      <p:sp>
        <p:nvSpPr>
          <p:cNvPr id="17" name="コンテンツ プレースホルダー 2"/>
          <p:cNvSpPr txBox="1">
            <a:spLocks/>
          </p:cNvSpPr>
          <p:nvPr/>
        </p:nvSpPr>
        <p:spPr>
          <a:xfrm>
            <a:off x="838200" y="3396157"/>
            <a:ext cx="10515600" cy="30967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buFont typeface="Arial" panose="020B0604020202020204" pitchFamily="34" charset="0"/>
              <a:buNone/>
            </a:pPr>
            <a:r>
              <a:rPr lang="ja-JP" altLang="en-US" sz="2000" dirty="0"/>
              <a:t>・補助金の額は、補助対象経費に補助率を乗じ、</a:t>
            </a:r>
            <a:r>
              <a:rPr lang="en-US" altLang="ja-JP" sz="2000" dirty="0"/>
              <a:t>1,000</a:t>
            </a:r>
            <a:r>
              <a:rPr lang="ja-JP" altLang="en-US" sz="2000" dirty="0"/>
              <a:t>円未満を切り捨てた額となります。</a:t>
            </a:r>
            <a:endParaRPr lang="en-US" altLang="ja-JP" sz="2000" dirty="0"/>
          </a:p>
          <a:p>
            <a:pPr marL="182563" indent="-182563" eaLnBrk="0" hangingPunct="0">
              <a:buFont typeface="Arial" panose="020B0604020202020204" pitchFamily="34" charset="0"/>
              <a:buNone/>
            </a:pPr>
            <a:r>
              <a:rPr lang="ja-JP" altLang="en-US" sz="2000" dirty="0"/>
              <a:t>・倉庫事業者、貨物運送事業者、貨物利用運送事業者、トラックターミナル事業者等が複数の申請を行った場合、すべての申請補助金額の合計上限が</a:t>
            </a:r>
            <a:r>
              <a:rPr lang="en-US" altLang="ja-JP" sz="2000" dirty="0"/>
              <a:t>2</a:t>
            </a:r>
            <a:r>
              <a:rPr lang="ja-JP" altLang="en-US" sz="2000" dirty="0"/>
              <a:t>億円までとなります。</a:t>
            </a:r>
          </a:p>
          <a:p>
            <a:pPr marL="182563" indent="-182563" eaLnBrk="0" hangingPunct="0">
              <a:buFont typeface="Arial" panose="020B0604020202020204" pitchFamily="34" charset="0"/>
              <a:buNone/>
            </a:pPr>
            <a:r>
              <a:rPr lang="ja-JP" altLang="en-US" sz="2000" dirty="0"/>
              <a:t>・申請された補助金の総額が公募予算額を超えた場合、補助率が変動や有識者による採択委員会によって優先採択を行う場合があります。補助率が変動する場合は、交付決定前に申請者へ個別に補助金の額をお知らせいたします。</a:t>
            </a:r>
          </a:p>
          <a:p>
            <a:pPr marL="182563" indent="-182563" eaLnBrk="0" hangingPunct="0">
              <a:buFont typeface="Arial" panose="020B0604020202020204" pitchFamily="34" charset="0"/>
              <a:buNone/>
            </a:pPr>
            <a:r>
              <a:rPr lang="ja-JP" altLang="en-US" sz="2000" dirty="0"/>
              <a:t>・「⑤先進的取組に必要な機器類」は補助対象経費として認められた場合であっても補助対象の要件とはなりません。</a:t>
            </a:r>
            <a:endParaRPr lang="ja-JP" altLang="ja-JP" sz="2000" dirty="0"/>
          </a:p>
        </p:txBody>
      </p:sp>
    </p:spTree>
    <p:extLst>
      <p:ext uri="{BB962C8B-B14F-4D97-AF65-F5344CB8AC3E}">
        <p14:creationId xmlns:p14="http://schemas.microsoft.com/office/powerpoint/2010/main" val="1714003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6" name="コンテンツ プレースホルダー 2"/>
          <p:cNvSpPr>
            <a:spLocks noGrp="1"/>
          </p:cNvSpPr>
          <p:nvPr>
            <p:ph idx="1"/>
          </p:nvPr>
        </p:nvSpPr>
        <p:spPr>
          <a:xfrm>
            <a:off x="838200" y="1219200"/>
            <a:ext cx="10515600" cy="5305168"/>
          </a:xfrm>
        </p:spPr>
        <p:txBody>
          <a:bodyPr>
            <a:normAutofit/>
          </a:bodyPr>
          <a:lstStyle/>
          <a:p>
            <a:pPr marL="0" indent="0" eaLnBrk="0" hangingPunct="0">
              <a:buNone/>
            </a:pPr>
            <a:r>
              <a:rPr lang="ja-JP" altLang="en-US" dirty="0"/>
              <a:t>申請にあたっては、蓄電池、ＥＶ充電スタンドを導入する場合で、かつ「非常時に災害拠点の非常用電源として、地域の開放する等の活用図る」取組みを行う場合、管轄の地方自治体等と上記の内容について協定の締結をする必要があります。</a:t>
            </a:r>
          </a:p>
          <a:p>
            <a:pPr marL="0" indent="0" eaLnBrk="0" hangingPunct="0">
              <a:buNone/>
            </a:pPr>
            <a:endParaRPr lang="en-US" altLang="ja-JP" dirty="0"/>
          </a:p>
          <a:p>
            <a:pPr marL="0" indent="0" eaLnBrk="0" hangingPunct="0">
              <a:buNone/>
            </a:pPr>
            <a:endParaRPr lang="en-US" altLang="ja-JP" dirty="0"/>
          </a:p>
        </p:txBody>
      </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5.</a:t>
            </a:r>
            <a:r>
              <a:rPr kumimoji="1" lang="ja-JP" altLang="en-US" dirty="0"/>
              <a:t>補助率および補助金上限</a:t>
            </a:r>
            <a:r>
              <a:rPr lang="ja-JP" altLang="en-US" dirty="0"/>
              <a:t>額（２）</a:t>
            </a:r>
            <a:endParaRPr kumimoji="1"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13</a:t>
            </a:fld>
            <a:endParaRPr kumimoji="1" lang="ja-JP" altLang="en-US"/>
          </a:p>
        </p:txBody>
      </p:sp>
      <p:grpSp>
        <p:nvGrpSpPr>
          <p:cNvPr id="9" name="グループ化 8">
            <a:extLst>
              <a:ext uri="{FF2B5EF4-FFF2-40B4-BE49-F238E27FC236}">
                <a16:creationId xmlns:a16="http://schemas.microsoft.com/office/drawing/2014/main" xmlns="" id="{66A6629E-B0DF-A466-A95A-CEC80CC40AF4}"/>
              </a:ext>
            </a:extLst>
          </p:cNvPr>
          <p:cNvGrpSpPr/>
          <p:nvPr/>
        </p:nvGrpSpPr>
        <p:grpSpPr>
          <a:xfrm>
            <a:off x="3325604" y="4139215"/>
            <a:ext cx="5202072" cy="2217135"/>
            <a:chOff x="2846633" y="3953691"/>
            <a:chExt cx="5202072" cy="2217135"/>
          </a:xfrm>
        </p:grpSpPr>
        <p:pic>
          <p:nvPicPr>
            <p:cNvPr id="7" name="図 6">
              <a:extLst>
                <a:ext uri="{FF2B5EF4-FFF2-40B4-BE49-F238E27FC236}">
                  <a16:creationId xmlns:a16="http://schemas.microsoft.com/office/drawing/2014/main" xmlns="" id="{5C8288A1-ADAB-7A82-1DED-A9C6B9589B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6633" y="4589417"/>
              <a:ext cx="2152087" cy="1581409"/>
            </a:xfrm>
            <a:prstGeom prst="rect">
              <a:avLst/>
            </a:prstGeom>
          </p:spPr>
        </p:pic>
        <p:pic>
          <p:nvPicPr>
            <p:cNvPr id="8" name="Picture 2" descr="市役所のイラスト">
              <a:extLst>
                <a:ext uri="{FF2B5EF4-FFF2-40B4-BE49-F238E27FC236}">
                  <a16:creationId xmlns:a16="http://schemas.microsoft.com/office/drawing/2014/main" xmlns="" id="{AEBC586A-3E18-EADF-CE99-297054EDC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953691"/>
              <a:ext cx="1952705" cy="19527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握手">
              <a:extLst>
                <a:ext uri="{FF2B5EF4-FFF2-40B4-BE49-F238E27FC236}">
                  <a16:creationId xmlns:a16="http://schemas.microsoft.com/office/drawing/2014/main" xmlns="" id="{BA7C4CD4-0BB5-0AD7-64A4-89A95B52C9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8720" y="5110106"/>
              <a:ext cx="1219200" cy="6858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11696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0" name="角丸四角形 19"/>
          <p:cNvSpPr/>
          <p:nvPr/>
        </p:nvSpPr>
        <p:spPr>
          <a:xfrm>
            <a:off x="838201" y="1636939"/>
            <a:ext cx="10515600" cy="1219200"/>
          </a:xfrm>
          <a:prstGeom prst="roundRect">
            <a:avLst>
              <a:gd name="adj" fmla="val 9524"/>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太陽光発電施設の新設／増設</a:t>
            </a:r>
          </a:p>
          <a:p>
            <a:r>
              <a:rPr kumimoji="1" lang="ja-JP" altLang="en-US" dirty="0">
                <a:solidFill>
                  <a:schemeClr val="tx1"/>
                </a:solidFill>
              </a:rPr>
              <a:t>　　　　　　　　　・導入費用が補助対象経費となります。　　</a:t>
            </a:r>
            <a:endParaRPr kumimoji="1" lang="en-US" altLang="ja-JP" dirty="0">
              <a:solidFill>
                <a:schemeClr val="tx1"/>
              </a:solidFill>
            </a:endParaRPr>
          </a:p>
          <a:p>
            <a:r>
              <a:rPr lang="ja-JP" altLang="en-US" dirty="0">
                <a:solidFill>
                  <a:schemeClr val="tx1"/>
                </a:solidFill>
              </a:rPr>
              <a:t>　　　　　　　　　・リースやＰＰＡモデルの導入も可能です（共同申請の有無により補助対象経費が変わります）。</a:t>
            </a:r>
            <a:endParaRPr lang="en-US" altLang="ja-JP" dirty="0">
              <a:solidFill>
                <a:schemeClr val="tx1"/>
              </a:solidFill>
            </a:endParaRPr>
          </a:p>
          <a:p>
            <a:r>
              <a:rPr kumimoji="1" lang="ja-JP" altLang="en-US" dirty="0"/>
              <a:t>　　　　　　　　　</a:t>
            </a:r>
            <a:r>
              <a:rPr kumimoji="1" lang="ja-JP" altLang="en-US" dirty="0">
                <a:solidFill>
                  <a:schemeClr val="tx1"/>
                </a:solidFill>
              </a:rPr>
              <a:t>・モジュール合計出力が１０ｋＷ以上が補助対象となります。　　等</a:t>
            </a:r>
          </a:p>
        </p:txBody>
      </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要件（１）</a:t>
            </a:r>
          </a:p>
        </p:txBody>
      </p:sp>
      <p:sp>
        <p:nvSpPr>
          <p:cNvPr id="3" name="コンテンツ プレースホルダー 2"/>
          <p:cNvSpPr>
            <a:spLocks noGrp="1"/>
          </p:cNvSpPr>
          <p:nvPr>
            <p:ph idx="1"/>
          </p:nvPr>
        </p:nvSpPr>
        <p:spPr>
          <a:xfrm>
            <a:off x="838200" y="1219200"/>
            <a:ext cx="10515600" cy="648189"/>
          </a:xfrm>
        </p:spPr>
        <p:txBody>
          <a:bodyPr>
            <a:normAutofit/>
          </a:bodyPr>
          <a:lstStyle/>
          <a:p>
            <a:pPr marL="0" indent="0" eaLnBrk="0" hangingPunct="0">
              <a:buNone/>
            </a:pPr>
            <a:r>
              <a:rPr lang="ja-JP" altLang="en-US" dirty="0"/>
              <a:t>「①創る」からは次のうちいずれか１つを必ず選択してください。</a:t>
            </a:r>
            <a:endParaRPr lang="ja-JP" altLang="ja-JP" dirty="0"/>
          </a:p>
        </p:txBody>
      </p:sp>
      <p:sp>
        <p:nvSpPr>
          <p:cNvPr id="65" name="角丸四角形 64"/>
          <p:cNvSpPr/>
          <p:nvPr/>
        </p:nvSpPr>
        <p:spPr>
          <a:xfrm>
            <a:off x="842552" y="2895602"/>
            <a:ext cx="10515600" cy="1499808"/>
          </a:xfrm>
          <a:prstGeom prst="roundRect">
            <a:avLst>
              <a:gd name="adj" fmla="val 5939"/>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既設で導入済の太陽光発電施設による電力使用</a:t>
            </a:r>
          </a:p>
          <a:p>
            <a:r>
              <a:rPr kumimoji="1" lang="ja-JP" altLang="en-US" dirty="0">
                <a:solidFill>
                  <a:schemeClr val="tx1"/>
                </a:solidFill>
              </a:rPr>
              <a:t>　　　　　　　　　・補助対象経費にはなりません</a:t>
            </a:r>
            <a:r>
              <a:rPr lang="ja-JP" altLang="en-US" dirty="0">
                <a:solidFill>
                  <a:schemeClr val="tx1"/>
                </a:solidFill>
              </a:rPr>
              <a:t>。</a:t>
            </a:r>
            <a:endParaRPr kumimoji="1" lang="ja-JP" altLang="en-US" dirty="0">
              <a:solidFill>
                <a:schemeClr val="tx1"/>
              </a:solidFill>
            </a:endParaRPr>
          </a:p>
          <a:p>
            <a:r>
              <a:rPr lang="ja-JP" altLang="en-US" dirty="0">
                <a:solidFill>
                  <a:schemeClr val="tx1"/>
                </a:solidFill>
              </a:rPr>
              <a:t>　　　　　　　　　・リースやＰＰＡモデルで導入している施設でも可能です。</a:t>
            </a:r>
            <a:endParaRPr lang="en-US" altLang="ja-JP" dirty="0">
              <a:solidFill>
                <a:schemeClr val="tx1"/>
              </a:solidFill>
            </a:endParaRPr>
          </a:p>
          <a:p>
            <a:r>
              <a:rPr kumimoji="1" lang="ja-JP" altLang="en-US" dirty="0">
                <a:solidFill>
                  <a:schemeClr val="tx1"/>
                </a:solidFill>
              </a:rPr>
              <a:t>　　　　　　　　　・太陽光発電以外の発電施設は要件として認められません。</a:t>
            </a:r>
            <a:endParaRPr kumimoji="1" lang="en-US" altLang="ja-JP" dirty="0">
              <a:solidFill>
                <a:schemeClr val="tx1"/>
              </a:solidFill>
            </a:endParaRPr>
          </a:p>
          <a:p>
            <a:r>
              <a:rPr kumimoji="1" lang="ja-JP" altLang="en-US" dirty="0"/>
              <a:t>　　　　　　　　　</a:t>
            </a:r>
            <a:r>
              <a:rPr lang="ja-JP" altLang="en-US" dirty="0">
                <a:solidFill>
                  <a:schemeClr val="tx1"/>
                </a:solidFill>
              </a:rPr>
              <a:t>・モジュール合計出力が１０ｋＷ以上が補助対象事業の要件となります。</a:t>
            </a:r>
            <a:endParaRPr lang="en-US" altLang="ja-JP" dirty="0">
              <a:solidFill>
                <a:schemeClr val="tx1"/>
              </a:solidFill>
            </a:endParaRP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14</a:t>
            </a:fld>
            <a:endParaRPr kumimoji="1" lang="ja-JP" altLang="en-US"/>
          </a:p>
        </p:txBody>
      </p:sp>
      <p:pic>
        <p:nvPicPr>
          <p:cNvPr id="4" name="図 3" descr="アイコン が含まれている画像&#10;&#10;自動的に生成された説明">
            <a:extLst>
              <a:ext uri="{FF2B5EF4-FFF2-40B4-BE49-F238E27FC236}">
                <a16:creationId xmlns:a16="http://schemas.microsoft.com/office/drawing/2014/main" xmlns="" id="{07D3A6D8-B0E6-3799-F218-9D5CB61E02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1744" y="1861233"/>
            <a:ext cx="1220309" cy="929532"/>
          </a:xfrm>
          <a:prstGeom prst="rect">
            <a:avLst/>
          </a:prstGeom>
        </p:spPr>
      </p:pic>
      <p:grpSp>
        <p:nvGrpSpPr>
          <p:cNvPr id="55" name="グループ化 54"/>
          <p:cNvGrpSpPr/>
          <p:nvPr/>
        </p:nvGrpSpPr>
        <p:grpSpPr>
          <a:xfrm>
            <a:off x="875208" y="4444577"/>
            <a:ext cx="10515600" cy="1809750"/>
            <a:chOff x="785939" y="4381500"/>
            <a:chExt cx="10515600" cy="1809750"/>
          </a:xfrm>
        </p:grpSpPr>
        <p:sp>
          <p:nvSpPr>
            <p:cNvPr id="73" name="角丸四角形 72"/>
            <p:cNvSpPr/>
            <p:nvPr/>
          </p:nvSpPr>
          <p:spPr>
            <a:xfrm>
              <a:off x="785939" y="4381500"/>
              <a:ext cx="10515600" cy="1809750"/>
            </a:xfrm>
            <a:prstGeom prst="roundRect">
              <a:avLst>
                <a:gd name="adj" fmla="val 4441"/>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再生可能エネルギーにより発電した電力を購入して使用</a:t>
              </a:r>
            </a:p>
            <a:p>
              <a:r>
                <a:rPr kumimoji="1" lang="ja-JP" altLang="en-US" dirty="0">
                  <a:solidFill>
                    <a:schemeClr val="tx1"/>
                  </a:solidFill>
                </a:rPr>
                <a:t>　　　　　　　　　・</a:t>
              </a:r>
              <a:r>
                <a:rPr lang="ja-JP" altLang="en-US" dirty="0">
                  <a:solidFill>
                    <a:schemeClr val="tx1"/>
                  </a:solidFill>
                </a:rPr>
                <a:t>初期登録費用や電力使用料は</a:t>
              </a:r>
              <a:r>
                <a:rPr kumimoji="1" lang="ja-JP" altLang="en-US" dirty="0">
                  <a:solidFill>
                    <a:schemeClr val="tx1"/>
                  </a:solidFill>
                </a:rPr>
                <a:t>補助対象経費にはなりません</a:t>
              </a:r>
              <a:r>
                <a:rPr lang="ja-JP" altLang="en-US" dirty="0">
                  <a:solidFill>
                    <a:schemeClr val="tx1"/>
                  </a:solidFill>
                </a:rPr>
                <a:t>。</a:t>
              </a:r>
              <a:endParaRPr kumimoji="1" lang="ja-JP" altLang="en-US" dirty="0">
                <a:solidFill>
                  <a:schemeClr val="tx1"/>
                </a:solidFill>
              </a:endParaRPr>
            </a:p>
            <a:p>
              <a:r>
                <a:rPr lang="ja-JP" altLang="en-US" dirty="0">
                  <a:solidFill>
                    <a:schemeClr val="tx1"/>
                  </a:solidFill>
                </a:rPr>
                <a:t>　　　　　　　　　・太陽光、バイオマス、風力、水素プラント、地熱、水力等の種類は問いません。</a:t>
              </a:r>
              <a:endParaRPr lang="en-US" altLang="ja-JP" dirty="0">
                <a:solidFill>
                  <a:schemeClr val="tx1"/>
                </a:solidFill>
              </a:endParaRPr>
            </a:p>
            <a:p>
              <a:r>
                <a:rPr lang="ja-JP" altLang="en-US" dirty="0">
                  <a:solidFill>
                    <a:schemeClr val="tx1"/>
                  </a:solidFill>
                </a:rPr>
                <a:t>　　　　　　　　　・購入量は１０</a:t>
              </a:r>
              <a:r>
                <a:rPr lang="en-US" altLang="ja-JP" dirty="0" err="1">
                  <a:solidFill>
                    <a:schemeClr val="tx1"/>
                  </a:solidFill>
                </a:rPr>
                <a:t>MWh</a:t>
              </a:r>
              <a:r>
                <a:rPr lang="ja-JP" altLang="en-US" dirty="0">
                  <a:solidFill>
                    <a:schemeClr val="tx1"/>
                  </a:solidFill>
                </a:rPr>
                <a:t>／年以上が補助対象事業の要件となります。</a:t>
              </a:r>
            </a:p>
            <a:p>
              <a:r>
                <a:rPr lang="ja-JP" altLang="en-US" dirty="0">
                  <a:solidFill>
                    <a:schemeClr val="tx1"/>
                  </a:solidFill>
                </a:rPr>
                <a:t>　　　　　　　　　・上記に満たない場合、施設の総電力需要の１０％以上を賄えるようにしてください。</a:t>
              </a:r>
            </a:p>
          </p:txBody>
        </p:sp>
        <p:pic>
          <p:nvPicPr>
            <p:cNvPr id="33" name="図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50" y="4960263"/>
              <a:ext cx="583784" cy="540000"/>
            </a:xfrm>
            <a:prstGeom prst="rect">
              <a:avLst/>
            </a:prstGeom>
            <a:ln w="28575">
              <a:noFill/>
            </a:ln>
          </p:spPr>
        </p:pic>
        <p:pic>
          <p:nvPicPr>
            <p:cNvPr id="34" name="図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7194" y="4408352"/>
              <a:ext cx="714705" cy="540000"/>
            </a:xfrm>
            <a:prstGeom prst="rect">
              <a:avLst/>
            </a:prstGeom>
            <a:ln w="28575">
              <a:noFill/>
            </a:ln>
          </p:spPr>
        </p:pic>
        <p:pic>
          <p:nvPicPr>
            <p:cNvPr id="37" name="図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8714" y="5500263"/>
              <a:ext cx="658537" cy="540000"/>
            </a:xfrm>
            <a:prstGeom prst="rect">
              <a:avLst/>
            </a:prstGeom>
            <a:ln w="28575">
              <a:noFill/>
            </a:ln>
          </p:spPr>
        </p:pic>
        <p:pic>
          <p:nvPicPr>
            <p:cNvPr id="48" name="図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18127" y="5547244"/>
              <a:ext cx="576000" cy="540000"/>
            </a:xfrm>
            <a:prstGeom prst="rect">
              <a:avLst/>
            </a:prstGeom>
            <a:ln w="28575">
              <a:noFill/>
            </a:ln>
          </p:spPr>
        </p:pic>
        <p:pic>
          <p:nvPicPr>
            <p:cNvPr id="49" name="図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27218" y="4983392"/>
              <a:ext cx="553171" cy="540000"/>
            </a:xfrm>
            <a:prstGeom prst="rect">
              <a:avLst/>
            </a:prstGeom>
            <a:ln w="28575">
              <a:noFill/>
            </a:ln>
          </p:spPr>
        </p:pic>
        <p:pic>
          <p:nvPicPr>
            <p:cNvPr id="44" name="図 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13482" y="4424372"/>
              <a:ext cx="580645" cy="540000"/>
            </a:xfrm>
            <a:prstGeom prst="rect">
              <a:avLst/>
            </a:prstGeom>
          </p:spPr>
        </p:pic>
        <p:pic>
          <p:nvPicPr>
            <p:cNvPr id="47" name="図 4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44213" y="4713637"/>
              <a:ext cx="252000" cy="252000"/>
            </a:xfrm>
            <a:prstGeom prst="rect">
              <a:avLst/>
            </a:prstGeom>
            <a:ln w="28575">
              <a:noFill/>
            </a:ln>
          </p:spPr>
        </p:pic>
      </p:grpSp>
      <p:sp>
        <p:nvSpPr>
          <p:cNvPr id="28" name="星 4 27"/>
          <p:cNvSpPr/>
          <p:nvPr/>
        </p:nvSpPr>
        <p:spPr>
          <a:xfrm>
            <a:off x="1931942" y="1824481"/>
            <a:ext cx="200297" cy="248794"/>
          </a:xfrm>
          <a:prstGeom prst="star4">
            <a:avLst/>
          </a:prstGeom>
          <a:solidFill>
            <a:srgbClr val="FFFF00"/>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星 4 61"/>
          <p:cNvSpPr/>
          <p:nvPr/>
        </p:nvSpPr>
        <p:spPr>
          <a:xfrm>
            <a:off x="951411" y="2439661"/>
            <a:ext cx="200297" cy="248794"/>
          </a:xfrm>
          <a:prstGeom prst="star4">
            <a:avLst/>
          </a:prstGeom>
          <a:solidFill>
            <a:srgbClr val="FFFF00"/>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アイコン が含まれている画像&#10;&#10;自動的に生成された説明">
            <a:extLst>
              <a:ext uri="{FF2B5EF4-FFF2-40B4-BE49-F238E27FC236}">
                <a16:creationId xmlns:a16="http://schemas.microsoft.com/office/drawing/2014/main" xmlns="" id="{B04BB0BB-85F5-B0CA-2EC2-E547565F2B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4349" y="3191364"/>
            <a:ext cx="1220309" cy="929532"/>
          </a:xfrm>
          <a:prstGeom prst="rect">
            <a:avLst/>
          </a:prstGeom>
        </p:spPr>
      </p:pic>
    </p:spTree>
    <p:extLst>
      <p:ext uri="{BB962C8B-B14F-4D97-AF65-F5344CB8AC3E}">
        <p14:creationId xmlns:p14="http://schemas.microsoft.com/office/powerpoint/2010/main" val="2405422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0" name="角丸四角形 19"/>
          <p:cNvSpPr/>
          <p:nvPr/>
        </p:nvSpPr>
        <p:spPr>
          <a:xfrm>
            <a:off x="838201" y="1741713"/>
            <a:ext cx="10515600" cy="1785258"/>
          </a:xfrm>
          <a:prstGeom prst="roundRect">
            <a:avLst>
              <a:gd name="adj" fmla="val 9524"/>
            </a:avLst>
          </a:prstGeom>
          <a:solidFill>
            <a:schemeClr val="accent4">
              <a:lumMod val="20000"/>
              <a:lumOff val="80000"/>
            </a:schemeClr>
          </a:solid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蓄電池の新設／増設</a:t>
            </a:r>
          </a:p>
          <a:p>
            <a:r>
              <a:rPr kumimoji="1" lang="ja-JP" altLang="en-US" dirty="0">
                <a:solidFill>
                  <a:schemeClr val="tx1"/>
                </a:solidFill>
              </a:rPr>
              <a:t>　　　　　　　　　・補助対象経費として計上できます（増設時は増設分のみ計上できます）</a:t>
            </a:r>
            <a:r>
              <a:rPr lang="ja-JP" altLang="en-US" dirty="0">
                <a:solidFill>
                  <a:schemeClr val="tx1"/>
                </a:solidFill>
              </a:rPr>
              <a:t> 。</a:t>
            </a:r>
            <a:endParaRPr lang="en-US" altLang="ja-JP" dirty="0">
              <a:solidFill>
                <a:schemeClr val="tx1"/>
              </a:solidFill>
            </a:endParaRPr>
          </a:p>
          <a:p>
            <a:r>
              <a:rPr kumimoji="1" lang="ja-JP" altLang="en-US" dirty="0">
                <a:solidFill>
                  <a:schemeClr val="tx1"/>
                </a:solidFill>
              </a:rPr>
              <a:t>　　　　　　　　　</a:t>
            </a:r>
            <a:r>
              <a:rPr lang="ja-JP" altLang="en-US" dirty="0">
                <a:solidFill>
                  <a:schemeClr val="tx1"/>
                </a:solidFill>
              </a:rPr>
              <a:t>・蓄電容量が</a:t>
            </a:r>
            <a:r>
              <a:rPr lang="en-US" altLang="ja-JP" dirty="0" smtClean="0">
                <a:solidFill>
                  <a:schemeClr val="tx1"/>
                </a:solidFill>
              </a:rPr>
              <a:t>20kwh</a:t>
            </a:r>
            <a:r>
              <a:rPr lang="ja-JP" altLang="en-US" dirty="0" smtClean="0">
                <a:solidFill>
                  <a:schemeClr val="tx1"/>
                </a:solidFill>
              </a:rPr>
              <a:t>を</a:t>
            </a:r>
            <a:r>
              <a:rPr lang="ja-JP" altLang="en-US" dirty="0" err="1" smtClean="0">
                <a:solidFill>
                  <a:schemeClr val="tx1"/>
                </a:solidFill>
              </a:rPr>
              <a:t>超えるの</a:t>
            </a:r>
            <a:r>
              <a:rPr lang="ja-JP" altLang="en-US" dirty="0">
                <a:solidFill>
                  <a:schemeClr val="tx1"/>
                </a:solidFill>
              </a:rPr>
              <a:t>定置型のものが補助対象となります。</a:t>
            </a:r>
            <a:endParaRPr kumimoji="1" lang="ja-JP" altLang="en-US" dirty="0">
              <a:solidFill>
                <a:schemeClr val="tx1"/>
              </a:solidFill>
            </a:endParaRPr>
          </a:p>
          <a:p>
            <a:r>
              <a:rPr lang="ja-JP" altLang="en-US" dirty="0">
                <a:solidFill>
                  <a:schemeClr val="tx1"/>
                </a:solidFill>
              </a:rPr>
              <a:t>　　　　　　　　　・主力電源、</a:t>
            </a:r>
            <a:r>
              <a:rPr lang="en-US" altLang="ja-JP" dirty="0">
                <a:solidFill>
                  <a:schemeClr val="tx1"/>
                </a:solidFill>
              </a:rPr>
              <a:t>EV</a:t>
            </a:r>
            <a:r>
              <a:rPr lang="ja-JP" altLang="en-US" dirty="0">
                <a:solidFill>
                  <a:schemeClr val="tx1"/>
                </a:solidFill>
              </a:rPr>
              <a:t>充電スタンド等に電力を供給する用途に使用される必要があります。</a:t>
            </a:r>
            <a:endParaRPr lang="en-US" altLang="ja-JP" dirty="0">
              <a:solidFill>
                <a:schemeClr val="tx1"/>
              </a:solidFill>
            </a:endParaRPr>
          </a:p>
          <a:p>
            <a:r>
              <a:rPr kumimoji="1" lang="ja-JP" altLang="en-US" dirty="0">
                <a:solidFill>
                  <a:schemeClr val="tx1"/>
                </a:solidFill>
              </a:rPr>
              <a:t>　　　　　　　　　</a:t>
            </a:r>
            <a:r>
              <a:rPr lang="ja-JP" altLang="en-US" dirty="0">
                <a:solidFill>
                  <a:schemeClr val="tx1"/>
                </a:solidFill>
              </a:rPr>
              <a:t>　</a:t>
            </a:r>
            <a:r>
              <a:rPr lang="en-US" altLang="ja-JP" dirty="0">
                <a:solidFill>
                  <a:schemeClr val="tx1"/>
                </a:solidFill>
              </a:rPr>
              <a:t>※</a:t>
            </a:r>
            <a:r>
              <a:rPr lang="ja-JP" altLang="en-US" dirty="0">
                <a:solidFill>
                  <a:schemeClr val="tx1"/>
                </a:solidFill>
              </a:rPr>
              <a:t>災害時使用を目的とした導入は補助対象外となります。</a:t>
            </a:r>
            <a:endParaRPr kumimoji="1" lang="ja-JP" altLang="en-US" dirty="0">
              <a:solidFill>
                <a:schemeClr val="tx1"/>
              </a:solidFill>
            </a:endParaRPr>
          </a:p>
          <a:p>
            <a:r>
              <a:rPr lang="ja-JP" altLang="en-US" dirty="0">
                <a:solidFill>
                  <a:schemeClr val="tx1"/>
                </a:solidFill>
              </a:rPr>
              <a:t>　　　　　　　　　・</a:t>
            </a:r>
            <a:r>
              <a:rPr kumimoji="1" lang="ja-JP" altLang="en-US" dirty="0">
                <a:solidFill>
                  <a:schemeClr val="tx1"/>
                </a:solidFill>
              </a:rPr>
              <a:t>単機能型蓄電池については別途パワーコンディショナーの導入を条件とします。</a:t>
            </a:r>
            <a:endParaRPr kumimoji="1" lang="en-US" altLang="ja-JP" dirty="0">
              <a:solidFill>
                <a:schemeClr val="tx1"/>
              </a:solidFill>
            </a:endParaRPr>
          </a:p>
          <a:p>
            <a:r>
              <a:rPr lang="ja-JP" altLang="en-US" dirty="0">
                <a:solidFill>
                  <a:schemeClr val="tx1"/>
                </a:solidFill>
              </a:rPr>
              <a:t>　　　　　　　　　</a:t>
            </a:r>
            <a:endParaRPr kumimoji="1" lang="ja-JP" altLang="en-US" dirty="0"/>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1410" y="2010232"/>
            <a:ext cx="1153749" cy="1133558"/>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要件（２）</a:t>
            </a:r>
          </a:p>
        </p:txBody>
      </p:sp>
      <p:sp>
        <p:nvSpPr>
          <p:cNvPr id="3" name="コンテンツ プレースホルダー 2"/>
          <p:cNvSpPr>
            <a:spLocks noGrp="1"/>
          </p:cNvSpPr>
          <p:nvPr>
            <p:ph idx="1"/>
          </p:nvPr>
        </p:nvSpPr>
        <p:spPr>
          <a:xfrm>
            <a:off x="838200" y="1219200"/>
            <a:ext cx="10515600" cy="648189"/>
          </a:xfrm>
        </p:spPr>
        <p:txBody>
          <a:bodyPr>
            <a:normAutofit/>
          </a:bodyPr>
          <a:lstStyle/>
          <a:p>
            <a:pPr marL="0" indent="0" eaLnBrk="0" hangingPunct="0">
              <a:buNone/>
            </a:pPr>
            <a:r>
              <a:rPr lang="ja-JP" altLang="en-US" dirty="0"/>
              <a:t>「②溜める」からは次のうちいずれか１つを選択してください。</a:t>
            </a:r>
            <a:endParaRPr lang="ja-JP" altLang="ja-JP" dirty="0"/>
          </a:p>
        </p:txBody>
      </p:sp>
      <p:sp>
        <p:nvSpPr>
          <p:cNvPr id="28" name="星 4 27"/>
          <p:cNvSpPr/>
          <p:nvPr/>
        </p:nvSpPr>
        <p:spPr>
          <a:xfrm>
            <a:off x="1931942" y="2059614"/>
            <a:ext cx="200297" cy="248794"/>
          </a:xfrm>
          <a:prstGeom prst="star4">
            <a:avLst/>
          </a:prstGeom>
          <a:solidFill>
            <a:srgbClr val="FFFF00"/>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星 4 61"/>
          <p:cNvSpPr/>
          <p:nvPr/>
        </p:nvSpPr>
        <p:spPr>
          <a:xfrm>
            <a:off x="951411" y="2674794"/>
            <a:ext cx="200297" cy="248794"/>
          </a:xfrm>
          <a:prstGeom prst="star4">
            <a:avLst/>
          </a:prstGeom>
          <a:solidFill>
            <a:srgbClr val="FFFF00"/>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15</a:t>
            </a:fld>
            <a:endParaRPr kumimoji="1" lang="ja-JP" altLang="en-US"/>
          </a:p>
        </p:txBody>
      </p:sp>
      <p:grpSp>
        <p:nvGrpSpPr>
          <p:cNvPr id="5" name="グループ化 4"/>
          <p:cNvGrpSpPr/>
          <p:nvPr/>
        </p:nvGrpSpPr>
        <p:grpSpPr>
          <a:xfrm>
            <a:off x="838200" y="3596613"/>
            <a:ext cx="10515600" cy="1532708"/>
            <a:chOff x="838200" y="3317943"/>
            <a:chExt cx="10515600" cy="1532708"/>
          </a:xfrm>
        </p:grpSpPr>
        <p:sp>
          <p:nvSpPr>
            <p:cNvPr id="22" name="角丸四角形 21"/>
            <p:cNvSpPr/>
            <p:nvPr/>
          </p:nvSpPr>
          <p:spPr>
            <a:xfrm>
              <a:off x="838200" y="3317943"/>
              <a:ext cx="10515600" cy="1532708"/>
            </a:xfrm>
            <a:prstGeom prst="roundRect">
              <a:avLst>
                <a:gd name="adj" fmla="val 9524"/>
              </a:avLst>
            </a:prstGeom>
            <a:solidFill>
              <a:schemeClr val="accent4">
                <a:lumMod val="20000"/>
                <a:lumOff val="80000"/>
              </a:schemeClr>
            </a:solid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既設で導入済みの蓄電池の活用</a:t>
              </a:r>
            </a:p>
            <a:p>
              <a:r>
                <a:rPr kumimoji="1" lang="ja-JP" altLang="en-US" dirty="0">
                  <a:solidFill>
                    <a:schemeClr val="tx1"/>
                  </a:solidFill>
                </a:rPr>
                <a:t>　　　　　　　　　・補助対象経費にはなりません</a:t>
              </a:r>
              <a:r>
                <a:rPr lang="ja-JP" altLang="en-US" dirty="0">
                  <a:solidFill>
                    <a:schemeClr val="tx1"/>
                  </a:solidFill>
                </a:rPr>
                <a:t>。</a:t>
              </a:r>
              <a:endParaRPr lang="en-US" altLang="ja-JP" dirty="0">
                <a:solidFill>
                  <a:schemeClr val="tx1"/>
                </a:solidFill>
              </a:endParaRPr>
            </a:p>
            <a:p>
              <a:r>
                <a:rPr kumimoji="1" lang="ja-JP" altLang="en-US" dirty="0">
                  <a:solidFill>
                    <a:schemeClr val="tx1"/>
                  </a:solidFill>
                </a:rPr>
                <a:t>　　　　　　　　　・蓄電容量が</a:t>
              </a:r>
              <a:r>
                <a:rPr kumimoji="1" lang="en-US" altLang="ja-JP" dirty="0" smtClean="0">
                  <a:solidFill>
                    <a:schemeClr val="tx1"/>
                  </a:solidFill>
                </a:rPr>
                <a:t>20kwh</a:t>
              </a:r>
              <a:r>
                <a:rPr lang="ja-JP" altLang="en-US" dirty="0" smtClean="0">
                  <a:solidFill>
                    <a:schemeClr val="tx1"/>
                  </a:solidFill>
                </a:rPr>
                <a:t>を超える</a:t>
              </a:r>
              <a:r>
                <a:rPr kumimoji="1" lang="ja-JP" altLang="en-US" dirty="0" smtClean="0">
                  <a:solidFill>
                    <a:schemeClr val="tx1"/>
                  </a:solidFill>
                </a:rPr>
                <a:t>定置型</a:t>
              </a:r>
              <a:r>
                <a:rPr kumimoji="1" lang="ja-JP" altLang="en-US" dirty="0">
                  <a:solidFill>
                    <a:schemeClr val="tx1"/>
                  </a:solidFill>
                </a:rPr>
                <a:t>のものが要件の対象となります。</a:t>
              </a:r>
            </a:p>
            <a:p>
              <a:r>
                <a:rPr lang="ja-JP" altLang="en-US" dirty="0">
                  <a:solidFill>
                    <a:schemeClr val="tx1"/>
                  </a:solidFill>
                </a:rPr>
                <a:t>　　　　　　　　　・主力電源、</a:t>
              </a:r>
              <a:r>
                <a:rPr lang="en-US" altLang="ja-JP" dirty="0">
                  <a:solidFill>
                    <a:schemeClr val="tx1"/>
                  </a:solidFill>
                </a:rPr>
                <a:t>EV</a:t>
              </a:r>
              <a:r>
                <a:rPr lang="ja-JP" altLang="en-US" dirty="0">
                  <a:solidFill>
                    <a:schemeClr val="tx1"/>
                  </a:solidFill>
                </a:rPr>
                <a:t>充電スタンド等に電力を供給する用途に使用されている必要があります。</a:t>
              </a:r>
              <a:endParaRPr lang="en-US" altLang="ja-JP" dirty="0">
                <a:solidFill>
                  <a:schemeClr val="tx1"/>
                </a:solidFill>
              </a:endParaRPr>
            </a:p>
            <a:p>
              <a:r>
                <a:rPr lang="ja-JP" altLang="en-US" dirty="0">
                  <a:solidFill>
                    <a:schemeClr val="tx1"/>
                  </a:solidFill>
                </a:rPr>
                <a:t>　　　　　　　　　　</a:t>
              </a:r>
              <a:r>
                <a:rPr lang="en-US" altLang="ja-JP" dirty="0">
                  <a:solidFill>
                    <a:schemeClr val="tx1"/>
                  </a:solidFill>
                </a:rPr>
                <a:t>※</a:t>
              </a:r>
              <a:r>
                <a:rPr lang="ja-JP" altLang="en-US" dirty="0">
                  <a:solidFill>
                    <a:schemeClr val="tx1"/>
                  </a:solidFill>
                </a:rPr>
                <a:t>災害時使用を目的として導入されているものは補助対象外となります。</a:t>
              </a:r>
              <a:endParaRPr lang="en-US" altLang="ja-JP" dirty="0">
                <a:solidFill>
                  <a:schemeClr val="tx1"/>
                </a:solidFill>
              </a:endParaRPr>
            </a:p>
            <a:p>
              <a:r>
                <a:rPr kumimoji="1" lang="ja-JP" altLang="en-US" dirty="0">
                  <a:solidFill>
                    <a:schemeClr val="tx1"/>
                  </a:solidFill>
                </a:rPr>
                <a:t>　　　　　　　　　</a:t>
              </a:r>
              <a:endParaRPr kumimoji="1" lang="ja-JP" altLang="en-US" dirty="0"/>
            </a:p>
          </p:txBody>
        </p:sp>
        <p:pic>
          <p:nvPicPr>
            <p:cNvPr id="23" name="図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1410" y="3490963"/>
              <a:ext cx="1153749" cy="1133558"/>
            </a:xfrm>
            <a:prstGeom prst="rect">
              <a:avLst/>
            </a:prstGeom>
          </p:spPr>
        </p:pic>
      </p:grpSp>
      <p:sp>
        <p:nvSpPr>
          <p:cNvPr id="25" name="コンテンツ プレースホルダー 2"/>
          <p:cNvSpPr txBox="1">
            <a:spLocks/>
          </p:cNvSpPr>
          <p:nvPr/>
        </p:nvSpPr>
        <p:spPr>
          <a:xfrm>
            <a:off x="838200" y="5119754"/>
            <a:ext cx="10515600" cy="16054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buFont typeface="Arial" panose="020B0604020202020204" pitchFamily="34" charset="0"/>
              <a:buNone/>
            </a:pPr>
            <a:r>
              <a:rPr lang="ja-JP" altLang="en-US" dirty="0"/>
              <a:t>「②溜める」は「③使う」と合わせて２つ以上の事業を実施する必要があります。蓄電池の導入や活用をしない場合は、「③使う」から２つ以上の事業を選択してください。</a:t>
            </a:r>
            <a:endParaRPr lang="ja-JP" altLang="ja-JP" dirty="0"/>
          </a:p>
        </p:txBody>
      </p:sp>
    </p:spTree>
    <p:extLst>
      <p:ext uri="{BB962C8B-B14F-4D97-AF65-F5344CB8AC3E}">
        <p14:creationId xmlns:p14="http://schemas.microsoft.com/office/powerpoint/2010/main" val="899961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0" name="角丸四角形 19"/>
          <p:cNvSpPr/>
          <p:nvPr/>
        </p:nvSpPr>
        <p:spPr>
          <a:xfrm>
            <a:off x="838201" y="1655988"/>
            <a:ext cx="10515600" cy="2158365"/>
          </a:xfrm>
          <a:prstGeom prst="roundRect">
            <a:avLst>
              <a:gd name="adj" fmla="val 5192"/>
            </a:avLst>
          </a:prstGeom>
          <a:solidFill>
            <a:schemeClr val="accent6">
              <a:lumMod val="20000"/>
              <a:lumOff val="80000"/>
            </a:scheme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ＥＶ充電スタンドの導入</a:t>
            </a:r>
          </a:p>
          <a:p>
            <a:r>
              <a:rPr kumimoji="1" lang="ja-JP" altLang="en-US" dirty="0">
                <a:solidFill>
                  <a:schemeClr val="tx1"/>
                </a:solidFill>
              </a:rPr>
              <a:t>　　　　　　　　　・新設または増設時は補助対象経費として計上できます（増設時は増設分のみ計上で</a:t>
            </a:r>
            <a:r>
              <a:rPr kumimoji="1" lang="ja-JP" altLang="en-US" dirty="0" err="1">
                <a:solidFill>
                  <a:schemeClr val="tx1"/>
                </a:solidFill>
              </a:rPr>
              <a:t>きま</a:t>
            </a:r>
            <a:endParaRPr kumimoji="1" lang="ja-JP" altLang="en-US" dirty="0">
              <a:solidFill>
                <a:schemeClr val="tx1"/>
              </a:solidFill>
            </a:endParaRPr>
          </a:p>
          <a:p>
            <a:r>
              <a:rPr lang="ja-JP" altLang="en-US" dirty="0">
                <a:solidFill>
                  <a:schemeClr val="tx1"/>
                </a:solidFill>
              </a:rPr>
              <a:t>　　　　　　　　　　</a:t>
            </a:r>
            <a:r>
              <a:rPr kumimoji="1" lang="ja-JP" altLang="en-US" dirty="0">
                <a:solidFill>
                  <a:schemeClr val="tx1"/>
                </a:solidFill>
              </a:rPr>
              <a:t>す）</a:t>
            </a:r>
            <a:r>
              <a:rPr lang="ja-JP" altLang="en-US" dirty="0">
                <a:solidFill>
                  <a:schemeClr val="tx1"/>
                </a:solidFill>
              </a:rPr>
              <a:t> 。</a:t>
            </a:r>
            <a:endParaRPr lang="en-US" altLang="ja-JP" dirty="0">
              <a:solidFill>
                <a:schemeClr val="tx1"/>
              </a:solidFill>
            </a:endParaRPr>
          </a:p>
          <a:p>
            <a:r>
              <a:rPr kumimoji="1" lang="ja-JP" altLang="en-US" dirty="0">
                <a:solidFill>
                  <a:schemeClr val="tx1"/>
                </a:solidFill>
              </a:rPr>
              <a:t>　　　　　　　　</a:t>
            </a:r>
            <a:r>
              <a:rPr lang="ja-JP" altLang="en-US" dirty="0">
                <a:solidFill>
                  <a:schemeClr val="tx1"/>
                </a:solidFill>
              </a:rPr>
              <a:t>　・物流業務用</a:t>
            </a:r>
            <a:r>
              <a:rPr lang="en-US" altLang="ja-JP" dirty="0">
                <a:solidFill>
                  <a:schemeClr val="tx1"/>
                </a:solidFill>
              </a:rPr>
              <a:t>EV</a:t>
            </a:r>
            <a:r>
              <a:rPr lang="ja-JP" altLang="en-US" dirty="0">
                <a:solidFill>
                  <a:schemeClr val="tx1"/>
                </a:solidFill>
              </a:rPr>
              <a:t>車両等に充電することを目的とした設備である必要があります。</a:t>
            </a:r>
          </a:p>
          <a:p>
            <a:r>
              <a:rPr lang="ja-JP" altLang="en-US" dirty="0">
                <a:solidFill>
                  <a:schemeClr val="tx1"/>
                </a:solidFill>
              </a:rPr>
              <a:t>　　　　　　　　　・普通充電、急速充電の種類は問いません。</a:t>
            </a:r>
            <a:endParaRPr lang="en-US" altLang="ja-JP" dirty="0">
              <a:solidFill>
                <a:schemeClr val="tx1"/>
              </a:solidFill>
            </a:endParaRPr>
          </a:p>
          <a:p>
            <a:r>
              <a:rPr kumimoji="1" lang="ja-JP" altLang="en-US" dirty="0">
                <a:solidFill>
                  <a:schemeClr val="tx1"/>
                </a:solidFill>
              </a:rPr>
              <a:t>　　　　　　　　　・物流</a:t>
            </a:r>
            <a:r>
              <a:rPr lang="ja-JP" altLang="en-US" dirty="0">
                <a:solidFill>
                  <a:schemeClr val="tx1"/>
                </a:solidFill>
              </a:rPr>
              <a:t>業務</a:t>
            </a:r>
            <a:r>
              <a:rPr kumimoji="1" lang="ja-JP" altLang="en-US" dirty="0">
                <a:solidFill>
                  <a:schemeClr val="tx1"/>
                </a:solidFill>
              </a:rPr>
              <a:t>用</a:t>
            </a:r>
            <a:r>
              <a:rPr kumimoji="1" lang="en-US" altLang="ja-JP" dirty="0">
                <a:solidFill>
                  <a:schemeClr val="tx1"/>
                </a:solidFill>
              </a:rPr>
              <a:t>EV</a:t>
            </a:r>
            <a:r>
              <a:rPr kumimoji="1" lang="ja-JP" altLang="en-US" dirty="0">
                <a:solidFill>
                  <a:schemeClr val="tx1"/>
                </a:solidFill>
              </a:rPr>
              <a:t>車両等の同時導入でない場合、当該車両の有無や導入予定について確認</a:t>
            </a:r>
            <a:endParaRPr kumimoji="1" lang="en-US" altLang="ja-JP" dirty="0">
              <a:solidFill>
                <a:schemeClr val="tx1"/>
              </a:solidFill>
            </a:endParaRPr>
          </a:p>
          <a:p>
            <a:r>
              <a:rPr lang="ja-JP" altLang="en-US" dirty="0">
                <a:solidFill>
                  <a:schemeClr val="tx1"/>
                </a:solidFill>
              </a:rPr>
              <a:t>　　　　　　　　　　します。</a:t>
            </a:r>
            <a:endParaRPr kumimoji="1" lang="ja-JP" altLang="en-US" dirty="0">
              <a:solidFill>
                <a:schemeClr val="tx1"/>
              </a:solidFill>
            </a:endParaRPr>
          </a:p>
        </p:txBody>
      </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要件（３）</a:t>
            </a:r>
          </a:p>
        </p:txBody>
      </p:sp>
      <p:sp>
        <p:nvSpPr>
          <p:cNvPr id="3" name="コンテンツ プレースホルダー 2"/>
          <p:cNvSpPr>
            <a:spLocks noGrp="1"/>
          </p:cNvSpPr>
          <p:nvPr>
            <p:ph idx="1"/>
          </p:nvPr>
        </p:nvSpPr>
        <p:spPr>
          <a:xfrm>
            <a:off x="838200" y="1219200"/>
            <a:ext cx="10515600" cy="648189"/>
          </a:xfrm>
        </p:spPr>
        <p:txBody>
          <a:bodyPr>
            <a:normAutofit fontScale="92500"/>
          </a:bodyPr>
          <a:lstStyle/>
          <a:p>
            <a:pPr marL="0" indent="0" eaLnBrk="0" hangingPunct="0">
              <a:buNone/>
            </a:pPr>
            <a:r>
              <a:rPr lang="ja-JP" altLang="en-US" dirty="0"/>
              <a:t>「③使う」からは次のうちいずれか１つまたは２つ以上を選択してください。</a:t>
            </a:r>
            <a:endParaRPr lang="ja-JP" altLang="ja-JP"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16</a:t>
            </a:fld>
            <a:endParaRPr kumimoji="1" lang="ja-JP" altLang="en-US"/>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4069" y="2068389"/>
            <a:ext cx="1153749" cy="1153749"/>
          </a:xfrm>
          <a:prstGeom prst="rect">
            <a:avLst/>
          </a:prstGeom>
        </p:spPr>
      </p:pic>
      <p:grpSp>
        <p:nvGrpSpPr>
          <p:cNvPr id="4" name="グループ化 3">
            <a:extLst>
              <a:ext uri="{FF2B5EF4-FFF2-40B4-BE49-F238E27FC236}">
                <a16:creationId xmlns:a16="http://schemas.microsoft.com/office/drawing/2014/main" xmlns="" id="{4833CDDB-149E-EFD6-B3C7-F52BE422FEB9}"/>
              </a:ext>
            </a:extLst>
          </p:cNvPr>
          <p:cNvGrpSpPr/>
          <p:nvPr/>
        </p:nvGrpSpPr>
        <p:grpSpPr>
          <a:xfrm>
            <a:off x="838200" y="4004557"/>
            <a:ext cx="10515600" cy="1521756"/>
            <a:chOff x="838200" y="3189584"/>
            <a:chExt cx="10515600" cy="1521756"/>
          </a:xfrm>
        </p:grpSpPr>
        <p:sp>
          <p:nvSpPr>
            <p:cNvPr id="15" name="角丸四角形 14"/>
            <p:cNvSpPr/>
            <p:nvPr/>
          </p:nvSpPr>
          <p:spPr>
            <a:xfrm>
              <a:off x="838200" y="3189584"/>
              <a:ext cx="10515600" cy="1521756"/>
            </a:xfrm>
            <a:prstGeom prst="roundRect">
              <a:avLst>
                <a:gd name="adj" fmla="val 9524"/>
              </a:avLst>
            </a:prstGeom>
            <a:solidFill>
              <a:schemeClr val="accent6">
                <a:lumMod val="20000"/>
                <a:lumOff val="80000"/>
              </a:scheme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物流業務用</a:t>
              </a:r>
              <a:r>
                <a:rPr lang="en-US" altLang="ja-JP" b="1" dirty="0">
                  <a:solidFill>
                    <a:schemeClr val="accent6">
                      <a:lumMod val="75000"/>
                    </a:schemeClr>
                  </a:solidFill>
                </a:rPr>
                <a:t>EV</a:t>
              </a:r>
              <a:r>
                <a:rPr lang="ja-JP" altLang="en-US" b="1" dirty="0">
                  <a:solidFill>
                    <a:schemeClr val="accent6">
                      <a:lumMod val="75000"/>
                    </a:schemeClr>
                  </a:solidFill>
                </a:rPr>
                <a:t>車両等の導入</a:t>
              </a:r>
            </a:p>
            <a:p>
              <a:r>
                <a:rPr kumimoji="1" lang="ja-JP" altLang="en-US" dirty="0">
                  <a:solidFill>
                    <a:schemeClr val="tx1"/>
                  </a:solidFill>
                </a:rPr>
                <a:t>　　　　　　　　　・新規導入車両は補助対象経費として計上できます</a:t>
              </a:r>
              <a:r>
                <a:rPr lang="ja-JP" altLang="en-US" dirty="0">
                  <a:solidFill>
                    <a:schemeClr val="tx1"/>
                  </a:solidFill>
                </a:rPr>
                <a:t>。</a:t>
              </a:r>
              <a:endParaRPr kumimoji="1" lang="ja-JP" altLang="en-US" dirty="0">
                <a:solidFill>
                  <a:schemeClr val="tx1"/>
                </a:solidFill>
              </a:endParaRPr>
            </a:p>
            <a:p>
              <a:r>
                <a:rPr lang="ja-JP" altLang="en-US" dirty="0">
                  <a:solidFill>
                    <a:schemeClr val="tx1"/>
                  </a:solidFill>
                </a:rPr>
                <a:t>　　　　　　　　　・電力のみで駆動する車両で貨物輸送のための車両である必要があります。</a:t>
              </a:r>
            </a:p>
            <a:p>
              <a:r>
                <a:rPr kumimoji="1" lang="ja-JP" altLang="en-US" dirty="0"/>
                <a:t>　　　　　　　　　</a:t>
              </a:r>
              <a:r>
                <a:rPr kumimoji="1" lang="ja-JP" altLang="en-US" dirty="0">
                  <a:solidFill>
                    <a:schemeClr val="tx1"/>
                  </a:solidFill>
                </a:rPr>
                <a:t>・公道の走行や私有地内専用走行の種類は問いません。</a:t>
              </a:r>
              <a:endParaRPr kumimoji="1" lang="en-US" altLang="ja-JP" dirty="0">
                <a:solidFill>
                  <a:schemeClr val="tx1"/>
                </a:solidFill>
              </a:endParaRPr>
            </a:p>
            <a:p>
              <a:r>
                <a:rPr lang="ja-JP" altLang="en-US" dirty="0">
                  <a:solidFill>
                    <a:schemeClr val="tx1"/>
                  </a:solidFill>
                </a:rPr>
                <a:t>　　　　　　　　　・物流に使用される車両であればバンタイプも申請可能です。</a:t>
              </a:r>
              <a:endParaRPr kumimoji="1" lang="ja-JP" altLang="en-US" dirty="0">
                <a:solidFill>
                  <a:schemeClr val="tx1"/>
                </a:solidFill>
              </a:endParaRPr>
            </a:p>
          </p:txBody>
        </p:sp>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892" y="3447298"/>
              <a:ext cx="1152390" cy="968007"/>
            </a:xfrm>
            <a:prstGeom prst="rect">
              <a:avLst/>
            </a:prstGeom>
          </p:spPr>
        </p:pic>
      </p:grpSp>
      <p:sp>
        <p:nvSpPr>
          <p:cNvPr id="16" name="正方形/長方形 15"/>
          <p:cNvSpPr/>
          <p:nvPr/>
        </p:nvSpPr>
        <p:spPr>
          <a:xfrm>
            <a:off x="1697762" y="4396410"/>
            <a:ext cx="450056" cy="538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rgbClr val="0070C0"/>
                </a:solidFill>
                <a:latin typeface="HGP創英角ﾎﾟｯﾌﾟ体" panose="040B0A00000000000000" pitchFamily="50" charset="-128"/>
                <a:ea typeface="HGP創英角ﾎﾟｯﾌﾟ体" panose="040B0A00000000000000" pitchFamily="50" charset="-128"/>
              </a:rPr>
              <a:t>EV</a:t>
            </a:r>
            <a:endParaRPr kumimoji="1" lang="ja-JP" altLang="en-US" sz="1600" dirty="0">
              <a:solidFill>
                <a:srgbClr val="0070C0"/>
              </a:solidFill>
              <a:latin typeface="HGP創英角ﾎﾟｯﾌﾟ体" panose="040B0A00000000000000" pitchFamily="50" charset="-128"/>
              <a:ea typeface="HGP創英角ﾎﾟｯﾌﾟ体" panose="040B0A00000000000000" pitchFamily="50" charset="-128"/>
            </a:endParaRPr>
          </a:p>
        </p:txBody>
      </p:sp>
    </p:spTree>
    <p:extLst>
      <p:ext uri="{BB962C8B-B14F-4D97-AF65-F5344CB8AC3E}">
        <p14:creationId xmlns:p14="http://schemas.microsoft.com/office/powerpoint/2010/main" val="30512335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要件（４）</a:t>
            </a:r>
          </a:p>
        </p:txBody>
      </p:sp>
      <p:sp>
        <p:nvSpPr>
          <p:cNvPr id="3" name="コンテンツ プレースホルダー 2"/>
          <p:cNvSpPr>
            <a:spLocks noGrp="1"/>
          </p:cNvSpPr>
          <p:nvPr>
            <p:ph idx="1"/>
          </p:nvPr>
        </p:nvSpPr>
        <p:spPr>
          <a:xfrm>
            <a:off x="723900" y="1268437"/>
            <a:ext cx="10629900" cy="4884713"/>
          </a:xfrm>
        </p:spPr>
        <p:txBody>
          <a:bodyPr>
            <a:normAutofit/>
          </a:bodyPr>
          <a:lstStyle/>
          <a:p>
            <a:pPr marL="0" indent="0" eaLnBrk="0" hangingPunct="0">
              <a:buNone/>
            </a:pPr>
            <a:r>
              <a:rPr lang="ja-JP" altLang="en-US" dirty="0"/>
              <a:t>補助金交付の対象となる施設、設備、機器類およびそれらの導入に</a:t>
            </a:r>
          </a:p>
          <a:p>
            <a:pPr marL="0" indent="0" eaLnBrk="0" hangingPunct="0">
              <a:buNone/>
            </a:pPr>
            <a:r>
              <a:rPr lang="ja-JP" altLang="en-US" dirty="0"/>
              <a:t>係る経費を</a:t>
            </a:r>
            <a:r>
              <a:rPr lang="ja-JP" altLang="en-US" b="1" dirty="0"/>
              <a:t>「補助対象経費」</a:t>
            </a:r>
            <a:r>
              <a:rPr lang="ja-JP" altLang="en-US" dirty="0"/>
              <a:t>といいます。反対に補助金交付の対象と</a:t>
            </a:r>
          </a:p>
          <a:p>
            <a:pPr marL="0" indent="0" eaLnBrk="0" hangingPunct="0">
              <a:buNone/>
            </a:pPr>
            <a:r>
              <a:rPr lang="ja-JP" altLang="en-US" dirty="0"/>
              <a:t>はなりませんが、間接補助事業の実施に係る同様の経費を</a:t>
            </a:r>
            <a:r>
              <a:rPr lang="ja-JP" altLang="en-US" b="1" dirty="0"/>
              <a:t>「補助</a:t>
            </a:r>
          </a:p>
          <a:p>
            <a:pPr marL="0" indent="0" eaLnBrk="0" hangingPunct="0">
              <a:buNone/>
            </a:pPr>
            <a:r>
              <a:rPr lang="ja-JP" altLang="en-US" b="1" dirty="0"/>
              <a:t>対象外経費」</a:t>
            </a:r>
            <a:r>
              <a:rPr lang="ja-JP" altLang="en-US" dirty="0"/>
              <a:t>といいます。</a:t>
            </a:r>
          </a:p>
          <a:p>
            <a:pPr marL="0" indent="0" eaLnBrk="0" hangingPunct="0">
              <a:buNone/>
            </a:pPr>
            <a:r>
              <a:rPr lang="ja-JP" altLang="en-US" dirty="0"/>
              <a:t>この補助対象経費と補助対象外経費の合計を</a:t>
            </a:r>
            <a:r>
              <a:rPr lang="ja-JP" altLang="en-US" b="1" dirty="0"/>
              <a:t>「間接補助事業に要す</a:t>
            </a:r>
          </a:p>
          <a:p>
            <a:pPr marL="0" indent="0" eaLnBrk="0" hangingPunct="0">
              <a:buNone/>
            </a:pPr>
            <a:r>
              <a:rPr lang="ja-JP" altLang="en-US" b="1" dirty="0"/>
              <a:t>る経費」</a:t>
            </a:r>
            <a:r>
              <a:rPr lang="ja-JP" altLang="en-US" dirty="0"/>
              <a:t>といいます。「補助対象経費」と「間接補助事業に要する経費」</a:t>
            </a:r>
            <a:endParaRPr lang="en-US" altLang="ja-JP" dirty="0"/>
          </a:p>
          <a:p>
            <a:pPr marL="0" indent="0" eaLnBrk="0" hangingPunct="0">
              <a:buNone/>
            </a:pPr>
            <a:r>
              <a:rPr lang="ja-JP" altLang="en-US" dirty="0"/>
              <a:t>は、申請時や実績報告時の提出書類で記入する必要があります。</a:t>
            </a:r>
          </a:p>
          <a:p>
            <a:pPr marL="0" indent="0" eaLnBrk="0" hangingPunct="0">
              <a:buNone/>
            </a:pPr>
            <a:r>
              <a:rPr lang="ja-JP" altLang="en-US" dirty="0"/>
              <a:t>どのような経費が補助対象経費となるのか、その一例について説明</a:t>
            </a:r>
          </a:p>
          <a:p>
            <a:pPr marL="0" indent="0" eaLnBrk="0" hangingPunct="0">
              <a:buNone/>
            </a:pPr>
            <a:r>
              <a:rPr lang="ja-JP" altLang="en-US" dirty="0"/>
              <a:t>いたします。</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17</a:t>
            </a:fld>
            <a:endParaRPr kumimoji="1" lang="ja-JP" altLang="en-US"/>
          </a:p>
        </p:txBody>
      </p:sp>
    </p:spTree>
    <p:extLst>
      <p:ext uri="{BB962C8B-B14F-4D97-AF65-F5344CB8AC3E}">
        <p14:creationId xmlns:p14="http://schemas.microsoft.com/office/powerpoint/2010/main" val="3938892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要件（５）</a:t>
            </a:r>
            <a:endParaRPr kumimoji="1" lang="ja-JP" altLang="en-US" sz="32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18</a:t>
            </a:fld>
            <a:endParaRPr kumimoji="1" lang="ja-JP" altLang="en-US"/>
          </a:p>
        </p:txBody>
      </p:sp>
      <p:sp>
        <p:nvSpPr>
          <p:cNvPr id="5" name="正方形/長方形 4"/>
          <p:cNvSpPr/>
          <p:nvPr/>
        </p:nvSpPr>
        <p:spPr>
          <a:xfrm>
            <a:off x="838200" y="1318054"/>
            <a:ext cx="10515600" cy="50382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 5"/>
          <p:cNvSpPr/>
          <p:nvPr/>
        </p:nvSpPr>
        <p:spPr>
          <a:xfrm>
            <a:off x="884537" y="1050324"/>
            <a:ext cx="2936217" cy="53545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間接補助事業に要する経費</a:t>
            </a:r>
          </a:p>
        </p:txBody>
      </p:sp>
      <p:sp>
        <p:nvSpPr>
          <p:cNvPr id="8" name="正方形/長方形 7"/>
          <p:cNvSpPr/>
          <p:nvPr/>
        </p:nvSpPr>
        <p:spPr>
          <a:xfrm>
            <a:off x="923503" y="1689347"/>
            <a:ext cx="5040000" cy="4572860"/>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228497" y="1689347"/>
            <a:ext cx="5040000" cy="4572860"/>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p:cNvSpPr/>
          <p:nvPr/>
        </p:nvSpPr>
        <p:spPr>
          <a:xfrm>
            <a:off x="3931508" y="1367481"/>
            <a:ext cx="2096531" cy="535459"/>
          </a:xfrm>
          <a:prstGeom prst="round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補助対象経費</a:t>
            </a:r>
          </a:p>
        </p:txBody>
      </p:sp>
      <p:sp>
        <p:nvSpPr>
          <p:cNvPr id="11" name="角丸四角形 10"/>
          <p:cNvSpPr/>
          <p:nvPr/>
        </p:nvSpPr>
        <p:spPr>
          <a:xfrm>
            <a:off x="6134100" y="1367481"/>
            <a:ext cx="2302475" cy="535459"/>
          </a:xfrm>
          <a:prstGeom prst="round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補助対象外経費</a:t>
            </a:r>
          </a:p>
        </p:txBody>
      </p:sp>
      <p:sp>
        <p:nvSpPr>
          <p:cNvPr id="17" name="正方形/長方形 16"/>
          <p:cNvSpPr/>
          <p:nvPr/>
        </p:nvSpPr>
        <p:spPr>
          <a:xfrm>
            <a:off x="2516075" y="4239082"/>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太陽光パネル及び架台</a:t>
            </a:r>
            <a:endParaRPr kumimoji="1" lang="ja-JP" altLang="en-US" sz="1100" dirty="0"/>
          </a:p>
        </p:txBody>
      </p:sp>
      <p:grpSp>
        <p:nvGrpSpPr>
          <p:cNvPr id="57" name="グループ化 56"/>
          <p:cNvGrpSpPr/>
          <p:nvPr/>
        </p:nvGrpSpPr>
        <p:grpSpPr>
          <a:xfrm>
            <a:off x="1225383" y="1951536"/>
            <a:ext cx="1611012" cy="1276801"/>
            <a:chOff x="2641772" y="1951536"/>
            <a:chExt cx="1611012" cy="1276801"/>
          </a:xfrm>
        </p:grpSpPr>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2792" y="1951536"/>
              <a:ext cx="1080000" cy="907200"/>
            </a:xfrm>
            <a:prstGeom prst="rect">
              <a:avLst/>
            </a:prstGeom>
          </p:spPr>
        </p:pic>
        <p:sp>
          <p:nvSpPr>
            <p:cNvPr id="20" name="正方形/長方形 19"/>
            <p:cNvSpPr/>
            <p:nvPr/>
          </p:nvSpPr>
          <p:spPr>
            <a:xfrm>
              <a:off x="2641772" y="2789152"/>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t>送電に必要な</a:t>
              </a:r>
            </a:p>
            <a:p>
              <a:pPr algn="ctr"/>
              <a:r>
                <a:rPr kumimoji="1" lang="ja-JP" altLang="en-US" sz="1100" dirty="0"/>
                <a:t>ケーブル類</a:t>
              </a:r>
            </a:p>
          </p:txBody>
        </p:sp>
      </p:grpSp>
      <p:sp>
        <p:nvSpPr>
          <p:cNvPr id="21" name="正方形/長方形 20"/>
          <p:cNvSpPr/>
          <p:nvPr/>
        </p:nvSpPr>
        <p:spPr>
          <a:xfrm>
            <a:off x="3973559" y="2764003"/>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設置工事</a:t>
            </a:r>
            <a:endParaRPr kumimoji="1" lang="ja-JP" altLang="en-US" sz="1100" dirty="0"/>
          </a:p>
        </p:txBody>
      </p:sp>
      <p:grpSp>
        <p:nvGrpSpPr>
          <p:cNvPr id="55" name="グループ化 54"/>
          <p:cNvGrpSpPr/>
          <p:nvPr/>
        </p:nvGrpSpPr>
        <p:grpSpPr>
          <a:xfrm>
            <a:off x="1279743" y="4638543"/>
            <a:ext cx="1611012" cy="1326583"/>
            <a:chOff x="994014" y="3302917"/>
            <a:chExt cx="1611012" cy="1326583"/>
          </a:xfrm>
        </p:grpSpPr>
        <p:pic>
          <p:nvPicPr>
            <p:cNvPr id="22" name="図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9520" y="3302917"/>
              <a:ext cx="720000" cy="960000"/>
            </a:xfrm>
            <a:prstGeom prst="rect">
              <a:avLst/>
            </a:prstGeom>
          </p:spPr>
        </p:pic>
        <p:sp>
          <p:nvSpPr>
            <p:cNvPr id="24" name="正方形/長方形 23"/>
            <p:cNvSpPr/>
            <p:nvPr/>
          </p:nvSpPr>
          <p:spPr>
            <a:xfrm>
              <a:off x="994014" y="4190315"/>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電気工事</a:t>
              </a:r>
              <a:endParaRPr kumimoji="1" lang="ja-JP" altLang="en-US" sz="1100" dirty="0"/>
            </a:p>
          </p:txBody>
        </p:sp>
      </p:grpSp>
      <p:grpSp>
        <p:nvGrpSpPr>
          <p:cNvPr id="54" name="グループ化 53"/>
          <p:cNvGrpSpPr/>
          <p:nvPr/>
        </p:nvGrpSpPr>
        <p:grpSpPr>
          <a:xfrm>
            <a:off x="4065670" y="4551334"/>
            <a:ext cx="1611012" cy="1386623"/>
            <a:chOff x="2651297" y="3242877"/>
            <a:chExt cx="1611012" cy="1386623"/>
          </a:xfrm>
        </p:grpSpPr>
        <p:grpSp>
          <p:nvGrpSpPr>
            <p:cNvPr id="43" name="グループ化 42"/>
            <p:cNvGrpSpPr/>
            <p:nvPr/>
          </p:nvGrpSpPr>
          <p:grpSpPr>
            <a:xfrm>
              <a:off x="2651297" y="3242877"/>
              <a:ext cx="1544130" cy="935239"/>
              <a:chOff x="2613197" y="3242877"/>
              <a:chExt cx="1544130" cy="935239"/>
            </a:xfrm>
          </p:grpSpPr>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3197" y="3300239"/>
                <a:ext cx="575411" cy="434755"/>
              </a:xfrm>
              <a:prstGeom prst="rect">
                <a:avLst/>
              </a:prstGeom>
            </p:spPr>
          </p:pic>
          <p:cxnSp>
            <p:nvCxnSpPr>
              <p:cNvPr id="27" name="曲線コネクタ 26"/>
              <p:cNvCxnSpPr>
                <a:stCxn id="25" idx="3"/>
                <a:endCxn id="23" idx="2"/>
              </p:cNvCxnSpPr>
              <p:nvPr/>
            </p:nvCxnSpPr>
            <p:spPr>
              <a:xfrm flipH="1">
                <a:off x="2943029" y="3517617"/>
                <a:ext cx="245579" cy="368034"/>
              </a:xfrm>
              <a:prstGeom prst="curvedConnector5">
                <a:avLst>
                  <a:gd name="adj1" fmla="val -93086"/>
                  <a:gd name="adj2" fmla="val 47475"/>
                  <a:gd name="adj3" fmla="val 224115"/>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直方体 22"/>
              <p:cNvSpPr/>
              <p:nvPr/>
            </p:nvSpPr>
            <p:spPr>
              <a:xfrm>
                <a:off x="2943029" y="3492189"/>
                <a:ext cx="594486" cy="685927"/>
              </a:xfrm>
              <a:prstGeom prst="cube">
                <a:avLst>
                  <a:gd name="adj" fmla="val 16989"/>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3" name="図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47727" y="3242877"/>
                <a:ext cx="609600" cy="753626"/>
              </a:xfrm>
              <a:prstGeom prst="rect">
                <a:avLst/>
              </a:prstGeom>
            </p:spPr>
          </p:pic>
          <p:cxnSp>
            <p:nvCxnSpPr>
              <p:cNvPr id="35" name="曲線コネクタ 34"/>
              <p:cNvCxnSpPr>
                <a:stCxn id="23" idx="5"/>
                <a:endCxn id="33" idx="2"/>
              </p:cNvCxnSpPr>
              <p:nvPr/>
            </p:nvCxnSpPr>
            <p:spPr>
              <a:xfrm>
                <a:off x="3537515" y="3784654"/>
                <a:ext cx="315012" cy="211849"/>
              </a:xfrm>
              <a:prstGeom prst="curvedConnector4">
                <a:avLst>
                  <a:gd name="adj1" fmla="val 1621"/>
                  <a:gd name="adj2" fmla="val 207907"/>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正方形/長方形 37"/>
            <p:cNvSpPr/>
            <p:nvPr/>
          </p:nvSpPr>
          <p:spPr>
            <a:xfrm>
              <a:off x="2651297" y="4190315"/>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パワーコンディショナー、</a:t>
              </a:r>
            </a:p>
            <a:p>
              <a:pPr algn="ctr"/>
              <a:r>
                <a:rPr kumimoji="1" lang="ja-JP" altLang="en-US" sz="1100" dirty="0"/>
                <a:t>ダウントランス等</a:t>
              </a:r>
            </a:p>
          </p:txBody>
        </p:sp>
      </p:grpSp>
      <p:grpSp>
        <p:nvGrpSpPr>
          <p:cNvPr id="49" name="グループ化 48"/>
          <p:cNvGrpSpPr/>
          <p:nvPr/>
        </p:nvGrpSpPr>
        <p:grpSpPr>
          <a:xfrm>
            <a:off x="9176694" y="2436493"/>
            <a:ext cx="1611012" cy="1183201"/>
            <a:chOff x="6263348" y="2045136"/>
            <a:chExt cx="1611012" cy="1183201"/>
          </a:xfrm>
        </p:grpSpPr>
        <p:pic>
          <p:nvPicPr>
            <p:cNvPr id="34" name="図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54531" y="2045136"/>
              <a:ext cx="828645" cy="720000"/>
            </a:xfrm>
            <a:prstGeom prst="rect">
              <a:avLst/>
            </a:prstGeom>
          </p:spPr>
        </p:pic>
        <p:sp>
          <p:nvSpPr>
            <p:cNvPr id="39" name="正方形/長方形 38"/>
            <p:cNvSpPr/>
            <p:nvPr/>
          </p:nvSpPr>
          <p:spPr>
            <a:xfrm>
              <a:off x="6263348" y="2789152"/>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土地や壁の</a:t>
              </a:r>
              <a:endParaRPr lang="en-US" altLang="ja-JP" sz="1100" dirty="0"/>
            </a:p>
            <a:p>
              <a:pPr algn="ctr"/>
              <a:r>
                <a:rPr lang="ja-JP" altLang="en-US" sz="1100" dirty="0"/>
                <a:t>調査費用</a:t>
              </a:r>
              <a:endParaRPr kumimoji="1" lang="ja-JP" altLang="en-US" sz="1100" dirty="0"/>
            </a:p>
          </p:txBody>
        </p:sp>
      </p:grpSp>
      <p:grpSp>
        <p:nvGrpSpPr>
          <p:cNvPr id="50" name="グループ化 49"/>
          <p:cNvGrpSpPr/>
          <p:nvPr/>
        </p:nvGrpSpPr>
        <p:grpSpPr>
          <a:xfrm>
            <a:off x="7111645" y="4543445"/>
            <a:ext cx="1611012" cy="1214558"/>
            <a:chOff x="7917593" y="2013779"/>
            <a:chExt cx="1611012" cy="1214558"/>
          </a:xfrm>
        </p:grpSpPr>
        <p:grpSp>
          <p:nvGrpSpPr>
            <p:cNvPr id="40" name="グループ化 39"/>
            <p:cNvGrpSpPr/>
            <p:nvPr/>
          </p:nvGrpSpPr>
          <p:grpSpPr>
            <a:xfrm>
              <a:off x="8044947" y="2013779"/>
              <a:ext cx="1278107" cy="720000"/>
              <a:chOff x="7816347" y="2013779"/>
              <a:chExt cx="1278107" cy="720000"/>
            </a:xfrm>
          </p:grpSpPr>
          <p:pic>
            <p:nvPicPr>
              <p:cNvPr id="37" name="図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16347" y="2013779"/>
                <a:ext cx="1278107" cy="720000"/>
              </a:xfrm>
              <a:prstGeom prst="rect">
                <a:avLst/>
              </a:prstGeom>
            </p:spPr>
          </p:pic>
          <p:pic>
            <p:nvPicPr>
              <p:cNvPr id="36" name="図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47175" y="2350738"/>
                <a:ext cx="416453" cy="360000"/>
              </a:xfrm>
              <a:prstGeom prst="rect">
                <a:avLst/>
              </a:prstGeom>
            </p:spPr>
          </p:pic>
        </p:grpSp>
        <p:sp>
          <p:nvSpPr>
            <p:cNvPr id="41" name="正方形/長方形 40"/>
            <p:cNvSpPr/>
            <p:nvPr/>
          </p:nvSpPr>
          <p:spPr>
            <a:xfrm>
              <a:off x="7917593" y="2789152"/>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土地や壁の</a:t>
              </a:r>
              <a:endParaRPr lang="en-US" altLang="ja-JP" sz="1100" dirty="0"/>
            </a:p>
            <a:p>
              <a:pPr algn="ctr"/>
              <a:r>
                <a:rPr lang="ja-JP" altLang="en-US" sz="1100" dirty="0"/>
                <a:t>造成、整備費用</a:t>
              </a:r>
              <a:endParaRPr kumimoji="1" lang="ja-JP" altLang="en-US" sz="1100" dirty="0"/>
            </a:p>
          </p:txBody>
        </p:sp>
      </p:grpSp>
      <p:grpSp>
        <p:nvGrpSpPr>
          <p:cNvPr id="12" name="グループ化 11"/>
          <p:cNvGrpSpPr/>
          <p:nvPr/>
        </p:nvGrpSpPr>
        <p:grpSpPr>
          <a:xfrm>
            <a:off x="5197282" y="2998785"/>
            <a:ext cx="1705792" cy="1676833"/>
            <a:chOff x="501286" y="3277598"/>
            <a:chExt cx="1705792" cy="1676833"/>
          </a:xfrm>
        </p:grpSpPr>
        <p:sp>
          <p:nvSpPr>
            <p:cNvPr id="15" name="円/楕円 14"/>
            <p:cNvSpPr/>
            <p:nvPr/>
          </p:nvSpPr>
          <p:spPr>
            <a:xfrm>
              <a:off x="592182" y="3277598"/>
              <a:ext cx="1524000" cy="1524000"/>
            </a:xfrm>
            <a:prstGeom prst="ellipse">
              <a:avLst/>
            </a:prstGeom>
            <a:solidFill>
              <a:schemeClr val="accent2">
                <a:lumMod val="40000"/>
                <a:lumOff val="6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501286" y="4485755"/>
              <a:ext cx="1705792" cy="468676"/>
            </a:xfrm>
            <a:prstGeom prst="roundRect">
              <a:avLst/>
            </a:prstGeom>
            <a:solidFill>
              <a:schemeClr val="accent2">
                <a:lumMod val="40000"/>
                <a:lumOff val="6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accent2">
                      <a:lumMod val="50000"/>
                    </a:schemeClr>
                  </a:solidFill>
                </a:rPr>
                <a:t>太陽光発電施設の</a:t>
              </a:r>
              <a:endParaRPr kumimoji="1" lang="en-US" altLang="ja-JP" sz="1050" dirty="0">
                <a:solidFill>
                  <a:schemeClr val="accent2">
                    <a:lumMod val="50000"/>
                  </a:schemeClr>
                </a:solidFill>
              </a:endParaRPr>
            </a:p>
            <a:p>
              <a:pPr algn="ctr"/>
              <a:r>
                <a:rPr kumimoji="1" lang="ja-JP" altLang="en-US" sz="1050" dirty="0">
                  <a:solidFill>
                    <a:schemeClr val="accent2">
                      <a:lumMod val="50000"/>
                    </a:schemeClr>
                  </a:solidFill>
                </a:rPr>
                <a:t>新設または増設</a:t>
              </a:r>
            </a:p>
          </p:txBody>
        </p:sp>
      </p:grpSp>
      <p:sp>
        <p:nvSpPr>
          <p:cNvPr id="59" name="正方形/長方形 58"/>
          <p:cNvSpPr/>
          <p:nvPr/>
        </p:nvSpPr>
        <p:spPr>
          <a:xfrm>
            <a:off x="9176694" y="5304226"/>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既存太陽光発電施設の</a:t>
            </a:r>
          </a:p>
          <a:p>
            <a:pPr algn="ctr"/>
            <a:r>
              <a:rPr lang="ja-JP" altLang="en-US" sz="1100" dirty="0"/>
              <a:t>解体、撤去</a:t>
            </a:r>
          </a:p>
        </p:txBody>
      </p:sp>
      <p:grpSp>
        <p:nvGrpSpPr>
          <p:cNvPr id="62" name="グループ化 61">
            <a:extLst>
              <a:ext uri="{FF2B5EF4-FFF2-40B4-BE49-F238E27FC236}">
                <a16:creationId xmlns:a16="http://schemas.microsoft.com/office/drawing/2014/main" xmlns="" id="{784D39F6-35F4-BFE6-16E6-28BEDFE45368}"/>
              </a:ext>
            </a:extLst>
          </p:cNvPr>
          <p:cNvGrpSpPr/>
          <p:nvPr/>
        </p:nvGrpSpPr>
        <p:grpSpPr>
          <a:xfrm>
            <a:off x="7064074" y="2405136"/>
            <a:ext cx="1611012" cy="1214558"/>
            <a:chOff x="7158095" y="2499271"/>
            <a:chExt cx="1611012" cy="1214558"/>
          </a:xfrm>
        </p:grpSpPr>
        <p:grpSp>
          <p:nvGrpSpPr>
            <p:cNvPr id="28" name="グループ化 27">
              <a:extLst>
                <a:ext uri="{FF2B5EF4-FFF2-40B4-BE49-F238E27FC236}">
                  <a16:creationId xmlns:a16="http://schemas.microsoft.com/office/drawing/2014/main" xmlns="" id="{B3CF252D-AA22-EE77-CB9E-160DB6AB8ECE}"/>
                </a:ext>
              </a:extLst>
            </p:cNvPr>
            <p:cNvGrpSpPr/>
            <p:nvPr/>
          </p:nvGrpSpPr>
          <p:grpSpPr>
            <a:xfrm>
              <a:off x="7158095" y="2499271"/>
              <a:ext cx="1611012" cy="1214558"/>
              <a:chOff x="7917593" y="2013779"/>
              <a:chExt cx="1611012" cy="1214558"/>
            </a:xfrm>
          </p:grpSpPr>
          <p:pic>
            <p:nvPicPr>
              <p:cNvPr id="31" name="図 30">
                <a:extLst>
                  <a:ext uri="{FF2B5EF4-FFF2-40B4-BE49-F238E27FC236}">
                    <a16:creationId xmlns:a16="http://schemas.microsoft.com/office/drawing/2014/main" xmlns="" id="{40CA63B2-F7C8-5ED0-C951-FDFBAAAF2E0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44947" y="2013779"/>
                <a:ext cx="1278107" cy="720000"/>
              </a:xfrm>
              <a:prstGeom prst="rect">
                <a:avLst/>
              </a:prstGeom>
            </p:spPr>
          </p:pic>
          <p:sp>
            <p:nvSpPr>
              <p:cNvPr id="30" name="正方形/長方形 29">
                <a:extLst>
                  <a:ext uri="{FF2B5EF4-FFF2-40B4-BE49-F238E27FC236}">
                    <a16:creationId xmlns:a16="http://schemas.microsoft.com/office/drawing/2014/main" xmlns="" id="{5814E87A-B732-D8CA-DA29-8CC78FD49A66}"/>
                  </a:ext>
                </a:extLst>
              </p:cNvPr>
              <p:cNvSpPr/>
              <p:nvPr/>
            </p:nvSpPr>
            <p:spPr>
              <a:xfrm>
                <a:off x="7917593" y="2789152"/>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土地や施設の</a:t>
                </a:r>
                <a:endParaRPr lang="en-US" altLang="ja-JP" sz="1100" dirty="0"/>
              </a:p>
              <a:p>
                <a:pPr algn="ctr"/>
                <a:r>
                  <a:rPr lang="ja-JP" altLang="en-US" sz="1100" dirty="0"/>
                  <a:t>取得費用</a:t>
                </a:r>
                <a:endParaRPr kumimoji="1" lang="ja-JP" altLang="en-US" sz="1100" dirty="0"/>
              </a:p>
            </p:txBody>
          </p:sp>
        </p:grpSp>
        <p:pic>
          <p:nvPicPr>
            <p:cNvPr id="61" name="図 60" descr="カレンダー&#10;&#10;自動的に生成された説明">
              <a:extLst>
                <a:ext uri="{FF2B5EF4-FFF2-40B4-BE49-F238E27FC236}">
                  <a16:creationId xmlns:a16="http://schemas.microsoft.com/office/drawing/2014/main" xmlns="" id="{C046835C-FA70-3B40-5BCB-99C7F1A8ED2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49374" y="2509315"/>
              <a:ext cx="714311" cy="692092"/>
            </a:xfrm>
            <a:prstGeom prst="rect">
              <a:avLst/>
            </a:prstGeom>
          </p:spPr>
        </p:pic>
      </p:grpSp>
      <p:sp>
        <p:nvSpPr>
          <p:cNvPr id="29" name="コンテンツ プレースホルダー 2">
            <a:extLst>
              <a:ext uri="{FF2B5EF4-FFF2-40B4-BE49-F238E27FC236}">
                <a16:creationId xmlns:a16="http://schemas.microsoft.com/office/drawing/2014/main" xmlns="" id="{94C4D049-8621-8BD0-754E-F7DC50CEEF84}"/>
              </a:ext>
            </a:extLst>
          </p:cNvPr>
          <p:cNvSpPr>
            <a:spLocks noGrp="1"/>
          </p:cNvSpPr>
          <p:nvPr>
            <p:ph idx="1"/>
          </p:nvPr>
        </p:nvSpPr>
        <p:spPr>
          <a:xfrm>
            <a:off x="350099" y="1318054"/>
            <a:ext cx="455535" cy="5038296"/>
          </a:xfrm>
        </p:spPr>
        <p:txBody>
          <a:bodyPr vert="eaVert" anchor="t" anchorCtr="0">
            <a:normAutofit fontScale="85000" lnSpcReduction="20000"/>
          </a:bodyPr>
          <a:lstStyle/>
          <a:p>
            <a:pPr marL="0" indent="0" eaLnBrk="0" hangingPunct="0">
              <a:buNone/>
            </a:pPr>
            <a:r>
              <a:rPr lang="ja-JP" altLang="en-US" dirty="0"/>
              <a:t>太陽光発電施設の経費一例</a:t>
            </a:r>
          </a:p>
        </p:txBody>
      </p:sp>
      <p:pic>
        <p:nvPicPr>
          <p:cNvPr id="32" name="図 31" descr="アイコン が含まれている画像&#10;&#10;自動的に生成された説明">
            <a:extLst>
              <a:ext uri="{FF2B5EF4-FFF2-40B4-BE49-F238E27FC236}">
                <a16:creationId xmlns:a16="http://schemas.microsoft.com/office/drawing/2014/main" xmlns="" id="{75C09CD2-96E5-3365-0C04-4A05D700D73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77523" y="3251086"/>
            <a:ext cx="1160753" cy="884167"/>
          </a:xfrm>
          <a:prstGeom prst="rect">
            <a:avLst/>
          </a:prstGeom>
        </p:spPr>
      </p:pic>
      <p:pic>
        <p:nvPicPr>
          <p:cNvPr id="42" name="図 41" descr="アイコン が含まれている画像&#10;&#10;自動的に生成された説明">
            <a:extLst>
              <a:ext uri="{FF2B5EF4-FFF2-40B4-BE49-F238E27FC236}">
                <a16:creationId xmlns:a16="http://schemas.microsoft.com/office/drawing/2014/main" xmlns="" id="{5ED8316F-A45C-96F0-8ABB-C063372814C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70755" y="3316377"/>
            <a:ext cx="1160753" cy="884167"/>
          </a:xfrm>
          <a:prstGeom prst="rect">
            <a:avLst/>
          </a:prstGeom>
        </p:spPr>
      </p:pic>
      <p:pic>
        <p:nvPicPr>
          <p:cNvPr id="44" name="図 43" descr="アイコン が含まれている画像&#10;&#10;自動的に生成された説明">
            <a:extLst>
              <a:ext uri="{FF2B5EF4-FFF2-40B4-BE49-F238E27FC236}">
                <a16:creationId xmlns:a16="http://schemas.microsoft.com/office/drawing/2014/main" xmlns="" id="{628F8A1E-C2D8-F34A-717E-0F79D5A3FB6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076529" y="4379278"/>
            <a:ext cx="1160753" cy="884167"/>
          </a:xfrm>
          <a:prstGeom prst="rect">
            <a:avLst/>
          </a:prstGeom>
        </p:spPr>
      </p:pic>
      <p:pic>
        <p:nvPicPr>
          <p:cNvPr id="3" name="図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600799" y="3786563"/>
            <a:ext cx="1080000" cy="1080000"/>
          </a:xfrm>
          <a:prstGeom prst="rect">
            <a:avLst/>
          </a:prstGeom>
        </p:spPr>
      </p:pic>
      <p:pic>
        <p:nvPicPr>
          <p:cNvPr id="2050" name="Picture 2" descr="工場勤務">
            <a:extLst>
              <a:ext uri="{FF2B5EF4-FFF2-40B4-BE49-F238E27FC236}">
                <a16:creationId xmlns:a16="http://schemas.microsoft.com/office/drawing/2014/main" xmlns="" id="{1C8C4FB1-1607-962D-B434-8DADEC29DB3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92466" y="2006910"/>
            <a:ext cx="542404" cy="723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061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a:t>
            </a:r>
            <a:r>
              <a:rPr lang="ja-JP" altLang="en-US" dirty="0"/>
              <a:t>６）　</a:t>
            </a:r>
            <a:endParaRPr kumimoji="1" lang="ja-JP" altLang="en-US" sz="32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19</a:t>
            </a:fld>
            <a:endParaRPr kumimoji="1" lang="ja-JP" altLang="en-US"/>
          </a:p>
        </p:txBody>
      </p:sp>
      <p:sp>
        <p:nvSpPr>
          <p:cNvPr id="5" name="正方形/長方形 4"/>
          <p:cNvSpPr/>
          <p:nvPr/>
        </p:nvSpPr>
        <p:spPr>
          <a:xfrm>
            <a:off x="838200" y="1318054"/>
            <a:ext cx="10515600" cy="50382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922638" y="1684637"/>
            <a:ext cx="5040000" cy="4572860"/>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199231" y="1684636"/>
            <a:ext cx="5040000" cy="4572860"/>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4" name="グループ化 3"/>
          <p:cNvGrpSpPr/>
          <p:nvPr/>
        </p:nvGrpSpPr>
        <p:grpSpPr>
          <a:xfrm>
            <a:off x="2517604" y="3518969"/>
            <a:ext cx="1611012" cy="1159185"/>
            <a:chOff x="2465350" y="3528494"/>
            <a:chExt cx="1611012" cy="1159185"/>
          </a:xfrm>
        </p:grpSpPr>
        <p:sp>
          <p:nvSpPr>
            <p:cNvPr id="17" name="正方形/長方形 16"/>
            <p:cNvSpPr/>
            <p:nvPr/>
          </p:nvSpPr>
          <p:spPr>
            <a:xfrm>
              <a:off x="2465350" y="4248494"/>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蓄電池</a:t>
              </a:r>
              <a:endParaRPr kumimoji="1" lang="ja-JP" altLang="en-US" sz="1100" dirty="0"/>
            </a:p>
          </p:txBody>
        </p:sp>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04444" y="3528494"/>
              <a:ext cx="732824" cy="720000"/>
            </a:xfrm>
            <a:prstGeom prst="rect">
              <a:avLst/>
            </a:prstGeom>
          </p:spPr>
        </p:pic>
      </p:grpSp>
      <p:grpSp>
        <p:nvGrpSpPr>
          <p:cNvPr id="13" name="グループ化 12"/>
          <p:cNvGrpSpPr/>
          <p:nvPr/>
        </p:nvGrpSpPr>
        <p:grpSpPr>
          <a:xfrm>
            <a:off x="9175421" y="3758451"/>
            <a:ext cx="1611012" cy="1999552"/>
            <a:chOff x="8487674" y="2966497"/>
            <a:chExt cx="1611012" cy="1999552"/>
          </a:xfrm>
        </p:grpSpPr>
        <p:grpSp>
          <p:nvGrpSpPr>
            <p:cNvPr id="12" name="グループ化 11"/>
            <p:cNvGrpSpPr/>
            <p:nvPr/>
          </p:nvGrpSpPr>
          <p:grpSpPr>
            <a:xfrm>
              <a:off x="8696522" y="2966497"/>
              <a:ext cx="1372811" cy="1594871"/>
              <a:chOff x="8808792" y="2773709"/>
              <a:chExt cx="1372811" cy="1594871"/>
            </a:xfrm>
          </p:grpSpPr>
          <p:pic>
            <p:nvPicPr>
              <p:cNvPr id="53" name="図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8792" y="3648580"/>
                <a:ext cx="732824" cy="720000"/>
              </a:xfrm>
              <a:prstGeom prst="rect">
                <a:avLst/>
              </a:prstGeom>
            </p:spPr>
          </p:pic>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1603" y="2773709"/>
                <a:ext cx="1080000" cy="1080000"/>
              </a:xfrm>
              <a:prstGeom prst="rect">
                <a:avLst/>
              </a:prstGeom>
            </p:spPr>
          </p:pic>
        </p:grpSp>
        <p:sp>
          <p:nvSpPr>
            <p:cNvPr id="56" name="正方形/長方形 55"/>
            <p:cNvSpPr/>
            <p:nvPr/>
          </p:nvSpPr>
          <p:spPr>
            <a:xfrm>
              <a:off x="8487674" y="4509698"/>
              <a:ext cx="1611012" cy="456351"/>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既存蓄電池の</a:t>
              </a:r>
            </a:p>
            <a:p>
              <a:pPr algn="ctr"/>
              <a:r>
                <a:rPr lang="ja-JP" altLang="en-US" sz="1100" dirty="0"/>
                <a:t>解体、撤去</a:t>
              </a:r>
              <a:endParaRPr kumimoji="1" lang="ja-JP" altLang="en-US" sz="1100" dirty="0"/>
            </a:p>
          </p:txBody>
        </p:sp>
      </p:grpSp>
      <p:sp>
        <p:nvSpPr>
          <p:cNvPr id="60" name="角丸四角形 59"/>
          <p:cNvSpPr/>
          <p:nvPr/>
        </p:nvSpPr>
        <p:spPr>
          <a:xfrm>
            <a:off x="884537" y="1050324"/>
            <a:ext cx="2936217" cy="53545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間接補助事業に要する経費</a:t>
            </a:r>
          </a:p>
        </p:txBody>
      </p:sp>
      <p:sp>
        <p:nvSpPr>
          <p:cNvPr id="61" name="角丸四角形 60"/>
          <p:cNvSpPr/>
          <p:nvPr/>
        </p:nvSpPr>
        <p:spPr>
          <a:xfrm>
            <a:off x="3931508" y="1367481"/>
            <a:ext cx="2096531" cy="535459"/>
          </a:xfrm>
          <a:prstGeom prst="round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補助対象経費</a:t>
            </a:r>
          </a:p>
        </p:txBody>
      </p:sp>
      <p:sp>
        <p:nvSpPr>
          <p:cNvPr id="62" name="角丸四角形 61"/>
          <p:cNvSpPr/>
          <p:nvPr/>
        </p:nvSpPr>
        <p:spPr>
          <a:xfrm>
            <a:off x="6134100" y="1367481"/>
            <a:ext cx="2302475" cy="535459"/>
          </a:xfrm>
          <a:prstGeom prst="round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補助対象外経費</a:t>
            </a:r>
          </a:p>
        </p:txBody>
      </p:sp>
      <p:grpSp>
        <p:nvGrpSpPr>
          <p:cNvPr id="16" name="グループ化 15">
            <a:extLst>
              <a:ext uri="{FF2B5EF4-FFF2-40B4-BE49-F238E27FC236}">
                <a16:creationId xmlns:a16="http://schemas.microsoft.com/office/drawing/2014/main" xmlns="" id="{1CBD7F15-BEDD-CF3C-C39A-C3597E95EFA1}"/>
              </a:ext>
            </a:extLst>
          </p:cNvPr>
          <p:cNvGrpSpPr/>
          <p:nvPr/>
        </p:nvGrpSpPr>
        <p:grpSpPr>
          <a:xfrm>
            <a:off x="1225383" y="1951536"/>
            <a:ext cx="1611012" cy="1276801"/>
            <a:chOff x="2641772" y="1951536"/>
            <a:chExt cx="1611012" cy="1276801"/>
          </a:xfrm>
        </p:grpSpPr>
        <p:pic>
          <p:nvPicPr>
            <p:cNvPr id="28" name="図 27">
              <a:extLst>
                <a:ext uri="{FF2B5EF4-FFF2-40B4-BE49-F238E27FC236}">
                  <a16:creationId xmlns:a16="http://schemas.microsoft.com/office/drawing/2014/main" xmlns="" id="{BE74BC67-E5DF-B6CC-DFED-07AC8E1A19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2792" y="1951536"/>
              <a:ext cx="1080000" cy="907200"/>
            </a:xfrm>
            <a:prstGeom prst="rect">
              <a:avLst/>
            </a:prstGeom>
          </p:spPr>
        </p:pic>
        <p:sp>
          <p:nvSpPr>
            <p:cNvPr id="29" name="正方形/長方形 28">
              <a:extLst>
                <a:ext uri="{FF2B5EF4-FFF2-40B4-BE49-F238E27FC236}">
                  <a16:creationId xmlns:a16="http://schemas.microsoft.com/office/drawing/2014/main" xmlns="" id="{3E459D62-A341-B1FA-4CF5-BCAF30CC33F1}"/>
                </a:ext>
              </a:extLst>
            </p:cNvPr>
            <p:cNvSpPr/>
            <p:nvPr/>
          </p:nvSpPr>
          <p:spPr>
            <a:xfrm>
              <a:off x="2641772" y="2789152"/>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t>送電に必要な</a:t>
              </a:r>
            </a:p>
            <a:p>
              <a:pPr algn="ctr"/>
              <a:r>
                <a:rPr kumimoji="1" lang="ja-JP" altLang="en-US" sz="1100" dirty="0"/>
                <a:t>ケーブル類</a:t>
              </a:r>
            </a:p>
          </p:txBody>
        </p:sp>
      </p:grpSp>
      <p:sp>
        <p:nvSpPr>
          <p:cNvPr id="31" name="正方形/長方形 30">
            <a:extLst>
              <a:ext uri="{FF2B5EF4-FFF2-40B4-BE49-F238E27FC236}">
                <a16:creationId xmlns:a16="http://schemas.microsoft.com/office/drawing/2014/main" xmlns="" id="{FC79A75E-5AEC-604D-5D11-A33DBF28A0AB}"/>
              </a:ext>
            </a:extLst>
          </p:cNvPr>
          <p:cNvSpPr/>
          <p:nvPr/>
        </p:nvSpPr>
        <p:spPr>
          <a:xfrm>
            <a:off x="3973559" y="2764003"/>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設置工事</a:t>
            </a:r>
            <a:endParaRPr kumimoji="1" lang="ja-JP" altLang="en-US" sz="1100" dirty="0"/>
          </a:p>
        </p:txBody>
      </p:sp>
      <p:grpSp>
        <p:nvGrpSpPr>
          <p:cNvPr id="33" name="グループ化 32">
            <a:extLst>
              <a:ext uri="{FF2B5EF4-FFF2-40B4-BE49-F238E27FC236}">
                <a16:creationId xmlns:a16="http://schemas.microsoft.com/office/drawing/2014/main" xmlns="" id="{ADE55160-1CAE-B154-2E11-FE2F0D655CD3}"/>
              </a:ext>
            </a:extLst>
          </p:cNvPr>
          <p:cNvGrpSpPr/>
          <p:nvPr/>
        </p:nvGrpSpPr>
        <p:grpSpPr>
          <a:xfrm>
            <a:off x="1279743" y="4638543"/>
            <a:ext cx="1611012" cy="1326583"/>
            <a:chOff x="994014" y="3302917"/>
            <a:chExt cx="1611012" cy="1326583"/>
          </a:xfrm>
        </p:grpSpPr>
        <p:pic>
          <p:nvPicPr>
            <p:cNvPr id="42" name="図 41">
              <a:extLst>
                <a:ext uri="{FF2B5EF4-FFF2-40B4-BE49-F238E27FC236}">
                  <a16:creationId xmlns:a16="http://schemas.microsoft.com/office/drawing/2014/main" xmlns="" id="{2B84C509-A9E2-F9E3-7CFE-82DEDA128BA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39520" y="3302917"/>
              <a:ext cx="720000" cy="960000"/>
            </a:xfrm>
            <a:prstGeom prst="rect">
              <a:avLst/>
            </a:prstGeom>
          </p:spPr>
        </p:pic>
        <p:sp>
          <p:nvSpPr>
            <p:cNvPr id="44" name="正方形/長方形 43">
              <a:extLst>
                <a:ext uri="{FF2B5EF4-FFF2-40B4-BE49-F238E27FC236}">
                  <a16:creationId xmlns:a16="http://schemas.microsoft.com/office/drawing/2014/main" xmlns="" id="{68F29808-6A90-2334-9AC3-3B7A905A06C2}"/>
                </a:ext>
              </a:extLst>
            </p:cNvPr>
            <p:cNvSpPr/>
            <p:nvPr/>
          </p:nvSpPr>
          <p:spPr>
            <a:xfrm>
              <a:off x="994014" y="4190315"/>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電気工事</a:t>
              </a:r>
              <a:endParaRPr kumimoji="1" lang="ja-JP" altLang="en-US" sz="1100" dirty="0"/>
            </a:p>
          </p:txBody>
        </p:sp>
      </p:grpSp>
      <p:grpSp>
        <p:nvGrpSpPr>
          <p:cNvPr id="63" name="グループ化 62"/>
          <p:cNvGrpSpPr/>
          <p:nvPr/>
        </p:nvGrpSpPr>
        <p:grpSpPr>
          <a:xfrm>
            <a:off x="5195784" y="2996936"/>
            <a:ext cx="1705792" cy="1676833"/>
            <a:chOff x="4742456" y="3042346"/>
            <a:chExt cx="1705792" cy="1676833"/>
          </a:xfrm>
        </p:grpSpPr>
        <p:sp>
          <p:nvSpPr>
            <p:cNvPr id="64" name="円/楕円 63"/>
            <p:cNvSpPr/>
            <p:nvPr/>
          </p:nvSpPr>
          <p:spPr>
            <a:xfrm>
              <a:off x="4833352" y="3042346"/>
              <a:ext cx="1524000" cy="1524000"/>
            </a:xfrm>
            <a:prstGeom prst="ellipse">
              <a:avLst/>
            </a:prstGeom>
            <a:solidFill>
              <a:schemeClr val="accent4">
                <a:lumMod val="40000"/>
                <a:lumOff val="60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角丸四角形 64"/>
            <p:cNvSpPr/>
            <p:nvPr/>
          </p:nvSpPr>
          <p:spPr>
            <a:xfrm>
              <a:off x="4742456" y="4250503"/>
              <a:ext cx="1705792" cy="468676"/>
            </a:xfrm>
            <a:prstGeom prst="roundRect">
              <a:avLst/>
            </a:prstGeom>
            <a:solidFill>
              <a:schemeClr val="accent4">
                <a:lumMod val="40000"/>
                <a:lumOff val="60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accent4">
                      <a:lumMod val="50000"/>
                    </a:schemeClr>
                  </a:solidFill>
                </a:rPr>
                <a:t>蓄電池の新設または増設</a:t>
              </a:r>
            </a:p>
          </p:txBody>
        </p:sp>
        <p:pic>
          <p:nvPicPr>
            <p:cNvPr id="66" name="図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24522" y="3179556"/>
              <a:ext cx="1189811" cy="1168989"/>
            </a:xfrm>
            <a:prstGeom prst="rect">
              <a:avLst/>
            </a:prstGeom>
          </p:spPr>
        </p:pic>
      </p:grpSp>
      <p:grpSp>
        <p:nvGrpSpPr>
          <p:cNvPr id="46" name="グループ化 45">
            <a:extLst>
              <a:ext uri="{FF2B5EF4-FFF2-40B4-BE49-F238E27FC236}">
                <a16:creationId xmlns:a16="http://schemas.microsoft.com/office/drawing/2014/main" xmlns="" id="{BA40B003-9553-4F65-B80A-6FB4100E1B2E}"/>
              </a:ext>
            </a:extLst>
          </p:cNvPr>
          <p:cNvGrpSpPr/>
          <p:nvPr/>
        </p:nvGrpSpPr>
        <p:grpSpPr>
          <a:xfrm>
            <a:off x="4063477" y="4611632"/>
            <a:ext cx="1644448" cy="1326325"/>
            <a:chOff x="4073002" y="4602107"/>
            <a:chExt cx="1644448" cy="1326325"/>
          </a:xfrm>
        </p:grpSpPr>
        <p:grpSp>
          <p:nvGrpSpPr>
            <p:cNvPr id="26" name="グループ化 25"/>
            <p:cNvGrpSpPr/>
            <p:nvPr/>
          </p:nvGrpSpPr>
          <p:grpSpPr>
            <a:xfrm>
              <a:off x="4073002" y="4602107"/>
              <a:ext cx="1644448" cy="877877"/>
              <a:chOff x="3977203" y="4697906"/>
              <a:chExt cx="1644448" cy="877877"/>
            </a:xfrm>
          </p:grpSpPr>
          <p:grpSp>
            <p:nvGrpSpPr>
              <p:cNvPr id="43" name="グループ化 42"/>
              <p:cNvGrpSpPr/>
              <p:nvPr/>
            </p:nvGrpSpPr>
            <p:grpSpPr>
              <a:xfrm>
                <a:off x="3977203" y="4697906"/>
                <a:ext cx="1239330" cy="877877"/>
                <a:chOff x="2613197" y="3300239"/>
                <a:chExt cx="1239330" cy="877877"/>
              </a:xfrm>
            </p:grpSpPr>
            <p:pic>
              <p:nvPicPr>
                <p:cNvPr id="25" name="図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13197" y="3300239"/>
                  <a:ext cx="575411" cy="434755"/>
                </a:xfrm>
                <a:prstGeom prst="rect">
                  <a:avLst/>
                </a:prstGeom>
              </p:spPr>
            </p:pic>
            <p:cxnSp>
              <p:nvCxnSpPr>
                <p:cNvPr id="27" name="曲線コネクタ 26"/>
                <p:cNvCxnSpPr>
                  <a:stCxn id="25" idx="3"/>
                  <a:endCxn id="23" idx="2"/>
                </p:cNvCxnSpPr>
                <p:nvPr/>
              </p:nvCxnSpPr>
              <p:spPr>
                <a:xfrm flipH="1">
                  <a:off x="2943029" y="3517617"/>
                  <a:ext cx="245579" cy="368034"/>
                </a:xfrm>
                <a:prstGeom prst="curvedConnector5">
                  <a:avLst>
                    <a:gd name="adj1" fmla="val -93086"/>
                    <a:gd name="adj2" fmla="val 47475"/>
                    <a:gd name="adj3" fmla="val 224115"/>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直方体 22"/>
                <p:cNvSpPr/>
                <p:nvPr/>
              </p:nvSpPr>
              <p:spPr>
                <a:xfrm>
                  <a:off x="2943029" y="3492189"/>
                  <a:ext cx="594486" cy="685927"/>
                </a:xfrm>
                <a:prstGeom prst="cube">
                  <a:avLst>
                    <a:gd name="adj" fmla="val 16989"/>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5" name="曲線コネクタ 34"/>
                <p:cNvCxnSpPr>
                  <a:stCxn id="23" idx="5"/>
                </p:cNvCxnSpPr>
                <p:nvPr/>
              </p:nvCxnSpPr>
              <p:spPr>
                <a:xfrm>
                  <a:off x="3537515" y="3784654"/>
                  <a:ext cx="315012" cy="211849"/>
                </a:xfrm>
                <a:prstGeom prst="curvedConnector4">
                  <a:avLst>
                    <a:gd name="adj1" fmla="val 1621"/>
                    <a:gd name="adj2" fmla="val 207907"/>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7" name="図 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8827" y="4804996"/>
                <a:ext cx="732824" cy="720000"/>
              </a:xfrm>
              <a:prstGeom prst="rect">
                <a:avLst/>
              </a:prstGeom>
            </p:spPr>
          </p:pic>
        </p:grpSp>
        <p:sp>
          <p:nvSpPr>
            <p:cNvPr id="45" name="正方形/長方形 44">
              <a:extLst>
                <a:ext uri="{FF2B5EF4-FFF2-40B4-BE49-F238E27FC236}">
                  <a16:creationId xmlns:a16="http://schemas.microsoft.com/office/drawing/2014/main" xmlns="" id="{594E7721-7A21-99AB-5EB6-47961C28F3DC}"/>
                </a:ext>
              </a:extLst>
            </p:cNvPr>
            <p:cNvSpPr/>
            <p:nvPr/>
          </p:nvSpPr>
          <p:spPr>
            <a:xfrm>
              <a:off x="4075195" y="5489247"/>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パワーコンディショナー、</a:t>
              </a:r>
            </a:p>
            <a:p>
              <a:pPr algn="ctr"/>
              <a:r>
                <a:rPr kumimoji="1" lang="ja-JP" altLang="en-US" sz="1100" dirty="0"/>
                <a:t>ダウントランス等</a:t>
              </a:r>
            </a:p>
          </p:txBody>
        </p:sp>
      </p:grpSp>
      <p:grpSp>
        <p:nvGrpSpPr>
          <p:cNvPr id="47" name="グループ化 46">
            <a:extLst>
              <a:ext uri="{FF2B5EF4-FFF2-40B4-BE49-F238E27FC236}">
                <a16:creationId xmlns:a16="http://schemas.microsoft.com/office/drawing/2014/main" xmlns="" id="{477066EE-9C8A-E714-AED6-34BF4ED13132}"/>
              </a:ext>
            </a:extLst>
          </p:cNvPr>
          <p:cNvGrpSpPr/>
          <p:nvPr/>
        </p:nvGrpSpPr>
        <p:grpSpPr>
          <a:xfrm>
            <a:off x="7064074" y="2405136"/>
            <a:ext cx="1611012" cy="1214558"/>
            <a:chOff x="7158095" y="2499271"/>
            <a:chExt cx="1611012" cy="1214558"/>
          </a:xfrm>
        </p:grpSpPr>
        <p:grpSp>
          <p:nvGrpSpPr>
            <p:cNvPr id="48" name="グループ化 47">
              <a:extLst>
                <a:ext uri="{FF2B5EF4-FFF2-40B4-BE49-F238E27FC236}">
                  <a16:creationId xmlns:a16="http://schemas.microsoft.com/office/drawing/2014/main" xmlns="" id="{1967E30F-0B8F-9E9A-35A0-D386BF7B0542}"/>
                </a:ext>
              </a:extLst>
            </p:cNvPr>
            <p:cNvGrpSpPr/>
            <p:nvPr/>
          </p:nvGrpSpPr>
          <p:grpSpPr>
            <a:xfrm>
              <a:off x="7158095" y="2499271"/>
              <a:ext cx="1611012" cy="1214558"/>
              <a:chOff x="7917593" y="2013779"/>
              <a:chExt cx="1611012" cy="1214558"/>
            </a:xfrm>
          </p:grpSpPr>
          <p:pic>
            <p:nvPicPr>
              <p:cNvPr id="59" name="図 58">
                <a:extLst>
                  <a:ext uri="{FF2B5EF4-FFF2-40B4-BE49-F238E27FC236}">
                    <a16:creationId xmlns:a16="http://schemas.microsoft.com/office/drawing/2014/main" xmlns="" id="{ECA84B2C-878A-6C77-BD15-0B544895C24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44947" y="2013779"/>
                <a:ext cx="1278107" cy="720000"/>
              </a:xfrm>
              <a:prstGeom prst="rect">
                <a:avLst/>
              </a:prstGeom>
            </p:spPr>
          </p:pic>
          <p:sp>
            <p:nvSpPr>
              <p:cNvPr id="68" name="正方形/長方形 67">
                <a:extLst>
                  <a:ext uri="{FF2B5EF4-FFF2-40B4-BE49-F238E27FC236}">
                    <a16:creationId xmlns:a16="http://schemas.microsoft.com/office/drawing/2014/main" xmlns="" id="{19E6D334-A877-E594-B90D-90B29244198C}"/>
                  </a:ext>
                </a:extLst>
              </p:cNvPr>
              <p:cNvSpPr/>
              <p:nvPr/>
            </p:nvSpPr>
            <p:spPr>
              <a:xfrm>
                <a:off x="7917593" y="2789152"/>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土地や施設の</a:t>
                </a:r>
                <a:endParaRPr lang="en-US" altLang="ja-JP" sz="1100" dirty="0"/>
              </a:p>
              <a:p>
                <a:pPr algn="ctr"/>
                <a:r>
                  <a:rPr lang="ja-JP" altLang="en-US" sz="1100" dirty="0"/>
                  <a:t>取得費用</a:t>
                </a:r>
                <a:endParaRPr kumimoji="1" lang="ja-JP" altLang="en-US" sz="1100" dirty="0"/>
              </a:p>
            </p:txBody>
          </p:sp>
        </p:grpSp>
        <p:pic>
          <p:nvPicPr>
            <p:cNvPr id="52" name="図 51" descr="カレンダー&#10;&#10;自動的に生成された説明">
              <a:extLst>
                <a:ext uri="{FF2B5EF4-FFF2-40B4-BE49-F238E27FC236}">
                  <a16:creationId xmlns:a16="http://schemas.microsoft.com/office/drawing/2014/main" xmlns="" id="{F8018A1F-C69C-2C3B-861C-11050BF727D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49374" y="2509315"/>
              <a:ext cx="714311" cy="692092"/>
            </a:xfrm>
            <a:prstGeom prst="rect">
              <a:avLst/>
            </a:prstGeom>
          </p:spPr>
        </p:pic>
      </p:grpSp>
      <p:grpSp>
        <p:nvGrpSpPr>
          <p:cNvPr id="69" name="グループ化 68">
            <a:extLst>
              <a:ext uri="{FF2B5EF4-FFF2-40B4-BE49-F238E27FC236}">
                <a16:creationId xmlns:a16="http://schemas.microsoft.com/office/drawing/2014/main" xmlns="" id="{907875AA-007A-AA87-A648-87C2D48F1751}"/>
              </a:ext>
            </a:extLst>
          </p:cNvPr>
          <p:cNvGrpSpPr/>
          <p:nvPr/>
        </p:nvGrpSpPr>
        <p:grpSpPr>
          <a:xfrm>
            <a:off x="9176694" y="2436493"/>
            <a:ext cx="1611012" cy="1183201"/>
            <a:chOff x="6263348" y="2045136"/>
            <a:chExt cx="1611012" cy="1183201"/>
          </a:xfrm>
        </p:grpSpPr>
        <p:pic>
          <p:nvPicPr>
            <p:cNvPr id="70" name="図 69">
              <a:extLst>
                <a:ext uri="{FF2B5EF4-FFF2-40B4-BE49-F238E27FC236}">
                  <a16:creationId xmlns:a16="http://schemas.microsoft.com/office/drawing/2014/main" xmlns="" id="{917483CA-EA59-4747-5098-A7FAD6AFBCE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54531" y="2045136"/>
              <a:ext cx="828645" cy="720000"/>
            </a:xfrm>
            <a:prstGeom prst="rect">
              <a:avLst/>
            </a:prstGeom>
          </p:spPr>
        </p:pic>
        <p:sp>
          <p:nvSpPr>
            <p:cNvPr id="71" name="正方形/長方形 70">
              <a:extLst>
                <a:ext uri="{FF2B5EF4-FFF2-40B4-BE49-F238E27FC236}">
                  <a16:creationId xmlns:a16="http://schemas.microsoft.com/office/drawing/2014/main" xmlns="" id="{8BEBECC3-742E-AECD-F10D-8803D8B49C26}"/>
                </a:ext>
              </a:extLst>
            </p:cNvPr>
            <p:cNvSpPr/>
            <p:nvPr/>
          </p:nvSpPr>
          <p:spPr>
            <a:xfrm>
              <a:off x="6263348" y="2789152"/>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土地や壁の</a:t>
              </a:r>
              <a:endParaRPr lang="en-US" altLang="ja-JP" sz="1100" dirty="0"/>
            </a:p>
            <a:p>
              <a:pPr algn="ctr"/>
              <a:r>
                <a:rPr lang="ja-JP" altLang="en-US" sz="1100" dirty="0"/>
                <a:t>調査費用</a:t>
              </a:r>
              <a:endParaRPr kumimoji="1" lang="ja-JP" altLang="en-US" sz="1100" dirty="0"/>
            </a:p>
          </p:txBody>
        </p:sp>
      </p:grpSp>
      <p:grpSp>
        <p:nvGrpSpPr>
          <p:cNvPr id="72" name="グループ化 71">
            <a:extLst>
              <a:ext uri="{FF2B5EF4-FFF2-40B4-BE49-F238E27FC236}">
                <a16:creationId xmlns:a16="http://schemas.microsoft.com/office/drawing/2014/main" xmlns="" id="{996B6067-8C8F-F9CE-6E49-3520218303F6}"/>
              </a:ext>
            </a:extLst>
          </p:cNvPr>
          <p:cNvGrpSpPr/>
          <p:nvPr/>
        </p:nvGrpSpPr>
        <p:grpSpPr>
          <a:xfrm>
            <a:off x="7111645" y="4543445"/>
            <a:ext cx="1611012" cy="1214558"/>
            <a:chOff x="7917593" y="2013779"/>
            <a:chExt cx="1611012" cy="1214558"/>
          </a:xfrm>
        </p:grpSpPr>
        <p:grpSp>
          <p:nvGrpSpPr>
            <p:cNvPr id="73" name="グループ化 72">
              <a:extLst>
                <a:ext uri="{FF2B5EF4-FFF2-40B4-BE49-F238E27FC236}">
                  <a16:creationId xmlns:a16="http://schemas.microsoft.com/office/drawing/2014/main" xmlns="" id="{55637454-D4B3-B685-6E10-B4DD30469967}"/>
                </a:ext>
              </a:extLst>
            </p:cNvPr>
            <p:cNvGrpSpPr/>
            <p:nvPr/>
          </p:nvGrpSpPr>
          <p:grpSpPr>
            <a:xfrm>
              <a:off x="8044947" y="2013779"/>
              <a:ext cx="1278107" cy="720000"/>
              <a:chOff x="7816347" y="2013779"/>
              <a:chExt cx="1278107" cy="720000"/>
            </a:xfrm>
          </p:grpSpPr>
          <p:pic>
            <p:nvPicPr>
              <p:cNvPr id="75" name="図 74">
                <a:extLst>
                  <a:ext uri="{FF2B5EF4-FFF2-40B4-BE49-F238E27FC236}">
                    <a16:creationId xmlns:a16="http://schemas.microsoft.com/office/drawing/2014/main" xmlns="" id="{BF90F98E-2EA8-4AA3-C565-E588DB25777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16347" y="2013779"/>
                <a:ext cx="1278107" cy="720000"/>
              </a:xfrm>
              <a:prstGeom prst="rect">
                <a:avLst/>
              </a:prstGeom>
            </p:spPr>
          </p:pic>
          <p:pic>
            <p:nvPicPr>
              <p:cNvPr id="76" name="図 75">
                <a:extLst>
                  <a:ext uri="{FF2B5EF4-FFF2-40B4-BE49-F238E27FC236}">
                    <a16:creationId xmlns:a16="http://schemas.microsoft.com/office/drawing/2014/main" xmlns="" id="{F989F80B-91A9-5FE2-EE31-7EFF53C07A4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247175" y="2350738"/>
                <a:ext cx="416453" cy="360000"/>
              </a:xfrm>
              <a:prstGeom prst="rect">
                <a:avLst/>
              </a:prstGeom>
            </p:spPr>
          </p:pic>
        </p:grpSp>
        <p:sp>
          <p:nvSpPr>
            <p:cNvPr id="74" name="正方形/長方形 73">
              <a:extLst>
                <a:ext uri="{FF2B5EF4-FFF2-40B4-BE49-F238E27FC236}">
                  <a16:creationId xmlns:a16="http://schemas.microsoft.com/office/drawing/2014/main" xmlns="" id="{8EFABD45-C38A-FB04-C948-1A07BE93EBD4}"/>
                </a:ext>
              </a:extLst>
            </p:cNvPr>
            <p:cNvSpPr/>
            <p:nvPr/>
          </p:nvSpPr>
          <p:spPr>
            <a:xfrm>
              <a:off x="7917593" y="2789152"/>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土地や壁の</a:t>
              </a:r>
              <a:endParaRPr lang="en-US" altLang="ja-JP" sz="1100" dirty="0"/>
            </a:p>
            <a:p>
              <a:pPr algn="ctr"/>
              <a:r>
                <a:rPr lang="ja-JP" altLang="en-US" sz="1100" dirty="0"/>
                <a:t>造成、整備費用</a:t>
              </a:r>
              <a:endParaRPr kumimoji="1" lang="ja-JP" altLang="en-US" sz="1100" dirty="0"/>
            </a:p>
          </p:txBody>
        </p:sp>
      </p:grpSp>
      <p:sp>
        <p:nvSpPr>
          <p:cNvPr id="6" name="コンテンツ プレースホルダー 2">
            <a:extLst>
              <a:ext uri="{FF2B5EF4-FFF2-40B4-BE49-F238E27FC236}">
                <a16:creationId xmlns:a16="http://schemas.microsoft.com/office/drawing/2014/main" xmlns="" id="{A165C1A2-E3C4-C9C6-2A4D-29556BF478A5}"/>
              </a:ext>
            </a:extLst>
          </p:cNvPr>
          <p:cNvSpPr>
            <a:spLocks noGrp="1"/>
          </p:cNvSpPr>
          <p:nvPr>
            <p:ph idx="1"/>
          </p:nvPr>
        </p:nvSpPr>
        <p:spPr>
          <a:xfrm>
            <a:off x="350099" y="1318054"/>
            <a:ext cx="455535" cy="5038296"/>
          </a:xfrm>
        </p:spPr>
        <p:txBody>
          <a:bodyPr vert="eaVert" anchor="t" anchorCtr="0">
            <a:normAutofit fontScale="85000" lnSpcReduction="20000"/>
          </a:bodyPr>
          <a:lstStyle/>
          <a:p>
            <a:pPr marL="0" indent="0" eaLnBrk="0" hangingPunct="0">
              <a:buNone/>
            </a:pPr>
            <a:r>
              <a:rPr lang="ja-JP" altLang="en-US" dirty="0"/>
              <a:t>蓄電池の経費一例</a:t>
            </a:r>
          </a:p>
        </p:txBody>
      </p:sp>
      <p:pic>
        <p:nvPicPr>
          <p:cNvPr id="10" name="Picture 2" descr="工場勤務">
            <a:extLst>
              <a:ext uri="{FF2B5EF4-FFF2-40B4-BE49-F238E27FC236}">
                <a16:creationId xmlns:a16="http://schemas.microsoft.com/office/drawing/2014/main" xmlns="" id="{8EAE1E5B-0810-18D0-76CD-0C09D13EF63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92466" y="2006910"/>
            <a:ext cx="542404" cy="723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119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768350" y="128646"/>
            <a:ext cx="10515600" cy="854075"/>
          </a:xfrm>
        </p:spPr>
        <p:txBody>
          <a:bodyPr>
            <a:normAutofit/>
          </a:bodyPr>
          <a:lstStyle/>
          <a:p>
            <a:r>
              <a:rPr kumimoji="1" lang="ja-JP" altLang="en-US" dirty="0"/>
              <a:t>目次</a:t>
            </a:r>
          </a:p>
        </p:txBody>
      </p:sp>
      <p:sp>
        <p:nvSpPr>
          <p:cNvPr id="11" name="タイトル 1">
            <a:extLst>
              <a:ext uri="{FF2B5EF4-FFF2-40B4-BE49-F238E27FC236}">
                <a16:creationId xmlns:a16="http://schemas.microsoft.com/office/drawing/2014/main" xmlns="" id="{03E68A0C-15EA-4948-9541-187C71448907}"/>
              </a:ext>
            </a:extLst>
          </p:cNvPr>
          <p:cNvSpPr txBox="1">
            <a:spLocks/>
          </p:cNvSpPr>
          <p:nvPr/>
        </p:nvSpPr>
        <p:spPr>
          <a:xfrm>
            <a:off x="977351" y="816746"/>
            <a:ext cx="10515600" cy="591061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1.</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補助事業の目的</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2" action="ppaction://hlinksldjump"/>
              </a:rPr>
              <a:t>3</a:t>
            </a:r>
            <a:endPar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2.</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補助事業のスキーム</a:t>
            </a:r>
            <a:r>
              <a:rPr kumimoji="1" lang="en-US" altLang="ja-JP" sz="2800" b="0" i="0" u="dotted" strike="noStrike" kern="1200" cap="none" spc="0" normalizeH="0" baseline="40000" noProof="0" dirty="0">
                <a:ln>
                  <a:noFill/>
                </a:ln>
                <a:solidFill>
                  <a:prstClr val="black"/>
                </a:solidFill>
                <a:effectLst/>
                <a:uLnTx/>
                <a:uFillTx/>
                <a:latin typeface="Calibri" panose="020F05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3" action="ppaction://hlinksldjump"/>
              </a:rPr>
              <a:t>4</a:t>
            </a:r>
            <a:endPar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3.</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補助対象事業について</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4" action="ppaction://hlinksldjump"/>
              </a:rPr>
              <a:t>5</a:t>
            </a:r>
            <a:endPar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4.</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補助対象事業者</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5" action="ppaction://hlinksldjump"/>
              </a:rPr>
              <a:t>7</a:t>
            </a:r>
            <a:endPar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5.</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補助率および補助金上限額</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6" action="ppaction://hlinksldjump"/>
              </a:rPr>
              <a:t>12</a:t>
            </a:r>
            <a:endPar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6.</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補助対象事業の要件</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7" action="ppaction://hlinksldjump"/>
              </a:rPr>
              <a:t>14</a:t>
            </a:r>
            <a:endPar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7.</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公募</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8" action="ppaction://hlinksldjump"/>
              </a:rPr>
              <a:t>27</a:t>
            </a:r>
            <a:endPar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8.</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書類の作成、提出</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9" action="ppaction://hlinksldjump"/>
              </a:rPr>
              <a:t>28</a:t>
            </a:r>
            <a:endPar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9.</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スケジュール</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10" action="ppaction://hlinksldjump"/>
              </a:rPr>
              <a:t>30</a:t>
            </a:r>
            <a:endParaRPr kumimoji="1" lang="ja-JP" altLang="en-US" sz="16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10.</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申請時に提出する資料</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11" action="ppaction://hlinksldjump"/>
              </a:rPr>
              <a:t>31</a:t>
            </a:r>
            <a:endParaRPr kumimoji="1" lang="ja-JP" altLang="en-US" sz="16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11.</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申請書類記入例</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12" action="ppaction://hlinksldjump"/>
              </a:rPr>
              <a:t>33</a:t>
            </a:r>
            <a:endParaRPr kumimoji="1" lang="ja-JP" altLang="en-US" sz="16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12.</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その他提出書類の注意点</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13" action="ppaction://hlinksldjump"/>
              </a:rPr>
              <a:t>42</a:t>
            </a:r>
            <a:endParaRPr kumimoji="1" lang="ja-JP" altLang="en-US" sz="16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13.</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優先配分・優先採択</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14" action="ppaction://hlinksldjump"/>
              </a:rPr>
              <a:t>49</a:t>
            </a:r>
            <a:endPar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9680575" marR="0" lvl="0" indent="-9680575" algn="l" defTabSz="914400" rtl="0" eaLnBrk="1" fontAlgn="auto" latinLnBrk="0" hangingPunct="1">
              <a:lnSpc>
                <a:spcPct val="100000"/>
              </a:lnSpc>
              <a:spcBef>
                <a:spcPct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14.</a:t>
            </a:r>
            <a:r>
              <a:rPr kumimoji="1" lang="ja-JP" altLang="en-US"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問い合わせ先</a:t>
            </a:r>
            <a:r>
              <a:rPr kumimoji="1" lang="en-US" altLang="ja-JP" sz="2800" b="0" i="0" u="dotted" strike="noStrike" kern="1200" cap="none" spc="0" normalizeH="0" baseline="4000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hlinkClick r:id="rId15" action="ppaction://hlinksldjump"/>
              </a:rPr>
              <a:t>51</a:t>
            </a:r>
            <a:endParaRPr kumimoji="1" lang="en-US" altLang="ja-JP" sz="2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p:txBody>
      </p:sp>
    </p:spTree>
    <p:extLst>
      <p:ext uri="{BB962C8B-B14F-4D97-AF65-F5344CB8AC3E}">
        <p14:creationId xmlns:p14="http://schemas.microsoft.com/office/powerpoint/2010/main" val="5874314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a:t>
            </a:r>
            <a:r>
              <a:rPr lang="ja-JP" altLang="en-US" dirty="0"/>
              <a:t>７）　</a:t>
            </a:r>
            <a:endParaRPr kumimoji="1" lang="ja-JP" altLang="en-US" sz="32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20</a:t>
            </a:fld>
            <a:endParaRPr kumimoji="1" lang="ja-JP" altLang="en-US" dirty="0"/>
          </a:p>
        </p:txBody>
      </p:sp>
      <p:sp>
        <p:nvSpPr>
          <p:cNvPr id="5" name="正方形/長方形 4"/>
          <p:cNvSpPr/>
          <p:nvPr/>
        </p:nvSpPr>
        <p:spPr>
          <a:xfrm>
            <a:off x="838200" y="1318054"/>
            <a:ext cx="10515600" cy="50382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922638" y="1684637"/>
            <a:ext cx="5040000" cy="4572860"/>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199231" y="1684636"/>
            <a:ext cx="5040000" cy="4572860"/>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3767744" y="5013852"/>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設置工事</a:t>
            </a:r>
            <a:endParaRPr kumimoji="1" lang="ja-JP" altLang="en-US" sz="1100" dirty="0"/>
          </a:p>
        </p:txBody>
      </p:sp>
      <p:grpSp>
        <p:nvGrpSpPr>
          <p:cNvPr id="55" name="グループ化 54"/>
          <p:cNvGrpSpPr/>
          <p:nvPr/>
        </p:nvGrpSpPr>
        <p:grpSpPr>
          <a:xfrm>
            <a:off x="1521513" y="4130153"/>
            <a:ext cx="1611012" cy="1326583"/>
            <a:chOff x="994014" y="3302917"/>
            <a:chExt cx="1611012" cy="1326583"/>
          </a:xfrm>
        </p:grpSpPr>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9520" y="3302917"/>
              <a:ext cx="720000" cy="960000"/>
            </a:xfrm>
            <a:prstGeom prst="rect">
              <a:avLst/>
            </a:prstGeom>
          </p:spPr>
        </p:pic>
        <p:sp>
          <p:nvSpPr>
            <p:cNvPr id="24" name="正方形/長方形 23"/>
            <p:cNvSpPr/>
            <p:nvPr/>
          </p:nvSpPr>
          <p:spPr>
            <a:xfrm>
              <a:off x="994014" y="4190315"/>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電気工事</a:t>
              </a:r>
              <a:endParaRPr kumimoji="1" lang="ja-JP" altLang="en-US" sz="1100" dirty="0"/>
            </a:p>
          </p:txBody>
        </p:sp>
      </p:grpSp>
      <p:grpSp>
        <p:nvGrpSpPr>
          <p:cNvPr id="49" name="グループ化 48"/>
          <p:cNvGrpSpPr/>
          <p:nvPr/>
        </p:nvGrpSpPr>
        <p:grpSpPr>
          <a:xfrm>
            <a:off x="9094605" y="2308557"/>
            <a:ext cx="1611012" cy="1183201"/>
            <a:chOff x="6263348" y="2045136"/>
            <a:chExt cx="1611012" cy="1183201"/>
          </a:xfrm>
        </p:grpSpPr>
        <p:pic>
          <p:nvPicPr>
            <p:cNvPr id="34" name="図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4531" y="2045136"/>
              <a:ext cx="828645" cy="720000"/>
            </a:xfrm>
            <a:prstGeom prst="rect">
              <a:avLst/>
            </a:prstGeom>
          </p:spPr>
        </p:pic>
        <p:sp>
          <p:nvSpPr>
            <p:cNvPr id="39" name="正方形/長方形 38"/>
            <p:cNvSpPr/>
            <p:nvPr/>
          </p:nvSpPr>
          <p:spPr>
            <a:xfrm>
              <a:off x="6263348" y="2789152"/>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土地や壁の</a:t>
              </a:r>
              <a:endParaRPr lang="en-US" altLang="ja-JP" sz="1100" dirty="0"/>
            </a:p>
            <a:p>
              <a:pPr algn="ctr"/>
              <a:r>
                <a:rPr lang="ja-JP" altLang="en-US" sz="1100" dirty="0"/>
                <a:t>調査</a:t>
              </a:r>
              <a:endParaRPr kumimoji="1" lang="ja-JP" altLang="en-US" sz="1100" dirty="0"/>
            </a:p>
          </p:txBody>
        </p:sp>
      </p:grpSp>
      <p:grpSp>
        <p:nvGrpSpPr>
          <p:cNvPr id="53" name="グループ化 52"/>
          <p:cNvGrpSpPr/>
          <p:nvPr/>
        </p:nvGrpSpPr>
        <p:grpSpPr>
          <a:xfrm>
            <a:off x="5193951" y="3011163"/>
            <a:ext cx="1705792" cy="1676833"/>
            <a:chOff x="7367995" y="3042346"/>
            <a:chExt cx="1705792" cy="1676833"/>
          </a:xfrm>
        </p:grpSpPr>
        <p:sp>
          <p:nvSpPr>
            <p:cNvPr id="56" name="円/楕円 55"/>
            <p:cNvSpPr/>
            <p:nvPr/>
          </p:nvSpPr>
          <p:spPr>
            <a:xfrm>
              <a:off x="7458891" y="3042346"/>
              <a:ext cx="1524000" cy="1524000"/>
            </a:xfrm>
            <a:prstGeom prst="ellipse">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角丸四角形 58"/>
            <p:cNvSpPr/>
            <p:nvPr/>
          </p:nvSpPr>
          <p:spPr>
            <a:xfrm>
              <a:off x="7367995" y="4250503"/>
              <a:ext cx="1705792" cy="468676"/>
            </a:xfrm>
            <a:prstGeom prst="roundRect">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accent6">
                      <a:lumMod val="50000"/>
                    </a:schemeClr>
                  </a:solidFill>
                </a:rPr>
                <a:t>ＥＶ充電スタンドの導入</a:t>
              </a:r>
            </a:p>
          </p:txBody>
        </p:sp>
        <p:pic>
          <p:nvPicPr>
            <p:cNvPr id="60" name="図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6530" y="3271898"/>
              <a:ext cx="1033901" cy="1033901"/>
            </a:xfrm>
            <a:prstGeom prst="rect">
              <a:avLst/>
            </a:prstGeom>
          </p:spPr>
        </p:pic>
      </p:grpSp>
      <p:grpSp>
        <p:nvGrpSpPr>
          <p:cNvPr id="12" name="グループ化 11"/>
          <p:cNvGrpSpPr/>
          <p:nvPr/>
        </p:nvGrpSpPr>
        <p:grpSpPr>
          <a:xfrm>
            <a:off x="2609990" y="2081015"/>
            <a:ext cx="1611012" cy="1519185"/>
            <a:chOff x="2465350" y="3168494"/>
            <a:chExt cx="1611012" cy="1519185"/>
          </a:xfrm>
        </p:grpSpPr>
        <p:sp>
          <p:nvSpPr>
            <p:cNvPr id="17" name="正方形/長方形 16"/>
            <p:cNvSpPr/>
            <p:nvPr/>
          </p:nvSpPr>
          <p:spPr>
            <a:xfrm>
              <a:off x="2465350" y="4248494"/>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t>ＥＶ充電スタンド</a:t>
              </a:r>
            </a:p>
          </p:txBody>
        </p:sp>
        <p:pic>
          <p:nvPicPr>
            <p:cNvPr id="7" name="図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4956" y="3168494"/>
              <a:ext cx="1083816" cy="1080000"/>
            </a:xfrm>
            <a:prstGeom prst="rect">
              <a:avLst/>
            </a:prstGeom>
          </p:spPr>
        </p:pic>
      </p:grpSp>
      <p:cxnSp>
        <p:nvCxnSpPr>
          <p:cNvPr id="69" name="直線コネクタ 68"/>
          <p:cNvCxnSpPr>
            <a:cxnSpLocks/>
          </p:cNvCxnSpPr>
          <p:nvPr/>
        </p:nvCxnSpPr>
        <p:spPr>
          <a:xfrm>
            <a:off x="7639384" y="488139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4" name="角丸四角形 53"/>
          <p:cNvSpPr/>
          <p:nvPr/>
        </p:nvSpPr>
        <p:spPr>
          <a:xfrm>
            <a:off x="884537" y="1050324"/>
            <a:ext cx="2936217" cy="53545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間接補助事業に要する経費</a:t>
            </a:r>
          </a:p>
        </p:txBody>
      </p:sp>
      <p:sp>
        <p:nvSpPr>
          <p:cNvPr id="57" name="角丸四角形 56"/>
          <p:cNvSpPr/>
          <p:nvPr/>
        </p:nvSpPr>
        <p:spPr>
          <a:xfrm>
            <a:off x="3931508" y="1367481"/>
            <a:ext cx="2096531" cy="535459"/>
          </a:xfrm>
          <a:prstGeom prst="round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補助対象経費</a:t>
            </a:r>
          </a:p>
        </p:txBody>
      </p:sp>
      <p:sp>
        <p:nvSpPr>
          <p:cNvPr id="63" name="角丸四角形 62"/>
          <p:cNvSpPr/>
          <p:nvPr/>
        </p:nvSpPr>
        <p:spPr>
          <a:xfrm>
            <a:off x="6134100" y="1367481"/>
            <a:ext cx="2302475" cy="535459"/>
          </a:xfrm>
          <a:prstGeom prst="round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補助対象外経費</a:t>
            </a:r>
          </a:p>
        </p:txBody>
      </p:sp>
      <p:grpSp>
        <p:nvGrpSpPr>
          <p:cNvPr id="3" name="グループ化 2">
            <a:extLst>
              <a:ext uri="{FF2B5EF4-FFF2-40B4-BE49-F238E27FC236}">
                <a16:creationId xmlns:a16="http://schemas.microsoft.com/office/drawing/2014/main" xmlns="" id="{9DF4B5C6-2071-A63B-F262-9CC4A3893665}"/>
              </a:ext>
            </a:extLst>
          </p:cNvPr>
          <p:cNvGrpSpPr/>
          <p:nvPr/>
        </p:nvGrpSpPr>
        <p:grpSpPr>
          <a:xfrm>
            <a:off x="8072924" y="4200029"/>
            <a:ext cx="1611012" cy="1214558"/>
            <a:chOff x="7917593" y="2013779"/>
            <a:chExt cx="1611012" cy="1214558"/>
          </a:xfrm>
        </p:grpSpPr>
        <p:grpSp>
          <p:nvGrpSpPr>
            <p:cNvPr id="4" name="グループ化 3">
              <a:extLst>
                <a:ext uri="{FF2B5EF4-FFF2-40B4-BE49-F238E27FC236}">
                  <a16:creationId xmlns:a16="http://schemas.microsoft.com/office/drawing/2014/main" xmlns="" id="{7C00BE35-FCEF-5372-D5B5-1AAFC5B255B5}"/>
                </a:ext>
              </a:extLst>
            </p:cNvPr>
            <p:cNvGrpSpPr/>
            <p:nvPr/>
          </p:nvGrpSpPr>
          <p:grpSpPr>
            <a:xfrm>
              <a:off x="8044947" y="2013779"/>
              <a:ext cx="1278107" cy="720000"/>
              <a:chOff x="7816347" y="2013779"/>
              <a:chExt cx="1278107" cy="720000"/>
            </a:xfrm>
          </p:grpSpPr>
          <p:pic>
            <p:nvPicPr>
              <p:cNvPr id="10" name="図 9">
                <a:extLst>
                  <a:ext uri="{FF2B5EF4-FFF2-40B4-BE49-F238E27FC236}">
                    <a16:creationId xmlns:a16="http://schemas.microsoft.com/office/drawing/2014/main" xmlns="" id="{43C373D9-4291-E9BD-9896-E827DB0289A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347" y="2013779"/>
                <a:ext cx="1278107" cy="720000"/>
              </a:xfrm>
              <a:prstGeom prst="rect">
                <a:avLst/>
              </a:prstGeom>
            </p:spPr>
          </p:pic>
          <p:pic>
            <p:nvPicPr>
              <p:cNvPr id="11" name="図 10">
                <a:extLst>
                  <a:ext uri="{FF2B5EF4-FFF2-40B4-BE49-F238E27FC236}">
                    <a16:creationId xmlns:a16="http://schemas.microsoft.com/office/drawing/2014/main" xmlns="" id="{E496A86B-280D-2849-67F6-102D9C29461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47175" y="2350738"/>
                <a:ext cx="416453" cy="360000"/>
              </a:xfrm>
              <a:prstGeom prst="rect">
                <a:avLst/>
              </a:prstGeom>
            </p:spPr>
          </p:pic>
        </p:grpSp>
        <p:sp>
          <p:nvSpPr>
            <p:cNvPr id="6" name="正方形/長方形 5">
              <a:extLst>
                <a:ext uri="{FF2B5EF4-FFF2-40B4-BE49-F238E27FC236}">
                  <a16:creationId xmlns:a16="http://schemas.microsoft.com/office/drawing/2014/main" xmlns="" id="{BD4E4183-D300-F0A8-37A9-0B98FBCBB435}"/>
                </a:ext>
              </a:extLst>
            </p:cNvPr>
            <p:cNvSpPr/>
            <p:nvPr/>
          </p:nvSpPr>
          <p:spPr>
            <a:xfrm>
              <a:off x="7917593" y="2789152"/>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土地や壁の</a:t>
              </a:r>
              <a:endParaRPr lang="en-US" altLang="ja-JP" sz="1100" dirty="0"/>
            </a:p>
            <a:p>
              <a:pPr algn="ctr"/>
              <a:r>
                <a:rPr lang="ja-JP" altLang="en-US" sz="1100" dirty="0"/>
                <a:t>整備費用</a:t>
              </a:r>
              <a:endParaRPr kumimoji="1" lang="ja-JP" altLang="en-US" sz="1100" dirty="0"/>
            </a:p>
          </p:txBody>
        </p:sp>
      </p:grpSp>
      <p:grpSp>
        <p:nvGrpSpPr>
          <p:cNvPr id="14" name="グループ化 13">
            <a:extLst>
              <a:ext uri="{FF2B5EF4-FFF2-40B4-BE49-F238E27FC236}">
                <a16:creationId xmlns:a16="http://schemas.microsoft.com/office/drawing/2014/main" xmlns="" id="{E2E31A72-35BD-11E5-0A24-379FF1FF7AFF}"/>
              </a:ext>
            </a:extLst>
          </p:cNvPr>
          <p:cNvGrpSpPr/>
          <p:nvPr/>
        </p:nvGrpSpPr>
        <p:grpSpPr>
          <a:xfrm>
            <a:off x="7055961" y="2291847"/>
            <a:ext cx="1611012" cy="1214558"/>
            <a:chOff x="7158095" y="2499271"/>
            <a:chExt cx="1611012" cy="1214558"/>
          </a:xfrm>
        </p:grpSpPr>
        <p:grpSp>
          <p:nvGrpSpPr>
            <p:cNvPr id="16" name="グループ化 15">
              <a:extLst>
                <a:ext uri="{FF2B5EF4-FFF2-40B4-BE49-F238E27FC236}">
                  <a16:creationId xmlns:a16="http://schemas.microsoft.com/office/drawing/2014/main" xmlns="" id="{8DB45D59-62EC-8DA2-B26F-B60D2C353191}"/>
                </a:ext>
              </a:extLst>
            </p:cNvPr>
            <p:cNvGrpSpPr/>
            <p:nvPr/>
          </p:nvGrpSpPr>
          <p:grpSpPr>
            <a:xfrm>
              <a:off x="7158095" y="2499271"/>
              <a:ext cx="1611012" cy="1214558"/>
              <a:chOff x="7917593" y="2013779"/>
              <a:chExt cx="1611012" cy="1214558"/>
            </a:xfrm>
          </p:grpSpPr>
          <p:pic>
            <p:nvPicPr>
              <p:cNvPr id="20" name="図 19">
                <a:extLst>
                  <a:ext uri="{FF2B5EF4-FFF2-40B4-BE49-F238E27FC236}">
                    <a16:creationId xmlns:a16="http://schemas.microsoft.com/office/drawing/2014/main" xmlns="" id="{C1A07C52-D805-BDF8-EC09-B3FFD9F899F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44947" y="2013779"/>
                <a:ext cx="1278107" cy="720000"/>
              </a:xfrm>
              <a:prstGeom prst="rect">
                <a:avLst/>
              </a:prstGeom>
            </p:spPr>
          </p:pic>
          <p:sp>
            <p:nvSpPr>
              <p:cNvPr id="23" name="正方形/長方形 22">
                <a:extLst>
                  <a:ext uri="{FF2B5EF4-FFF2-40B4-BE49-F238E27FC236}">
                    <a16:creationId xmlns:a16="http://schemas.microsoft.com/office/drawing/2014/main" xmlns="" id="{1E2E87F1-89F2-DE16-47F7-CE0CBEADEB29}"/>
                  </a:ext>
                </a:extLst>
              </p:cNvPr>
              <p:cNvSpPr/>
              <p:nvPr/>
            </p:nvSpPr>
            <p:spPr>
              <a:xfrm>
                <a:off x="7917593" y="2789152"/>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土地や壁の</a:t>
                </a:r>
                <a:endParaRPr lang="en-US" altLang="ja-JP" sz="1100" dirty="0"/>
              </a:p>
              <a:p>
                <a:pPr algn="ctr"/>
                <a:r>
                  <a:rPr lang="ja-JP" altLang="en-US" sz="1100" dirty="0"/>
                  <a:t>取得費用</a:t>
                </a:r>
                <a:endParaRPr kumimoji="1" lang="ja-JP" altLang="en-US" sz="1100" dirty="0"/>
              </a:p>
            </p:txBody>
          </p:sp>
        </p:grpSp>
        <p:pic>
          <p:nvPicPr>
            <p:cNvPr id="18" name="図 17" descr="カレンダー&#10;&#10;自動的に生成された説明">
              <a:extLst>
                <a:ext uri="{FF2B5EF4-FFF2-40B4-BE49-F238E27FC236}">
                  <a16:creationId xmlns:a16="http://schemas.microsoft.com/office/drawing/2014/main" xmlns="" id="{070AB595-CFD6-DAC6-325E-BFFF0C25085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49374" y="2509315"/>
              <a:ext cx="714311" cy="692092"/>
            </a:xfrm>
            <a:prstGeom prst="rect">
              <a:avLst/>
            </a:prstGeom>
          </p:spPr>
        </p:pic>
      </p:grpSp>
      <p:sp>
        <p:nvSpPr>
          <p:cNvPr id="13" name="コンテンツ プレースホルダー 2">
            <a:extLst>
              <a:ext uri="{FF2B5EF4-FFF2-40B4-BE49-F238E27FC236}">
                <a16:creationId xmlns:a16="http://schemas.microsoft.com/office/drawing/2014/main" xmlns="" id="{083571A0-5E70-74F2-4DFC-3B8321B94B31}"/>
              </a:ext>
            </a:extLst>
          </p:cNvPr>
          <p:cNvSpPr>
            <a:spLocks noGrp="1"/>
          </p:cNvSpPr>
          <p:nvPr>
            <p:ph idx="1"/>
          </p:nvPr>
        </p:nvSpPr>
        <p:spPr>
          <a:xfrm>
            <a:off x="350099" y="1318054"/>
            <a:ext cx="455535" cy="5038296"/>
          </a:xfrm>
        </p:spPr>
        <p:txBody>
          <a:bodyPr vert="eaVert" anchor="t" anchorCtr="0">
            <a:normAutofit fontScale="85000" lnSpcReduction="20000"/>
          </a:bodyPr>
          <a:lstStyle/>
          <a:p>
            <a:pPr marL="0" indent="0" eaLnBrk="0" hangingPunct="0">
              <a:buNone/>
            </a:pPr>
            <a:r>
              <a:rPr lang="ja-JP" altLang="en-US" sz="2800" dirty="0"/>
              <a:t>ＥＶ充電スタンド</a:t>
            </a:r>
            <a:r>
              <a:rPr lang="ja-JP" altLang="en-US" dirty="0"/>
              <a:t>の経費一例</a:t>
            </a:r>
          </a:p>
        </p:txBody>
      </p:sp>
      <p:pic>
        <p:nvPicPr>
          <p:cNvPr id="15" name="Picture 2" descr="工場勤務">
            <a:extLst>
              <a:ext uri="{FF2B5EF4-FFF2-40B4-BE49-F238E27FC236}">
                <a16:creationId xmlns:a16="http://schemas.microsoft.com/office/drawing/2014/main" xmlns="" id="{F49E4F25-CC1E-FFB9-4CAF-31AE75E2799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67183" y="4247890"/>
            <a:ext cx="542404" cy="723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29964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a:t>
            </a:r>
            <a:r>
              <a:rPr lang="ja-JP" altLang="en-US" dirty="0"/>
              <a:t>８）</a:t>
            </a:r>
            <a:endParaRPr kumimoji="1" lang="ja-JP" altLang="en-US" sz="32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21</a:t>
            </a:fld>
            <a:endParaRPr kumimoji="1" lang="ja-JP" altLang="en-US"/>
          </a:p>
        </p:txBody>
      </p:sp>
      <p:sp>
        <p:nvSpPr>
          <p:cNvPr id="5" name="正方形/長方形 4"/>
          <p:cNvSpPr/>
          <p:nvPr/>
        </p:nvSpPr>
        <p:spPr>
          <a:xfrm>
            <a:off x="828675" y="1318054"/>
            <a:ext cx="10515600" cy="50382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922638" y="1684637"/>
            <a:ext cx="5040000" cy="4572860"/>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199231" y="1684636"/>
            <a:ext cx="5040000" cy="4572860"/>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9" name="直線コネクタ 68"/>
          <p:cNvCxnSpPr>
            <a:stCxn id="61" idx="2"/>
            <a:endCxn id="61" idx="2"/>
          </p:cNvCxnSpPr>
          <p:nvPr/>
        </p:nvCxnSpPr>
        <p:spPr>
          <a:xfrm>
            <a:off x="7639384" y="4881392"/>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グループ化 3"/>
          <p:cNvGrpSpPr/>
          <p:nvPr/>
        </p:nvGrpSpPr>
        <p:grpSpPr>
          <a:xfrm>
            <a:off x="1525742" y="2201433"/>
            <a:ext cx="1611012" cy="1393332"/>
            <a:chOff x="976734" y="1942477"/>
            <a:chExt cx="1611012" cy="1393332"/>
          </a:xfrm>
        </p:grpSpPr>
        <p:grpSp>
          <p:nvGrpSpPr>
            <p:cNvPr id="3" name="グループ化 2"/>
            <p:cNvGrpSpPr/>
            <p:nvPr/>
          </p:nvGrpSpPr>
          <p:grpSpPr>
            <a:xfrm>
              <a:off x="976734" y="1942477"/>
              <a:ext cx="1611012" cy="1393332"/>
              <a:chOff x="976734" y="1818907"/>
              <a:chExt cx="1611012" cy="1393332"/>
            </a:xfrm>
          </p:grpSpPr>
          <p:sp>
            <p:nvSpPr>
              <p:cNvPr id="21" name="正方形/長方形 20"/>
              <p:cNvSpPr/>
              <p:nvPr/>
            </p:nvSpPr>
            <p:spPr>
              <a:xfrm>
                <a:off x="976734" y="2773039"/>
                <a:ext cx="1611012" cy="439200"/>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物流業務用ＥＶトラック</a:t>
                </a:r>
                <a:endParaRPr kumimoji="1" lang="ja-JP" altLang="en-US" sz="1100" dirty="0"/>
              </a:p>
            </p:txBody>
          </p:sp>
          <p:pic>
            <p:nvPicPr>
              <p:cNvPr id="66" name="図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5371" y="1818907"/>
                <a:ext cx="1152390" cy="968007"/>
              </a:xfrm>
              <a:prstGeom prst="rect">
                <a:avLst/>
              </a:prstGeom>
            </p:spPr>
          </p:pic>
        </p:grpSp>
        <p:sp>
          <p:nvSpPr>
            <p:cNvPr id="67" name="正方形/長方形 66"/>
            <p:cNvSpPr/>
            <p:nvPr/>
          </p:nvSpPr>
          <p:spPr>
            <a:xfrm>
              <a:off x="1793548" y="2091544"/>
              <a:ext cx="450056" cy="538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rgbClr val="0070C0"/>
                  </a:solidFill>
                  <a:latin typeface="HGP創英角ﾎﾟｯﾌﾟ体" panose="040B0A00000000000000" pitchFamily="50" charset="-128"/>
                  <a:ea typeface="HGP創英角ﾎﾟｯﾌﾟ体" panose="040B0A00000000000000" pitchFamily="50" charset="-128"/>
                </a:rPr>
                <a:t>EV</a:t>
              </a:r>
              <a:endParaRPr kumimoji="1" lang="ja-JP" altLang="en-US" sz="1600" dirty="0">
                <a:solidFill>
                  <a:srgbClr val="0070C0"/>
                </a:solidFill>
                <a:latin typeface="HGP創英角ﾎﾟｯﾌﾟ体" panose="040B0A00000000000000" pitchFamily="50" charset="-128"/>
                <a:ea typeface="HGP創英角ﾎﾟｯﾌﾟ体" panose="040B0A00000000000000" pitchFamily="50" charset="-128"/>
              </a:endParaRPr>
            </a:p>
          </p:txBody>
        </p:sp>
      </p:grpSp>
      <p:grpSp>
        <p:nvGrpSpPr>
          <p:cNvPr id="38" name="グループ化 37"/>
          <p:cNvGrpSpPr/>
          <p:nvPr/>
        </p:nvGrpSpPr>
        <p:grpSpPr>
          <a:xfrm>
            <a:off x="2678845" y="4127964"/>
            <a:ext cx="1611012" cy="1322209"/>
            <a:chOff x="4290458" y="1956933"/>
            <a:chExt cx="1611012" cy="1322209"/>
          </a:xfrm>
        </p:grpSpPr>
        <p:grpSp>
          <p:nvGrpSpPr>
            <p:cNvPr id="33" name="グループ化 32"/>
            <p:cNvGrpSpPr/>
            <p:nvPr/>
          </p:nvGrpSpPr>
          <p:grpSpPr>
            <a:xfrm>
              <a:off x="4379445" y="1956933"/>
              <a:ext cx="1364111" cy="997644"/>
              <a:chOff x="4378195" y="1994983"/>
              <a:chExt cx="1364111" cy="997644"/>
            </a:xfrm>
          </p:grpSpPr>
          <p:pic>
            <p:nvPicPr>
              <p:cNvPr id="28" name="図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8195" y="2010647"/>
                <a:ext cx="784865" cy="527822"/>
              </a:xfrm>
              <a:prstGeom prst="rect">
                <a:avLst/>
              </a:prstGeom>
            </p:spPr>
          </p:pic>
          <p:pic>
            <p:nvPicPr>
              <p:cNvPr id="96" name="図 9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9607" y="2261311"/>
                <a:ext cx="1087458" cy="731316"/>
              </a:xfrm>
              <a:prstGeom prst="rect">
                <a:avLst/>
              </a:prstGeom>
            </p:spPr>
          </p:pic>
          <p:sp>
            <p:nvSpPr>
              <p:cNvPr id="29" name="正方形/長方形 28"/>
              <p:cNvSpPr/>
              <p:nvPr/>
            </p:nvSpPr>
            <p:spPr>
              <a:xfrm>
                <a:off x="4717415" y="2118286"/>
                <a:ext cx="418941" cy="217200"/>
              </a:xfrm>
              <a:prstGeom prst="rect">
                <a:avLst/>
              </a:prstGeom>
              <a:solidFill>
                <a:srgbClr val="AEB8C0"/>
              </a:solidFill>
              <a:ln>
                <a:solidFill>
                  <a:srgbClr val="848C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t>軽油</a:t>
                </a:r>
              </a:p>
            </p:txBody>
          </p:sp>
          <p:sp>
            <p:nvSpPr>
              <p:cNvPr id="97" name="正方形/長方形 96"/>
              <p:cNvSpPr/>
              <p:nvPr/>
            </p:nvSpPr>
            <p:spPr>
              <a:xfrm>
                <a:off x="5066722" y="2412316"/>
                <a:ext cx="586366" cy="303682"/>
              </a:xfrm>
              <a:prstGeom prst="rect">
                <a:avLst/>
              </a:prstGeom>
              <a:solidFill>
                <a:srgbClr val="AEB8C0"/>
              </a:solidFill>
              <a:ln>
                <a:solidFill>
                  <a:srgbClr val="848C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t>ＥＶ</a:t>
                </a:r>
                <a:endParaRPr kumimoji="1" lang="ja-JP" altLang="en-US" sz="2000" dirty="0"/>
              </a:p>
            </p:txBody>
          </p:sp>
          <p:sp>
            <p:nvSpPr>
              <p:cNvPr id="31" name="曲折矢印 30"/>
              <p:cNvSpPr/>
              <p:nvPr/>
            </p:nvSpPr>
            <p:spPr>
              <a:xfrm rot="5400000">
                <a:off x="5193206" y="2197943"/>
                <a:ext cx="201997" cy="170782"/>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32" name="図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82306" y="1994983"/>
                <a:ext cx="360000" cy="360000"/>
              </a:xfrm>
              <a:prstGeom prst="rect">
                <a:avLst/>
              </a:prstGeom>
            </p:spPr>
          </p:pic>
        </p:grpSp>
        <p:sp>
          <p:nvSpPr>
            <p:cNvPr id="98" name="正方形/長方形 97"/>
            <p:cNvSpPr/>
            <p:nvPr/>
          </p:nvSpPr>
          <p:spPr>
            <a:xfrm>
              <a:off x="4290458" y="2839957"/>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t>　　コンバージョン型</a:t>
              </a:r>
            </a:p>
            <a:p>
              <a:r>
                <a:rPr kumimoji="1" lang="ja-JP" altLang="en-US" sz="1100" dirty="0"/>
                <a:t>　　　　</a:t>
              </a:r>
              <a:r>
                <a:rPr lang="ja-JP" altLang="en-US" sz="1100" dirty="0"/>
                <a:t>ＥＶトラック</a:t>
              </a:r>
              <a:endParaRPr kumimoji="1" lang="ja-JP" altLang="en-US" sz="1100" dirty="0"/>
            </a:p>
          </p:txBody>
        </p:sp>
      </p:grpSp>
      <p:grpSp>
        <p:nvGrpSpPr>
          <p:cNvPr id="43" name="グループ化 42"/>
          <p:cNvGrpSpPr/>
          <p:nvPr/>
        </p:nvGrpSpPr>
        <p:grpSpPr>
          <a:xfrm>
            <a:off x="7847950" y="2293475"/>
            <a:ext cx="1611012" cy="1311909"/>
            <a:chOff x="6261497" y="1875650"/>
            <a:chExt cx="1611012" cy="1311909"/>
          </a:xfrm>
        </p:grpSpPr>
        <p:sp>
          <p:nvSpPr>
            <p:cNvPr id="39" name="正方形/長方形 38"/>
            <p:cNvSpPr/>
            <p:nvPr/>
          </p:nvSpPr>
          <p:spPr>
            <a:xfrm>
              <a:off x="6261497" y="2748374"/>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ＰＨＶトラック</a:t>
              </a:r>
              <a:endParaRPr kumimoji="1" lang="ja-JP" altLang="en-US" sz="1100" dirty="0"/>
            </a:p>
          </p:txBody>
        </p:sp>
        <p:grpSp>
          <p:nvGrpSpPr>
            <p:cNvPr id="42" name="グループ化 41"/>
            <p:cNvGrpSpPr/>
            <p:nvPr/>
          </p:nvGrpSpPr>
          <p:grpSpPr>
            <a:xfrm>
              <a:off x="6528053" y="1875650"/>
              <a:ext cx="1152390" cy="968007"/>
              <a:chOff x="7897938" y="3294180"/>
              <a:chExt cx="1152390" cy="968007"/>
            </a:xfrm>
          </p:grpSpPr>
          <p:pic>
            <p:nvPicPr>
              <p:cNvPr id="99" name="図 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97938" y="3294180"/>
                <a:ext cx="1152390" cy="968007"/>
              </a:xfrm>
              <a:prstGeom prst="rect">
                <a:avLst/>
              </a:prstGeom>
            </p:spPr>
          </p:pic>
          <p:sp>
            <p:nvSpPr>
              <p:cNvPr id="100" name="正方形/長方形 99"/>
              <p:cNvSpPr/>
              <p:nvPr/>
            </p:nvSpPr>
            <p:spPr>
              <a:xfrm>
                <a:off x="8541543" y="3452354"/>
                <a:ext cx="450056" cy="538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FF0000"/>
                    </a:solidFill>
                    <a:latin typeface="HGP創英角ﾎﾟｯﾌﾟ体" panose="040B0A00000000000000" pitchFamily="50" charset="-128"/>
                    <a:ea typeface="HGP創英角ﾎﾟｯﾌﾟ体" panose="040B0A00000000000000" pitchFamily="50" charset="-128"/>
                  </a:rPr>
                  <a:t>PHV</a:t>
                </a:r>
                <a:endParaRPr kumimoji="1" lang="ja-JP" altLang="en-US" sz="1100" dirty="0">
                  <a:solidFill>
                    <a:srgbClr val="FF0000"/>
                  </a:solidFill>
                  <a:latin typeface="HGP創英角ﾎﾟｯﾌﾟ体" panose="040B0A00000000000000" pitchFamily="50" charset="-128"/>
                  <a:ea typeface="HGP創英角ﾎﾟｯﾌﾟ体" panose="040B0A00000000000000" pitchFamily="50" charset="-128"/>
                </a:endParaRPr>
              </a:p>
            </p:txBody>
          </p:sp>
        </p:grpSp>
      </p:grpSp>
      <p:sp>
        <p:nvSpPr>
          <p:cNvPr id="101" name="正方形/長方形 100"/>
          <p:cNvSpPr/>
          <p:nvPr/>
        </p:nvSpPr>
        <p:spPr>
          <a:xfrm>
            <a:off x="7847950" y="3680137"/>
            <a:ext cx="1660855" cy="455323"/>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外装変更やカスタマイズ</a:t>
            </a:r>
            <a:endParaRPr kumimoji="1" lang="ja-JP" altLang="en-US" sz="1100" dirty="0"/>
          </a:p>
        </p:txBody>
      </p:sp>
      <p:grpSp>
        <p:nvGrpSpPr>
          <p:cNvPr id="106" name="グループ化 105"/>
          <p:cNvGrpSpPr/>
          <p:nvPr/>
        </p:nvGrpSpPr>
        <p:grpSpPr>
          <a:xfrm>
            <a:off x="7847950" y="4230556"/>
            <a:ext cx="1611012" cy="1320775"/>
            <a:chOff x="7913725" y="3289535"/>
            <a:chExt cx="1611012" cy="1320775"/>
          </a:xfrm>
        </p:grpSpPr>
        <p:sp>
          <p:nvSpPr>
            <p:cNvPr id="77" name="正方形/長方形 76"/>
            <p:cNvSpPr/>
            <p:nvPr/>
          </p:nvSpPr>
          <p:spPr>
            <a:xfrm>
              <a:off x="7913725" y="4171125"/>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車両の導入に係る登録料や手続き代行費用等</a:t>
              </a:r>
              <a:endParaRPr kumimoji="1" lang="ja-JP" altLang="en-US" sz="1100" dirty="0"/>
            </a:p>
          </p:txBody>
        </p:sp>
        <p:grpSp>
          <p:nvGrpSpPr>
            <p:cNvPr id="103" name="グループ化 102"/>
            <p:cNvGrpSpPr/>
            <p:nvPr/>
          </p:nvGrpSpPr>
          <p:grpSpPr>
            <a:xfrm>
              <a:off x="8301490" y="3289535"/>
              <a:ext cx="1045284" cy="900000"/>
              <a:chOff x="8301490" y="3289535"/>
              <a:chExt cx="1045284" cy="900000"/>
            </a:xfrm>
          </p:grpSpPr>
          <p:pic>
            <p:nvPicPr>
              <p:cNvPr id="52" name="図 5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14274" y="3289535"/>
                <a:ext cx="832500" cy="900000"/>
              </a:xfrm>
              <a:prstGeom prst="rect">
                <a:avLst/>
              </a:prstGeom>
            </p:spPr>
          </p:pic>
          <p:pic>
            <p:nvPicPr>
              <p:cNvPr id="48" name="図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01490" y="3449533"/>
                <a:ext cx="545400" cy="720000"/>
              </a:xfrm>
              <a:prstGeom prst="rect">
                <a:avLst/>
              </a:prstGeom>
            </p:spPr>
          </p:pic>
        </p:grpSp>
      </p:grpSp>
      <p:sp>
        <p:nvSpPr>
          <p:cNvPr id="71" name="角丸四角形 70"/>
          <p:cNvSpPr/>
          <p:nvPr/>
        </p:nvSpPr>
        <p:spPr>
          <a:xfrm>
            <a:off x="884537" y="1050324"/>
            <a:ext cx="2936217" cy="53545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間接補助事業に要する経費</a:t>
            </a:r>
          </a:p>
        </p:txBody>
      </p:sp>
      <p:sp>
        <p:nvSpPr>
          <p:cNvPr id="73" name="角丸四角形 72"/>
          <p:cNvSpPr/>
          <p:nvPr/>
        </p:nvSpPr>
        <p:spPr>
          <a:xfrm>
            <a:off x="3931508" y="1367481"/>
            <a:ext cx="2096531" cy="535459"/>
          </a:xfrm>
          <a:prstGeom prst="round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補助対象経費</a:t>
            </a:r>
          </a:p>
        </p:txBody>
      </p:sp>
      <p:sp>
        <p:nvSpPr>
          <p:cNvPr id="74" name="角丸四角形 73"/>
          <p:cNvSpPr/>
          <p:nvPr/>
        </p:nvSpPr>
        <p:spPr>
          <a:xfrm>
            <a:off x="6134100" y="1367481"/>
            <a:ext cx="2302475" cy="535459"/>
          </a:xfrm>
          <a:prstGeom prst="round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補助対象外経費</a:t>
            </a:r>
          </a:p>
        </p:txBody>
      </p:sp>
      <p:sp>
        <p:nvSpPr>
          <p:cNvPr id="6" name="コンテンツ プレースホルダー 2">
            <a:extLst>
              <a:ext uri="{FF2B5EF4-FFF2-40B4-BE49-F238E27FC236}">
                <a16:creationId xmlns:a16="http://schemas.microsoft.com/office/drawing/2014/main" xmlns="" id="{AEE5E600-0C8B-7D73-5FAC-505E906CF72D}"/>
              </a:ext>
            </a:extLst>
          </p:cNvPr>
          <p:cNvSpPr>
            <a:spLocks noGrp="1"/>
          </p:cNvSpPr>
          <p:nvPr>
            <p:ph idx="1"/>
          </p:nvPr>
        </p:nvSpPr>
        <p:spPr>
          <a:xfrm>
            <a:off x="350099" y="1318054"/>
            <a:ext cx="455535" cy="5038296"/>
          </a:xfrm>
        </p:spPr>
        <p:txBody>
          <a:bodyPr vert="eaVert" anchor="t" anchorCtr="0">
            <a:normAutofit fontScale="85000" lnSpcReduction="20000"/>
          </a:bodyPr>
          <a:lstStyle/>
          <a:p>
            <a:pPr marL="0" indent="0" eaLnBrk="0" hangingPunct="0">
              <a:buNone/>
            </a:pPr>
            <a:r>
              <a:rPr lang="ja-JP" altLang="en-US" sz="2800" dirty="0"/>
              <a:t>物流業務用ＥＶ車両等</a:t>
            </a:r>
            <a:r>
              <a:rPr lang="ja-JP" altLang="en-US" dirty="0"/>
              <a:t>の経費一例</a:t>
            </a:r>
          </a:p>
        </p:txBody>
      </p:sp>
      <p:grpSp>
        <p:nvGrpSpPr>
          <p:cNvPr id="11" name="グループ化 10">
            <a:extLst>
              <a:ext uri="{FF2B5EF4-FFF2-40B4-BE49-F238E27FC236}">
                <a16:creationId xmlns:a16="http://schemas.microsoft.com/office/drawing/2014/main" xmlns="" id="{09B49F77-5CEB-FFE8-FADD-D29622CC4711}"/>
              </a:ext>
            </a:extLst>
          </p:cNvPr>
          <p:cNvGrpSpPr/>
          <p:nvPr/>
        </p:nvGrpSpPr>
        <p:grpSpPr>
          <a:xfrm>
            <a:off x="3857956" y="2301099"/>
            <a:ext cx="1256571" cy="780448"/>
            <a:chOff x="3857956" y="2301099"/>
            <a:chExt cx="1256571" cy="780448"/>
          </a:xfrm>
        </p:grpSpPr>
        <p:pic>
          <p:nvPicPr>
            <p:cNvPr id="1026" name="Picture 2" descr="一般的な商業用バンのイラストです。">
              <a:extLst>
                <a:ext uri="{FF2B5EF4-FFF2-40B4-BE49-F238E27FC236}">
                  <a16:creationId xmlns:a16="http://schemas.microsoft.com/office/drawing/2014/main" xmlns="" id="{77AB6994-80CC-5F2D-D132-BFF4AD907BC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57956" y="2301099"/>
              <a:ext cx="1256571" cy="780448"/>
            </a:xfrm>
            <a:prstGeom prst="rect">
              <a:avLst/>
            </a:prstGeom>
            <a:noFill/>
            <a:extLst>
              <a:ext uri="{909E8E84-426E-40DD-AFC4-6F175D3DCCD1}">
                <a14:hiddenFill xmlns:a14="http://schemas.microsoft.com/office/drawing/2010/main">
                  <a:solidFill>
                    <a:srgbClr val="FFFFFF"/>
                  </a:solidFill>
                </a14:hiddenFill>
              </a:ext>
            </a:extLst>
          </p:spPr>
        </p:pic>
        <p:sp>
          <p:nvSpPr>
            <p:cNvPr id="10" name="正方形/長方形 9">
              <a:extLst>
                <a:ext uri="{FF2B5EF4-FFF2-40B4-BE49-F238E27FC236}">
                  <a16:creationId xmlns:a16="http://schemas.microsoft.com/office/drawing/2014/main" xmlns="" id="{7F17BAE9-AD69-3EFC-78D8-F1F58D20FB56}"/>
                </a:ext>
              </a:extLst>
            </p:cNvPr>
            <p:cNvSpPr/>
            <p:nvPr/>
          </p:nvSpPr>
          <p:spPr>
            <a:xfrm>
              <a:off x="4350892" y="2819565"/>
              <a:ext cx="291929" cy="75784"/>
            </a:xfrm>
            <a:prstGeom prst="rect">
              <a:avLst/>
            </a:prstGeom>
            <a:solidFill>
              <a:srgbClr val="D3D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600" dirty="0">
                  <a:solidFill>
                    <a:srgbClr val="0070C0"/>
                  </a:solidFill>
                  <a:latin typeface="HGP創英角ﾎﾟｯﾌﾟ体" panose="040B0A00000000000000" pitchFamily="50" charset="-128"/>
                  <a:ea typeface="HGP創英角ﾎﾟｯﾌﾟ体" panose="040B0A00000000000000" pitchFamily="50" charset="-128"/>
                </a:rPr>
                <a:t>EV</a:t>
              </a:r>
              <a:endParaRPr kumimoji="1" lang="ja-JP" altLang="en-US" sz="600" dirty="0">
                <a:solidFill>
                  <a:srgbClr val="0070C0"/>
                </a:solidFill>
                <a:latin typeface="HGP創英角ﾎﾟｯﾌﾟ体" panose="040B0A00000000000000" pitchFamily="50" charset="-128"/>
                <a:ea typeface="HGP創英角ﾎﾟｯﾌﾟ体" panose="040B0A00000000000000" pitchFamily="50" charset="-128"/>
              </a:endParaRPr>
            </a:p>
          </p:txBody>
        </p:sp>
      </p:grpSp>
      <p:sp>
        <p:nvSpPr>
          <p:cNvPr id="12" name="正方形/長方形 11">
            <a:extLst>
              <a:ext uri="{FF2B5EF4-FFF2-40B4-BE49-F238E27FC236}">
                <a16:creationId xmlns:a16="http://schemas.microsoft.com/office/drawing/2014/main" xmlns="" id="{7DC6E0C2-E2C1-6CF8-202F-980ABA61C9C6}"/>
              </a:ext>
            </a:extLst>
          </p:cNvPr>
          <p:cNvSpPr/>
          <p:nvPr/>
        </p:nvSpPr>
        <p:spPr>
          <a:xfrm>
            <a:off x="3768970" y="3175789"/>
            <a:ext cx="1611012" cy="439200"/>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物流業務用ＥＶパン</a:t>
            </a:r>
            <a:endParaRPr kumimoji="1" lang="ja-JP" altLang="en-US" sz="1100" dirty="0"/>
          </a:p>
        </p:txBody>
      </p:sp>
      <p:grpSp>
        <p:nvGrpSpPr>
          <p:cNvPr id="54" name="グループ化 53"/>
          <p:cNvGrpSpPr/>
          <p:nvPr/>
        </p:nvGrpSpPr>
        <p:grpSpPr>
          <a:xfrm>
            <a:off x="5195094" y="3012489"/>
            <a:ext cx="1705792" cy="1676833"/>
            <a:chOff x="9772649" y="3041670"/>
            <a:chExt cx="1705792" cy="1676833"/>
          </a:xfrm>
        </p:grpSpPr>
        <p:sp>
          <p:nvSpPr>
            <p:cNvPr id="57" name="円/楕円 56"/>
            <p:cNvSpPr/>
            <p:nvPr/>
          </p:nvSpPr>
          <p:spPr>
            <a:xfrm>
              <a:off x="9863545" y="3041670"/>
              <a:ext cx="1524000" cy="1524000"/>
            </a:xfrm>
            <a:prstGeom prst="ellipse">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角丸四角形 62"/>
            <p:cNvSpPr/>
            <p:nvPr/>
          </p:nvSpPr>
          <p:spPr>
            <a:xfrm>
              <a:off x="9772649" y="4249827"/>
              <a:ext cx="1705792" cy="468676"/>
            </a:xfrm>
            <a:prstGeom prst="roundRect">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050" dirty="0">
                  <a:solidFill>
                    <a:schemeClr val="accent6">
                      <a:lumMod val="50000"/>
                    </a:schemeClr>
                  </a:solidFill>
                  <a:latin typeface="ＭＳ Ｐゴシック" panose="020B0600070205080204" pitchFamily="50" charset="-128"/>
                  <a:ea typeface="ＭＳ Ｐゴシック" panose="020B0600070205080204" pitchFamily="50" charset="-128"/>
                </a:rPr>
                <a:t>物流</a:t>
              </a:r>
              <a:r>
                <a:rPr lang="ja-JP" altLang="en-US" sz="1050" dirty="0">
                  <a:solidFill>
                    <a:schemeClr val="accent6">
                      <a:lumMod val="50000"/>
                    </a:schemeClr>
                  </a:solidFill>
                  <a:latin typeface="ＭＳ Ｐゴシック" panose="020B0600070205080204" pitchFamily="50" charset="-128"/>
                  <a:ea typeface="ＭＳ Ｐゴシック" panose="020B0600070205080204" pitchFamily="50" charset="-128"/>
                </a:rPr>
                <a:t>業務</a:t>
              </a:r>
              <a:r>
                <a:rPr lang="zh-TW" altLang="en-US" sz="1050" dirty="0">
                  <a:solidFill>
                    <a:schemeClr val="accent6">
                      <a:lumMod val="50000"/>
                    </a:schemeClr>
                  </a:solidFill>
                  <a:latin typeface="ＭＳ Ｐゴシック" panose="020B0600070205080204" pitchFamily="50" charset="-128"/>
                  <a:ea typeface="ＭＳ Ｐゴシック" panose="020B0600070205080204" pitchFamily="50" charset="-128"/>
                </a:rPr>
                <a:t>用</a:t>
              </a:r>
              <a:r>
                <a:rPr lang="en-US" altLang="zh-TW" sz="1050" dirty="0">
                  <a:solidFill>
                    <a:schemeClr val="accent6">
                      <a:lumMod val="50000"/>
                    </a:schemeClr>
                  </a:solidFill>
                  <a:latin typeface="ＭＳ Ｐゴシック" panose="020B0600070205080204" pitchFamily="50" charset="-128"/>
                  <a:ea typeface="ＭＳ Ｐゴシック" panose="020B0600070205080204" pitchFamily="50" charset="-128"/>
                </a:rPr>
                <a:t>EV</a:t>
              </a:r>
              <a:r>
                <a:rPr lang="zh-TW" altLang="en-US" sz="1050" dirty="0">
                  <a:solidFill>
                    <a:schemeClr val="accent6">
                      <a:lumMod val="50000"/>
                    </a:schemeClr>
                  </a:solidFill>
                  <a:latin typeface="ＭＳ Ｐゴシック" panose="020B0600070205080204" pitchFamily="50" charset="-128"/>
                  <a:ea typeface="ＭＳ Ｐゴシック" panose="020B0600070205080204" pitchFamily="50" charset="-128"/>
                </a:rPr>
                <a:t>車両等</a:t>
              </a:r>
              <a:r>
                <a:rPr lang="ja-JP" altLang="en-US" sz="1050" dirty="0">
                  <a:solidFill>
                    <a:schemeClr val="accent6">
                      <a:lumMod val="50000"/>
                    </a:schemeClr>
                  </a:solidFill>
                  <a:latin typeface="ＭＳ Ｐゴシック" panose="020B0600070205080204" pitchFamily="50" charset="-128"/>
                  <a:ea typeface="ＭＳ Ｐゴシック" panose="020B0600070205080204" pitchFamily="50" charset="-128"/>
                </a:rPr>
                <a:t>の導入</a:t>
              </a:r>
            </a:p>
          </p:txBody>
        </p:sp>
        <p:pic>
          <p:nvPicPr>
            <p:cNvPr id="64" name="図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65542" y="3281740"/>
              <a:ext cx="1152390" cy="968007"/>
            </a:xfrm>
            <a:prstGeom prst="rect">
              <a:avLst/>
            </a:prstGeom>
          </p:spPr>
        </p:pic>
        <p:sp>
          <p:nvSpPr>
            <p:cNvPr id="65" name="正方形/長方形 64"/>
            <p:cNvSpPr/>
            <p:nvPr/>
          </p:nvSpPr>
          <p:spPr>
            <a:xfrm>
              <a:off x="10703719" y="3430807"/>
              <a:ext cx="450056" cy="538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rgbClr val="0070C0"/>
                  </a:solidFill>
                  <a:latin typeface="HGP創英角ﾎﾟｯﾌﾟ体" panose="040B0A00000000000000" pitchFamily="50" charset="-128"/>
                  <a:ea typeface="HGP創英角ﾎﾟｯﾌﾟ体" panose="040B0A00000000000000" pitchFamily="50" charset="-128"/>
                </a:rPr>
                <a:t>EV</a:t>
              </a:r>
              <a:endParaRPr kumimoji="1" lang="ja-JP" altLang="en-US" sz="1600" dirty="0">
                <a:solidFill>
                  <a:srgbClr val="0070C0"/>
                </a:solidFill>
                <a:latin typeface="HGP創英角ﾎﾟｯﾌﾟ体" panose="040B0A00000000000000" pitchFamily="50" charset="-128"/>
                <a:ea typeface="HGP創英角ﾎﾟｯﾌﾟ体" panose="040B0A00000000000000" pitchFamily="50" charset="-128"/>
              </a:endParaRPr>
            </a:p>
          </p:txBody>
        </p:sp>
      </p:grpSp>
    </p:spTree>
    <p:extLst>
      <p:ext uri="{BB962C8B-B14F-4D97-AF65-F5344CB8AC3E}">
        <p14:creationId xmlns:p14="http://schemas.microsoft.com/office/powerpoint/2010/main" val="2683626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a:t>
            </a:r>
            <a:r>
              <a:rPr lang="ja-JP" altLang="en-US" dirty="0"/>
              <a:t>９）</a:t>
            </a:r>
            <a:endParaRPr kumimoji="1" lang="ja-JP" altLang="en-US" dirty="0"/>
          </a:p>
        </p:txBody>
      </p:sp>
      <p:sp>
        <p:nvSpPr>
          <p:cNvPr id="3" name="コンテンツ プレースホルダー 2"/>
          <p:cNvSpPr>
            <a:spLocks noGrp="1"/>
          </p:cNvSpPr>
          <p:nvPr>
            <p:ph idx="1"/>
          </p:nvPr>
        </p:nvSpPr>
        <p:spPr>
          <a:xfrm>
            <a:off x="723900" y="1268437"/>
            <a:ext cx="10515600" cy="4884713"/>
          </a:xfrm>
        </p:spPr>
        <p:txBody>
          <a:bodyPr>
            <a:normAutofit/>
          </a:bodyPr>
          <a:lstStyle/>
          <a:p>
            <a:pPr marL="0" indent="0" eaLnBrk="0" hangingPunct="0">
              <a:buNone/>
            </a:pPr>
            <a:r>
              <a:rPr lang="ja-JP" altLang="en-US" dirty="0"/>
              <a:t>以下のような経費は、補助対象経費として計上できません。</a:t>
            </a:r>
          </a:p>
          <a:p>
            <a:pPr marL="0" indent="0" eaLnBrk="0" hangingPunct="0">
              <a:buNone/>
            </a:pPr>
            <a:r>
              <a:rPr lang="ja-JP" altLang="en-US" dirty="0"/>
              <a:t>①申請等における事務作業費</a:t>
            </a:r>
          </a:p>
          <a:p>
            <a:pPr marL="0" indent="0" eaLnBrk="0" hangingPunct="0">
              <a:buNone/>
            </a:pPr>
            <a:r>
              <a:rPr lang="ja-JP" altLang="en-US" dirty="0"/>
              <a:t>②間接補助事業の内容に照らして当然備えているべき機器・備品等</a:t>
            </a:r>
            <a:endParaRPr lang="en-US" altLang="ja-JP" dirty="0"/>
          </a:p>
          <a:p>
            <a:pPr marL="0" indent="0" eaLnBrk="0" hangingPunct="0">
              <a:buNone/>
            </a:pPr>
            <a:r>
              <a:rPr lang="ja-JP" altLang="en-US" dirty="0"/>
              <a:t>　 （机、椅子、書棚等の什器類、事務機器等）に係る経費</a:t>
            </a:r>
          </a:p>
          <a:p>
            <a:pPr marL="0" indent="0" eaLnBrk="0" hangingPunct="0">
              <a:buNone/>
            </a:pPr>
            <a:r>
              <a:rPr lang="ja-JP" altLang="en-US" dirty="0"/>
              <a:t>③他の国庫補助金で補助対象となる経費</a:t>
            </a:r>
          </a:p>
          <a:p>
            <a:pPr marL="0" indent="0" eaLnBrk="0" hangingPunct="0">
              <a:buNone/>
            </a:pPr>
            <a:r>
              <a:rPr lang="ja-JP" altLang="en-US" dirty="0"/>
              <a:t>④間接補助事業の実施中に発生した事故・災害の処理のための経費</a:t>
            </a:r>
          </a:p>
          <a:p>
            <a:pPr marL="0" indent="0" eaLnBrk="0" hangingPunct="0">
              <a:buNone/>
            </a:pPr>
            <a:r>
              <a:rPr lang="ja-JP" altLang="en-US" dirty="0"/>
              <a:t>⑤その他間接補助事業に関係ない経費</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22</a:t>
            </a:fld>
            <a:endParaRPr kumimoji="1" lang="ja-JP" altLang="en-US"/>
          </a:p>
        </p:txBody>
      </p:sp>
    </p:spTree>
    <p:extLst>
      <p:ext uri="{BB962C8B-B14F-4D97-AF65-F5344CB8AC3E}">
        <p14:creationId xmlns:p14="http://schemas.microsoft.com/office/powerpoint/2010/main" val="2667253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a:t>
            </a:r>
            <a:r>
              <a:rPr lang="ja-JP" altLang="en-US" dirty="0"/>
              <a:t>１０）</a:t>
            </a:r>
            <a:endParaRPr kumimoji="1" lang="ja-JP" altLang="en-US" dirty="0"/>
          </a:p>
        </p:txBody>
      </p:sp>
      <p:sp>
        <p:nvSpPr>
          <p:cNvPr id="3" name="コンテンツ プレースホルダー 2"/>
          <p:cNvSpPr>
            <a:spLocks noGrp="1"/>
          </p:cNvSpPr>
          <p:nvPr>
            <p:ph idx="1"/>
          </p:nvPr>
        </p:nvSpPr>
        <p:spPr>
          <a:xfrm>
            <a:off x="723899" y="1268437"/>
            <a:ext cx="10693037" cy="4884713"/>
          </a:xfrm>
        </p:spPr>
        <p:txBody>
          <a:bodyPr>
            <a:normAutofit/>
          </a:bodyPr>
          <a:lstStyle/>
          <a:p>
            <a:pPr marL="0" indent="0" eaLnBrk="0" hangingPunct="0">
              <a:buNone/>
            </a:pPr>
            <a:r>
              <a:rPr lang="ja-JP" altLang="en-US" dirty="0"/>
              <a:t>補助事業に係る施設、設備、機器類を導入する際に、以下に該当する場合は、注意すべき点があります。</a:t>
            </a:r>
            <a:r>
              <a:rPr lang="ja-JP" altLang="en-US" dirty="0">
                <a:solidFill>
                  <a:srgbClr val="FF0000"/>
                </a:solidFill>
              </a:rPr>
              <a:t>必ず公募要領を確認</a:t>
            </a:r>
            <a:r>
              <a:rPr lang="ja-JP" altLang="en-US" dirty="0"/>
              <a:t>してください。</a:t>
            </a:r>
          </a:p>
          <a:p>
            <a:pPr marL="0" indent="0" eaLnBrk="0" hangingPunct="0">
              <a:buNone/>
            </a:pPr>
            <a:r>
              <a:rPr lang="ja-JP" altLang="en-US" dirty="0"/>
              <a:t>①補助対象経費に消費税及び地方消費税が含まれている場合</a:t>
            </a:r>
          </a:p>
          <a:p>
            <a:pPr marL="0" indent="0" eaLnBrk="0" hangingPunct="0">
              <a:buNone/>
            </a:pPr>
            <a:r>
              <a:rPr lang="ja-JP" altLang="en-US" dirty="0"/>
              <a:t>　　→</a:t>
            </a:r>
            <a:r>
              <a:rPr lang="en-US" altLang="ja-JP" sz="1600" dirty="0">
                <a:latin typeface="+mn-ea"/>
              </a:rPr>
              <a:t>【</a:t>
            </a:r>
            <a:r>
              <a:rPr lang="ja-JP" altLang="en-US" sz="1600" u="sng" dirty="0"/>
              <a:t>公募要領Ｐ．７</a:t>
            </a:r>
            <a:r>
              <a:rPr lang="en-US" altLang="ja-JP" sz="1600" u="sng" dirty="0">
                <a:latin typeface="+mn-ea"/>
              </a:rPr>
              <a:t>】</a:t>
            </a:r>
            <a:r>
              <a:rPr lang="en-US" altLang="ja-JP" sz="1600" u="sng" dirty="0"/>
              <a:t>Ⅰ</a:t>
            </a:r>
            <a:r>
              <a:rPr lang="ja-JP" altLang="en-US" sz="1600" u="sng" dirty="0"/>
              <a:t>事業概要　</a:t>
            </a:r>
            <a:r>
              <a:rPr lang="en-US" altLang="ja-JP" sz="1600" u="sng" dirty="0"/>
              <a:t>6.</a:t>
            </a:r>
            <a:r>
              <a:rPr lang="ja-JP" altLang="en-US" sz="1600" u="sng" dirty="0"/>
              <a:t>補助対象事業の要件</a:t>
            </a:r>
            <a:r>
              <a:rPr lang="ja-JP" altLang="en-US" sz="1800" u="sng" dirty="0"/>
              <a:t>　</a:t>
            </a:r>
            <a:r>
              <a:rPr lang="en-US" altLang="ja-JP" sz="1800" u="sng" dirty="0">
                <a:solidFill>
                  <a:srgbClr val="FF0000"/>
                </a:solidFill>
              </a:rPr>
              <a:t>4)</a:t>
            </a:r>
            <a:r>
              <a:rPr lang="ja-JP" altLang="en-US" sz="1800" u="sng" dirty="0">
                <a:solidFill>
                  <a:srgbClr val="FF0000"/>
                </a:solidFill>
              </a:rPr>
              <a:t>補助対象経費からの消費税額の除外について</a:t>
            </a:r>
            <a:endParaRPr lang="en-US" altLang="ja-JP" sz="1800" u="sng" dirty="0">
              <a:solidFill>
                <a:srgbClr val="FF0000"/>
              </a:solidFill>
            </a:endParaRPr>
          </a:p>
          <a:p>
            <a:pPr marL="0" indent="0" eaLnBrk="0" hangingPunct="0">
              <a:buNone/>
            </a:pPr>
            <a:r>
              <a:rPr lang="ja-JP" altLang="en-US" dirty="0"/>
              <a:t>②外国企業から物品を調達する場合</a:t>
            </a:r>
          </a:p>
          <a:p>
            <a:pPr marL="0" indent="0" eaLnBrk="0" hangingPunct="0">
              <a:buNone/>
            </a:pPr>
            <a:r>
              <a:rPr lang="ja-JP" altLang="en-US" dirty="0"/>
              <a:t>　　 →</a:t>
            </a:r>
            <a:r>
              <a:rPr lang="en-US" altLang="ja-JP" sz="1600" dirty="0">
                <a:latin typeface="+mn-ea"/>
              </a:rPr>
              <a:t>【</a:t>
            </a:r>
            <a:r>
              <a:rPr lang="ja-JP" altLang="en-US" sz="1600" u="sng" dirty="0">
                <a:latin typeface="+mn-ea"/>
              </a:rPr>
              <a:t>公募要領Ｐ．８</a:t>
            </a:r>
            <a:r>
              <a:rPr lang="en-US" altLang="ja-JP" sz="1600" u="sng" dirty="0">
                <a:latin typeface="+mn-ea"/>
              </a:rPr>
              <a:t>】Ⅰ</a:t>
            </a:r>
            <a:r>
              <a:rPr lang="ja-JP" altLang="en-US" sz="1600" u="sng" dirty="0"/>
              <a:t>事業概要　</a:t>
            </a:r>
            <a:r>
              <a:rPr lang="en-US" altLang="ja-JP" sz="1600" u="sng" dirty="0"/>
              <a:t>6.</a:t>
            </a:r>
            <a:r>
              <a:rPr lang="ja-JP" altLang="en-US" sz="1600" u="sng" dirty="0"/>
              <a:t>補助対象事業の要件</a:t>
            </a:r>
            <a:r>
              <a:rPr lang="ja-JP" altLang="en-US" sz="1800" u="sng" dirty="0"/>
              <a:t>　</a:t>
            </a:r>
            <a:r>
              <a:rPr lang="en-US" altLang="ja-JP" sz="1800" u="sng" dirty="0">
                <a:solidFill>
                  <a:srgbClr val="FF0000"/>
                </a:solidFill>
              </a:rPr>
              <a:t>5)</a:t>
            </a:r>
            <a:r>
              <a:rPr lang="ja-JP" altLang="en-US" sz="1800" u="sng" dirty="0">
                <a:solidFill>
                  <a:srgbClr val="FF0000"/>
                </a:solidFill>
              </a:rPr>
              <a:t>外貨に係る経費の取扱いについて</a:t>
            </a:r>
          </a:p>
          <a:p>
            <a:pPr marL="0" indent="0" eaLnBrk="0" hangingPunct="0">
              <a:buNone/>
            </a:pPr>
            <a:r>
              <a:rPr lang="ja-JP" altLang="en-US" dirty="0"/>
              <a:t>③自社製品を調達する場合</a:t>
            </a:r>
          </a:p>
          <a:p>
            <a:pPr marL="0" indent="0" eaLnBrk="0" hangingPunct="0">
              <a:buNone/>
            </a:pPr>
            <a:r>
              <a:rPr lang="ja-JP" altLang="en-US" sz="1800" dirty="0"/>
              <a:t>　　 　</a:t>
            </a:r>
            <a:r>
              <a:rPr lang="ja-JP" altLang="en-US" sz="3200" dirty="0"/>
              <a:t>→</a:t>
            </a:r>
            <a:r>
              <a:rPr lang="en-US" altLang="ja-JP" sz="1600" dirty="0">
                <a:latin typeface="+mn-ea"/>
              </a:rPr>
              <a:t>【</a:t>
            </a:r>
            <a:r>
              <a:rPr lang="ja-JP" altLang="en-US" sz="1600" u="sng" dirty="0">
                <a:latin typeface="+mn-ea"/>
              </a:rPr>
              <a:t>公募要領Ｐ．８</a:t>
            </a:r>
            <a:r>
              <a:rPr lang="en-US" altLang="ja-JP" sz="1600" u="sng" dirty="0">
                <a:latin typeface="+mn-ea"/>
              </a:rPr>
              <a:t>】</a:t>
            </a:r>
            <a:r>
              <a:rPr lang="en-US" altLang="ja-JP" sz="1400" u="sng" dirty="0">
                <a:latin typeface="+mn-ea"/>
              </a:rPr>
              <a:t>Ⅰ</a:t>
            </a:r>
            <a:r>
              <a:rPr lang="ja-JP" altLang="en-US" sz="1600" u="sng" dirty="0"/>
              <a:t>事業概要　</a:t>
            </a:r>
            <a:r>
              <a:rPr lang="en-US" altLang="ja-JP" sz="1600" u="sng" dirty="0"/>
              <a:t>6.</a:t>
            </a:r>
            <a:r>
              <a:rPr lang="ja-JP" altLang="en-US" sz="1600" u="sng" dirty="0"/>
              <a:t>補助対象事業の要件</a:t>
            </a:r>
            <a:r>
              <a:rPr lang="ja-JP" altLang="en-US" sz="1800" u="sng" dirty="0"/>
              <a:t>　</a:t>
            </a:r>
            <a:r>
              <a:rPr lang="en-US" altLang="ja-JP" sz="1800" u="sng" dirty="0">
                <a:solidFill>
                  <a:srgbClr val="FF0000"/>
                </a:solidFill>
              </a:rPr>
              <a:t>7)</a:t>
            </a:r>
            <a:r>
              <a:rPr lang="ja-JP" altLang="en-US" sz="1800" u="sng" dirty="0">
                <a:solidFill>
                  <a:srgbClr val="FF0000"/>
                </a:solidFill>
              </a:rPr>
              <a:t>自社調達を行う場合の扱い（利益排除の考え方）</a:t>
            </a:r>
            <a:endParaRPr lang="ja-JP" altLang="en-US" sz="1800" dirty="0">
              <a:solidFill>
                <a:srgbClr val="FF0000"/>
              </a:solidFill>
            </a:endParaRPr>
          </a:p>
          <a:p>
            <a:pPr marL="0" indent="0" eaLnBrk="0" hangingPunct="0">
              <a:buNone/>
            </a:pPr>
            <a:endParaRPr lang="ja-JP" altLang="en-US" sz="18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23</a:t>
            </a:fld>
            <a:endParaRPr kumimoji="1" lang="ja-JP" altLang="en-US" dirty="0"/>
          </a:p>
        </p:txBody>
      </p:sp>
    </p:spTree>
    <p:extLst>
      <p:ext uri="{BB962C8B-B14F-4D97-AF65-F5344CB8AC3E}">
        <p14:creationId xmlns:p14="http://schemas.microsoft.com/office/powerpoint/2010/main" val="1912386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a:t>
            </a:r>
            <a:r>
              <a:rPr lang="ja-JP" altLang="en-US" dirty="0"/>
              <a:t>１１）</a:t>
            </a:r>
            <a:endParaRPr kumimoji="1" lang="ja-JP" altLang="en-US" sz="2700" dirty="0"/>
          </a:p>
        </p:txBody>
      </p:sp>
      <p:sp>
        <p:nvSpPr>
          <p:cNvPr id="3" name="コンテンツ プレースホルダー 2"/>
          <p:cNvSpPr>
            <a:spLocks noGrp="1"/>
          </p:cNvSpPr>
          <p:nvPr>
            <p:ph idx="1"/>
          </p:nvPr>
        </p:nvSpPr>
        <p:spPr>
          <a:xfrm>
            <a:off x="723900" y="2020389"/>
            <a:ext cx="10515600" cy="4132761"/>
          </a:xfrm>
        </p:spPr>
        <p:txBody>
          <a:bodyPr>
            <a:normAutofit/>
          </a:bodyPr>
          <a:lstStyle/>
          <a:p>
            <a:pPr marL="0" indent="0" eaLnBrk="0" hangingPunct="0">
              <a:buNone/>
            </a:pPr>
            <a:r>
              <a:rPr lang="ja-JP" altLang="en-US" dirty="0"/>
              <a:t>前項で説明した施設、設備、機器類等の他にも、物流施設内におい</a:t>
            </a:r>
          </a:p>
          <a:p>
            <a:pPr marL="0" indent="0" eaLnBrk="0" hangingPunct="0">
              <a:buNone/>
            </a:pPr>
            <a:r>
              <a:rPr lang="ja-JP" altLang="en-US" dirty="0"/>
              <a:t>て使用する一部の設備、機器、システムについても補助金の交付対</a:t>
            </a:r>
          </a:p>
          <a:p>
            <a:pPr marL="0" indent="0" eaLnBrk="0" hangingPunct="0">
              <a:buNone/>
            </a:pPr>
            <a:r>
              <a:rPr lang="ja-JP" altLang="en-US" dirty="0"/>
              <a:t>象として認められる場合があります。</a:t>
            </a:r>
          </a:p>
          <a:p>
            <a:pPr marL="0" indent="0" eaLnBrk="0" hangingPunct="0">
              <a:buNone/>
            </a:pPr>
            <a:r>
              <a:rPr lang="ja-JP" altLang="en-US" dirty="0"/>
              <a:t>ただし、</a:t>
            </a:r>
            <a:r>
              <a:rPr lang="ja-JP" altLang="en-US" dirty="0">
                <a:solidFill>
                  <a:srgbClr val="FF0000"/>
                </a:solidFill>
              </a:rPr>
              <a:t>「③使う」の補助対象事業の要件にはなりません</a:t>
            </a:r>
            <a:r>
              <a:rPr lang="ja-JP" altLang="en-US" dirty="0"/>
              <a:t>。</a:t>
            </a:r>
            <a:endParaRPr lang="en-US" altLang="ja-JP" dirty="0"/>
          </a:p>
          <a:p>
            <a:pPr marL="0" indent="0" eaLnBrk="0" hangingPunct="0">
              <a:buNone/>
            </a:pPr>
            <a:r>
              <a:rPr lang="ja-JP" altLang="en-US" dirty="0"/>
              <a:t>ここでは、どのような設備、機器類、システムが該当するのか、その一</a:t>
            </a:r>
          </a:p>
          <a:p>
            <a:pPr marL="0" indent="0" eaLnBrk="0" hangingPunct="0">
              <a:buNone/>
            </a:pPr>
            <a:r>
              <a:rPr lang="ja-JP" altLang="en-US" dirty="0"/>
              <a:t>例や補助対象経費として認められる経費などについて説明いたしま</a:t>
            </a:r>
            <a:endParaRPr lang="en-US" altLang="ja-JP" dirty="0"/>
          </a:p>
          <a:p>
            <a:pPr marL="0" indent="0" eaLnBrk="0" hangingPunct="0">
              <a:buNone/>
            </a:pPr>
            <a:r>
              <a:rPr lang="ja-JP" altLang="en-US" dirty="0"/>
              <a:t>す。</a:t>
            </a:r>
          </a:p>
          <a:p>
            <a:pPr marL="0" indent="0" eaLnBrk="0" hangingPunct="0">
              <a:buNone/>
            </a:pPr>
            <a:endParaRPr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24</a:t>
            </a:fld>
            <a:endParaRPr kumimoji="1" lang="ja-JP" altLang="en-US"/>
          </a:p>
        </p:txBody>
      </p:sp>
      <p:sp>
        <p:nvSpPr>
          <p:cNvPr id="4" name="タイトル 1">
            <a:extLst>
              <a:ext uri="{FF2B5EF4-FFF2-40B4-BE49-F238E27FC236}">
                <a16:creationId xmlns:a16="http://schemas.microsoft.com/office/drawing/2014/main" xmlns="" id="{5BA3E24C-9BEF-051F-0304-9B847603234E}"/>
              </a:ext>
            </a:extLst>
          </p:cNvPr>
          <p:cNvSpPr txBox="1">
            <a:spLocks/>
          </p:cNvSpPr>
          <p:nvPr/>
        </p:nvSpPr>
        <p:spPr>
          <a:xfrm>
            <a:off x="838200" y="963114"/>
            <a:ext cx="10515600" cy="8540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600" dirty="0"/>
              <a:t>先進的取組に必要な機器類について</a:t>
            </a:r>
            <a:endParaRPr lang="ja-JP" altLang="en-US" sz="2000" dirty="0"/>
          </a:p>
        </p:txBody>
      </p:sp>
    </p:spTree>
    <p:extLst>
      <p:ext uri="{BB962C8B-B14F-4D97-AF65-F5344CB8AC3E}">
        <p14:creationId xmlns:p14="http://schemas.microsoft.com/office/powerpoint/2010/main" val="1266379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grpSp>
        <p:nvGrpSpPr>
          <p:cNvPr id="45" name="グループ化 44">
            <a:extLst>
              <a:ext uri="{FF2B5EF4-FFF2-40B4-BE49-F238E27FC236}">
                <a16:creationId xmlns:a16="http://schemas.microsoft.com/office/drawing/2014/main" xmlns="" id="{16C65539-BBAA-8239-0C8B-D635A1AAC754}"/>
              </a:ext>
            </a:extLst>
          </p:cNvPr>
          <p:cNvGrpSpPr/>
          <p:nvPr/>
        </p:nvGrpSpPr>
        <p:grpSpPr>
          <a:xfrm>
            <a:off x="838200" y="5293744"/>
            <a:ext cx="10515600" cy="932885"/>
            <a:chOff x="838200" y="5293744"/>
            <a:chExt cx="10515600" cy="932885"/>
          </a:xfrm>
        </p:grpSpPr>
        <p:sp>
          <p:nvSpPr>
            <p:cNvPr id="18" name="角丸四角形 17"/>
            <p:cNvSpPr/>
            <p:nvPr/>
          </p:nvSpPr>
          <p:spPr>
            <a:xfrm>
              <a:off x="838200" y="5293744"/>
              <a:ext cx="10515600" cy="932885"/>
            </a:xfrm>
            <a:prstGeom prst="roundRect">
              <a:avLst>
                <a:gd name="adj" fmla="val 9524"/>
              </a:avLst>
            </a:prstGeom>
            <a:solidFill>
              <a:schemeClr val="accent6">
                <a:lumMod val="20000"/>
                <a:lumOff val="80000"/>
              </a:scheme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トラック予約受付システム</a:t>
              </a:r>
            </a:p>
            <a:p>
              <a:r>
                <a:rPr kumimoji="1" lang="ja-JP" altLang="en-US" dirty="0">
                  <a:solidFill>
                    <a:schemeClr val="tx1"/>
                  </a:solidFill>
                </a:rPr>
                <a:t>　　　　　　　　</a:t>
              </a:r>
              <a:r>
                <a:rPr lang="ja-JP" altLang="en-US" dirty="0">
                  <a:solidFill>
                    <a:schemeClr val="tx1"/>
                  </a:solidFill>
                </a:rPr>
                <a:t>　・貨物運送事業者の事業所・運転手等が、トラックの積卸施設への到着予定時刻を電子的な</a:t>
              </a:r>
            </a:p>
            <a:p>
              <a:r>
                <a:rPr lang="ja-JP" altLang="en-US" dirty="0">
                  <a:solidFill>
                    <a:schemeClr val="tx1"/>
                  </a:solidFill>
                </a:rPr>
                <a:t>              　　　　　方法により事前に予約することができるシステム</a:t>
              </a:r>
              <a:endParaRPr kumimoji="1" lang="ja-JP" altLang="en-US" dirty="0">
                <a:solidFill>
                  <a:schemeClr val="tx1"/>
                </a:solidFill>
              </a:endParaRPr>
            </a:p>
          </p:txBody>
        </p:sp>
        <p:grpSp>
          <p:nvGrpSpPr>
            <p:cNvPr id="33" name="グループ化 32"/>
            <p:cNvGrpSpPr/>
            <p:nvPr/>
          </p:nvGrpSpPr>
          <p:grpSpPr>
            <a:xfrm>
              <a:off x="1011045" y="5315742"/>
              <a:ext cx="960259" cy="846982"/>
              <a:chOff x="910279" y="3928141"/>
              <a:chExt cx="1377350" cy="1093668"/>
            </a:xfrm>
          </p:grpSpPr>
          <p:pic>
            <p:nvPicPr>
              <p:cNvPr id="29" name="図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1123" y="4526509"/>
                <a:ext cx="736506" cy="495300"/>
              </a:xfrm>
              <a:prstGeom prst="rect">
                <a:avLst/>
              </a:prstGeom>
            </p:spPr>
          </p:pic>
          <p:pic>
            <p:nvPicPr>
              <p:cNvPr id="30" name="図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34672">
                <a:off x="1930874" y="4343517"/>
                <a:ext cx="142156" cy="263863"/>
              </a:xfrm>
              <a:prstGeom prst="rect">
                <a:avLst/>
              </a:prstGeom>
            </p:spPr>
          </p:pic>
          <p:pic>
            <p:nvPicPr>
              <p:cNvPr id="31" name="図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0279" y="3928141"/>
                <a:ext cx="762000" cy="657013"/>
              </a:xfrm>
              <a:prstGeom prst="rect">
                <a:avLst/>
              </a:prstGeom>
              <a:scene3d>
                <a:camera prst="orthographicFront">
                  <a:rot lat="0" lon="10800000" rev="0"/>
                </a:camera>
                <a:lightRig rig="threePt" dir="t"/>
              </a:scene3d>
            </p:spPr>
          </p:pic>
          <p:pic>
            <p:nvPicPr>
              <p:cNvPr id="32" name="図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44358" y="4132912"/>
                <a:ext cx="165050" cy="171652"/>
              </a:xfrm>
              <a:prstGeom prst="rect">
                <a:avLst/>
              </a:prstGeom>
              <a:scene3d>
                <a:camera prst="orthographicFront">
                  <a:rot lat="0" lon="10800000" rev="0"/>
                </a:camera>
                <a:lightRig rig="threePt" dir="t"/>
              </a:scene3d>
            </p:spPr>
          </p:pic>
        </p:grpSp>
      </p:gr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a:t>
            </a:r>
            <a:r>
              <a:rPr lang="ja-JP" altLang="en-US" dirty="0"/>
              <a:t>１２）</a:t>
            </a:r>
            <a:endParaRPr kumimoji="1" lang="ja-JP" altLang="en-US" dirty="0"/>
          </a:p>
        </p:txBody>
      </p:sp>
      <p:sp>
        <p:nvSpPr>
          <p:cNvPr id="3" name="コンテンツ プレースホルダー 2"/>
          <p:cNvSpPr>
            <a:spLocks noGrp="1"/>
          </p:cNvSpPr>
          <p:nvPr>
            <p:ph idx="1"/>
          </p:nvPr>
        </p:nvSpPr>
        <p:spPr>
          <a:xfrm>
            <a:off x="838200" y="1219200"/>
            <a:ext cx="10515600" cy="5564777"/>
          </a:xfrm>
        </p:spPr>
        <p:txBody>
          <a:bodyPr>
            <a:normAutofit/>
          </a:bodyPr>
          <a:lstStyle/>
          <a:p>
            <a:pPr marL="0" indent="0" eaLnBrk="0" hangingPunct="0">
              <a:buNone/>
            </a:pPr>
            <a:r>
              <a:rPr lang="ja-JP" altLang="en-US" dirty="0"/>
              <a:t>次のような設備等が「先進的取組に必要な機器類」となります。</a:t>
            </a: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sz="2000" dirty="0"/>
          </a:p>
          <a:p>
            <a:pPr marL="0" indent="0" eaLnBrk="0" hangingPunct="0">
              <a:buNone/>
            </a:pPr>
            <a:r>
              <a:rPr lang="ja-JP" altLang="en-US" sz="2000" dirty="0"/>
              <a:t>各設備の詳細な要件は、公募要領</a:t>
            </a:r>
            <a:r>
              <a:rPr lang="en-US" altLang="ja-JP" sz="2000" dirty="0"/>
              <a:t>P.7</a:t>
            </a:r>
            <a:r>
              <a:rPr lang="ja-JP" altLang="en-US" sz="2000" dirty="0"/>
              <a:t>に記載の表</a:t>
            </a:r>
            <a:r>
              <a:rPr lang="en-US" altLang="ja-JP" sz="2000" dirty="0"/>
              <a:t>3</a:t>
            </a:r>
            <a:r>
              <a:rPr lang="ja-JP" altLang="en-US" sz="2000" dirty="0"/>
              <a:t>を参照ください。</a:t>
            </a:r>
            <a:endParaRPr lang="ja-JP" altLang="ja-JP" sz="20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25</a:t>
            </a:fld>
            <a:endParaRPr kumimoji="1" lang="ja-JP" altLang="en-US"/>
          </a:p>
        </p:txBody>
      </p:sp>
      <p:grpSp>
        <p:nvGrpSpPr>
          <p:cNvPr id="35" name="グループ化 34">
            <a:extLst>
              <a:ext uri="{FF2B5EF4-FFF2-40B4-BE49-F238E27FC236}">
                <a16:creationId xmlns:a16="http://schemas.microsoft.com/office/drawing/2014/main" xmlns="" id="{1C7D4BFB-5D7C-1ED7-9C78-CF6EE5979BFF}"/>
              </a:ext>
            </a:extLst>
          </p:cNvPr>
          <p:cNvGrpSpPr/>
          <p:nvPr/>
        </p:nvGrpSpPr>
        <p:grpSpPr>
          <a:xfrm>
            <a:off x="838201" y="1612520"/>
            <a:ext cx="10515600" cy="792815"/>
            <a:chOff x="838201" y="1612520"/>
            <a:chExt cx="10515600" cy="792815"/>
          </a:xfrm>
        </p:grpSpPr>
        <p:sp>
          <p:nvSpPr>
            <p:cNvPr id="20" name="角丸四角形 19"/>
            <p:cNvSpPr/>
            <p:nvPr/>
          </p:nvSpPr>
          <p:spPr>
            <a:xfrm>
              <a:off x="838201" y="1612520"/>
              <a:ext cx="10515600" cy="792815"/>
            </a:xfrm>
            <a:prstGeom prst="roundRect">
              <a:avLst>
                <a:gd name="adj" fmla="val 11732"/>
              </a:avLst>
            </a:prstGeom>
            <a:solidFill>
              <a:srgbClr val="E2F0D9"/>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無人搬送車（</a:t>
              </a:r>
              <a:r>
                <a:rPr lang="en-US" altLang="ja-JP" b="1" dirty="0">
                  <a:solidFill>
                    <a:schemeClr val="accent6">
                      <a:lumMod val="75000"/>
                    </a:schemeClr>
                  </a:solidFill>
                </a:rPr>
                <a:t>AGV</a:t>
              </a:r>
              <a:r>
                <a:rPr lang="ja-JP" altLang="en-US" b="1" dirty="0">
                  <a:solidFill>
                    <a:schemeClr val="accent6">
                      <a:lumMod val="75000"/>
                    </a:schemeClr>
                  </a:solidFill>
                </a:rPr>
                <a:t>：</a:t>
              </a:r>
              <a:r>
                <a:rPr lang="en-US" altLang="ja-JP" b="1" dirty="0">
                  <a:solidFill>
                    <a:schemeClr val="accent6">
                      <a:lumMod val="75000"/>
                    </a:schemeClr>
                  </a:solidFill>
                </a:rPr>
                <a:t>Automatic Guided Vehicle</a:t>
              </a:r>
              <a:r>
                <a:rPr lang="ja-JP" altLang="en-US" b="1" dirty="0">
                  <a:solidFill>
                    <a:schemeClr val="accent6">
                      <a:lumMod val="75000"/>
                    </a:schemeClr>
                  </a:solidFill>
                </a:rPr>
                <a:t>）</a:t>
              </a:r>
            </a:p>
            <a:p>
              <a:r>
                <a:rPr kumimoji="1" lang="ja-JP" altLang="en-US" dirty="0">
                  <a:solidFill>
                    <a:schemeClr val="tx1"/>
                  </a:solidFill>
                </a:rPr>
                <a:t>　　　　　　　　　・専用レール、磁気式、レーザー、</a:t>
              </a:r>
              <a:r>
                <a:rPr kumimoji="1" lang="en-US" altLang="ja-JP" dirty="0">
                  <a:solidFill>
                    <a:schemeClr val="tx1"/>
                  </a:solidFill>
                </a:rPr>
                <a:t>QR</a:t>
              </a:r>
              <a:r>
                <a:rPr kumimoji="1" lang="ja-JP" altLang="en-US" dirty="0">
                  <a:solidFill>
                    <a:schemeClr val="tx1"/>
                  </a:solidFill>
                </a:rPr>
                <a:t>コードなどの誘導によって荷物を搬送する車両</a:t>
              </a:r>
            </a:p>
            <a:p>
              <a:r>
                <a:rPr lang="ja-JP" altLang="en-US" dirty="0">
                  <a:solidFill>
                    <a:schemeClr val="tx1"/>
                  </a:solidFill>
                </a:rPr>
                <a:t>　　　　　　　　　</a:t>
              </a:r>
              <a:endParaRPr kumimoji="1" lang="ja-JP" altLang="en-US" dirty="0"/>
            </a:p>
          </p:txBody>
        </p:sp>
        <p:grpSp>
          <p:nvGrpSpPr>
            <p:cNvPr id="17" name="グループ化 16"/>
            <p:cNvGrpSpPr/>
            <p:nvPr/>
          </p:nvGrpSpPr>
          <p:grpSpPr>
            <a:xfrm>
              <a:off x="1070029" y="1731265"/>
              <a:ext cx="805202" cy="515947"/>
              <a:chOff x="868742" y="2114084"/>
              <a:chExt cx="1338540" cy="854750"/>
            </a:xfrm>
          </p:grpSpPr>
          <p:pic>
            <p:nvPicPr>
              <p:cNvPr id="5" name="図 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064475" y="2310270"/>
                <a:ext cx="986312" cy="641813"/>
              </a:xfrm>
              <a:prstGeom prst="rect">
                <a:avLst/>
              </a:prstGeom>
            </p:spPr>
          </p:pic>
          <p:pic>
            <p:nvPicPr>
              <p:cNvPr id="6" name="図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00996" y="2114084"/>
                <a:ext cx="762698" cy="690242"/>
              </a:xfrm>
              <a:prstGeom prst="rect">
                <a:avLst/>
              </a:prstGeom>
            </p:spPr>
          </p:pic>
          <p:cxnSp>
            <p:nvCxnSpPr>
              <p:cNvPr id="11" name="直線コネクタ 10"/>
              <p:cNvCxnSpPr/>
              <p:nvPr/>
            </p:nvCxnSpPr>
            <p:spPr>
              <a:xfrm flipV="1">
                <a:off x="868742" y="2949491"/>
                <a:ext cx="1338540" cy="19343"/>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grpSp>
      </p:grpSp>
      <p:grpSp>
        <p:nvGrpSpPr>
          <p:cNvPr id="40" name="グループ化 39">
            <a:extLst>
              <a:ext uri="{FF2B5EF4-FFF2-40B4-BE49-F238E27FC236}">
                <a16:creationId xmlns:a16="http://schemas.microsoft.com/office/drawing/2014/main" xmlns="" id="{DC35F889-B4F5-75C9-D055-7C14B1F36FB9}"/>
              </a:ext>
            </a:extLst>
          </p:cNvPr>
          <p:cNvGrpSpPr/>
          <p:nvPr/>
        </p:nvGrpSpPr>
        <p:grpSpPr>
          <a:xfrm>
            <a:off x="838200" y="2441207"/>
            <a:ext cx="10515600" cy="987793"/>
            <a:chOff x="838200" y="2441207"/>
            <a:chExt cx="10515600" cy="987793"/>
          </a:xfrm>
        </p:grpSpPr>
        <p:sp>
          <p:nvSpPr>
            <p:cNvPr id="15" name="角丸四角形 14"/>
            <p:cNvSpPr/>
            <p:nvPr/>
          </p:nvSpPr>
          <p:spPr>
            <a:xfrm>
              <a:off x="838200" y="2441207"/>
              <a:ext cx="10515600" cy="987793"/>
            </a:xfrm>
            <a:prstGeom prst="roundRect">
              <a:avLst>
                <a:gd name="adj" fmla="val 9524"/>
              </a:avLst>
            </a:prstGeom>
            <a:solidFill>
              <a:schemeClr val="accent6">
                <a:lumMod val="20000"/>
                <a:lumOff val="80000"/>
              </a:scheme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無人配送ロボット（</a:t>
              </a:r>
              <a:r>
                <a:rPr lang="en-US" altLang="ja-JP" b="1" dirty="0">
                  <a:solidFill>
                    <a:schemeClr val="accent6">
                      <a:lumMod val="75000"/>
                    </a:schemeClr>
                  </a:solidFill>
                </a:rPr>
                <a:t>AMR</a:t>
              </a:r>
              <a:r>
                <a:rPr lang="ja-JP" altLang="en-US" b="1" dirty="0">
                  <a:solidFill>
                    <a:schemeClr val="accent6">
                      <a:lumMod val="75000"/>
                    </a:schemeClr>
                  </a:solidFill>
                </a:rPr>
                <a:t>：</a:t>
              </a:r>
              <a:r>
                <a:rPr lang="en-US" altLang="ja-JP" b="1" dirty="0">
                  <a:solidFill>
                    <a:schemeClr val="accent6">
                      <a:lumMod val="75000"/>
                    </a:schemeClr>
                  </a:solidFill>
                </a:rPr>
                <a:t>Autonomous Mobile Robot</a:t>
              </a:r>
              <a:r>
                <a:rPr lang="ja-JP" altLang="en-US" b="1" dirty="0">
                  <a:solidFill>
                    <a:schemeClr val="accent6">
                      <a:lumMod val="75000"/>
                    </a:schemeClr>
                  </a:solidFill>
                </a:rPr>
                <a:t>）</a:t>
              </a:r>
            </a:p>
            <a:p>
              <a:r>
                <a:rPr kumimoji="1" lang="ja-JP" altLang="en-US" dirty="0">
                  <a:solidFill>
                    <a:schemeClr val="tx1"/>
                  </a:solidFill>
                </a:rPr>
                <a:t>　　　　　　　　　・ロボット自体または位置情報の補足設備によって任意の場所へ自動で荷物を搬送する車両</a:t>
              </a:r>
            </a:p>
            <a:p>
              <a:r>
                <a:rPr lang="ja-JP" altLang="en-US" dirty="0">
                  <a:solidFill>
                    <a:schemeClr val="tx1"/>
                  </a:solidFill>
                </a:rPr>
                <a:t>　　　　　　　　　・無人の電動フォークリフトも含む</a:t>
              </a:r>
              <a:endParaRPr kumimoji="1" lang="ja-JP" altLang="en-US" dirty="0">
                <a:solidFill>
                  <a:schemeClr val="tx1"/>
                </a:solidFill>
              </a:endParaRPr>
            </a:p>
          </p:txBody>
        </p:sp>
        <p:grpSp>
          <p:nvGrpSpPr>
            <p:cNvPr id="28" name="グループ化 27"/>
            <p:cNvGrpSpPr/>
            <p:nvPr/>
          </p:nvGrpSpPr>
          <p:grpSpPr>
            <a:xfrm>
              <a:off x="1070029" y="2592761"/>
              <a:ext cx="800509" cy="617320"/>
              <a:chOff x="976374" y="2974204"/>
              <a:chExt cx="1094032" cy="839178"/>
            </a:xfrm>
          </p:grpSpPr>
          <p:grpSp>
            <p:nvGrpSpPr>
              <p:cNvPr id="21" name="グループ化 20"/>
              <p:cNvGrpSpPr/>
              <p:nvPr/>
            </p:nvGrpSpPr>
            <p:grpSpPr>
              <a:xfrm>
                <a:off x="1084094" y="2974204"/>
                <a:ext cx="986312" cy="837999"/>
                <a:chOff x="1064475" y="2114084"/>
                <a:chExt cx="986312" cy="837999"/>
              </a:xfrm>
            </p:grpSpPr>
            <p:pic>
              <p:nvPicPr>
                <p:cNvPr id="22" name="図 21"/>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1064475" y="2310270"/>
                  <a:ext cx="986312" cy="641813"/>
                </a:xfrm>
                <a:prstGeom prst="rect">
                  <a:avLst/>
                </a:prstGeom>
              </p:spPr>
            </p:pic>
            <p:pic>
              <p:nvPicPr>
                <p:cNvPr id="23" name="図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00996" y="2114084"/>
                  <a:ext cx="762698" cy="690242"/>
                </a:xfrm>
                <a:prstGeom prst="rect">
                  <a:avLst/>
                </a:prstGeom>
              </p:spPr>
            </p:pic>
          </p:grpSp>
          <p:grpSp>
            <p:nvGrpSpPr>
              <p:cNvPr id="25" name="グループ化 24"/>
              <p:cNvGrpSpPr/>
              <p:nvPr/>
            </p:nvGrpSpPr>
            <p:grpSpPr>
              <a:xfrm rot="13932872">
                <a:off x="966165" y="3324605"/>
                <a:ext cx="498986" cy="478567"/>
                <a:chOff x="-107092" y="3567744"/>
                <a:chExt cx="498986" cy="478567"/>
              </a:xfrm>
            </p:grpSpPr>
            <p:sp>
              <p:nvSpPr>
                <p:cNvPr id="19" name="円弧 18"/>
                <p:cNvSpPr/>
                <p:nvPr/>
              </p:nvSpPr>
              <p:spPr>
                <a:xfrm>
                  <a:off x="-107092" y="3722303"/>
                  <a:ext cx="345989" cy="315771"/>
                </a:xfrm>
                <a:prstGeom prst="arc">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 name="円弧 25"/>
                <p:cNvSpPr/>
                <p:nvPr/>
              </p:nvSpPr>
              <p:spPr>
                <a:xfrm>
                  <a:off x="-107092" y="3646578"/>
                  <a:ext cx="420130" cy="391496"/>
                </a:xfrm>
                <a:prstGeom prst="arc">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 name="円弧 26"/>
                <p:cNvSpPr/>
                <p:nvPr/>
              </p:nvSpPr>
              <p:spPr>
                <a:xfrm>
                  <a:off x="-74140" y="3567744"/>
                  <a:ext cx="466034" cy="478567"/>
                </a:xfrm>
                <a:prstGeom prst="arc">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grpSp>
      <p:sp>
        <p:nvSpPr>
          <p:cNvPr id="12" name="角丸四角形 17">
            <a:extLst>
              <a:ext uri="{FF2B5EF4-FFF2-40B4-BE49-F238E27FC236}">
                <a16:creationId xmlns:a16="http://schemas.microsoft.com/office/drawing/2014/main" xmlns="" id="{C706548F-AF84-F0AC-4521-E61AAF4511D2}"/>
              </a:ext>
            </a:extLst>
          </p:cNvPr>
          <p:cNvSpPr/>
          <p:nvPr/>
        </p:nvSpPr>
        <p:spPr>
          <a:xfrm>
            <a:off x="838200" y="4482487"/>
            <a:ext cx="10515600" cy="768384"/>
          </a:xfrm>
          <a:prstGeom prst="roundRect">
            <a:avLst>
              <a:gd name="adj" fmla="val 9524"/>
            </a:avLst>
          </a:prstGeom>
          <a:solidFill>
            <a:schemeClr val="accent6">
              <a:lumMod val="20000"/>
              <a:lumOff val="80000"/>
            </a:scheme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温室効果ガス排出量算出・可視化ツール</a:t>
            </a:r>
          </a:p>
          <a:p>
            <a:r>
              <a:rPr kumimoji="1" lang="ja-JP" altLang="en-US" dirty="0">
                <a:solidFill>
                  <a:schemeClr val="tx1"/>
                </a:solidFill>
              </a:rPr>
              <a:t>　　　　　　　　</a:t>
            </a:r>
            <a:r>
              <a:rPr lang="ja-JP" altLang="en-US" dirty="0">
                <a:solidFill>
                  <a:schemeClr val="tx1"/>
                </a:solidFill>
              </a:rPr>
              <a:t>　・温室効果ガス排出量の算出または可視化がメイン機能であるツール</a:t>
            </a:r>
            <a:endParaRPr kumimoji="1" lang="ja-JP" altLang="en-US" dirty="0">
              <a:solidFill>
                <a:schemeClr val="tx1"/>
              </a:solidFill>
            </a:endParaRPr>
          </a:p>
        </p:txBody>
      </p:sp>
      <p:grpSp>
        <p:nvGrpSpPr>
          <p:cNvPr id="41" name="グループ化 40">
            <a:extLst>
              <a:ext uri="{FF2B5EF4-FFF2-40B4-BE49-F238E27FC236}">
                <a16:creationId xmlns:a16="http://schemas.microsoft.com/office/drawing/2014/main" xmlns="" id="{E9C1864B-A53F-2E04-96A0-5003D29C1885}"/>
              </a:ext>
            </a:extLst>
          </p:cNvPr>
          <p:cNvGrpSpPr/>
          <p:nvPr/>
        </p:nvGrpSpPr>
        <p:grpSpPr>
          <a:xfrm>
            <a:off x="838200" y="3461847"/>
            <a:ext cx="10515600" cy="987793"/>
            <a:chOff x="838200" y="3461847"/>
            <a:chExt cx="10515600" cy="987793"/>
          </a:xfrm>
        </p:grpSpPr>
        <p:sp>
          <p:nvSpPr>
            <p:cNvPr id="9" name="角丸四角形 19">
              <a:extLst>
                <a:ext uri="{FF2B5EF4-FFF2-40B4-BE49-F238E27FC236}">
                  <a16:creationId xmlns:a16="http://schemas.microsoft.com/office/drawing/2014/main" xmlns="" id="{1FC38FD8-2564-BD41-8714-D6B19BAB738C}"/>
                </a:ext>
              </a:extLst>
            </p:cNvPr>
            <p:cNvSpPr/>
            <p:nvPr/>
          </p:nvSpPr>
          <p:spPr>
            <a:xfrm>
              <a:off x="838200" y="3461847"/>
              <a:ext cx="10515600" cy="987793"/>
            </a:xfrm>
            <a:prstGeom prst="roundRect">
              <a:avLst>
                <a:gd name="adj" fmla="val 11732"/>
              </a:avLst>
            </a:prstGeom>
            <a:solidFill>
              <a:srgbClr val="E2F0D9"/>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a:solidFill>
                    <a:schemeClr val="tx1"/>
                  </a:solidFill>
                </a:rPr>
                <a:t>　　　　　　　　　</a:t>
              </a:r>
              <a:r>
                <a:rPr lang="ja-JP" altLang="en-US" b="1" dirty="0">
                  <a:solidFill>
                    <a:schemeClr val="accent6">
                      <a:lumMod val="75000"/>
                    </a:schemeClr>
                  </a:solidFill>
                </a:rPr>
                <a:t>エネルギーマネジメントシステム（</a:t>
              </a:r>
              <a:r>
                <a:rPr lang="en-US" altLang="ja-JP" b="1" dirty="0">
                  <a:solidFill>
                    <a:schemeClr val="accent6">
                      <a:lumMod val="75000"/>
                    </a:schemeClr>
                  </a:solidFill>
                </a:rPr>
                <a:t>EMS</a:t>
              </a:r>
              <a:r>
                <a:rPr lang="ja-JP" altLang="en-US" b="1" dirty="0">
                  <a:solidFill>
                    <a:schemeClr val="accent6">
                      <a:lumMod val="75000"/>
                    </a:schemeClr>
                  </a:solidFill>
                </a:rPr>
                <a:t>）</a:t>
              </a:r>
            </a:p>
            <a:p>
              <a:r>
                <a:rPr kumimoji="1" lang="ja-JP" altLang="en-US" dirty="0">
                  <a:solidFill>
                    <a:schemeClr val="tx1"/>
                  </a:solidFill>
                </a:rPr>
                <a:t>　　　　　　　　　・発電量や蓄電量を確認および管理ができるシステム</a:t>
              </a:r>
            </a:p>
            <a:p>
              <a:r>
                <a:rPr lang="ja-JP" altLang="en-US" dirty="0">
                  <a:solidFill>
                    <a:schemeClr val="tx1"/>
                  </a:solidFill>
                </a:rPr>
                <a:t>　　　　　　　　　・ピークシフトやピークカットなど電力負荷の平準化を自動的に行う機能の搭載必須</a:t>
              </a:r>
              <a:endParaRPr kumimoji="1" lang="ja-JP" altLang="en-US" dirty="0">
                <a:solidFill>
                  <a:schemeClr val="tx1"/>
                </a:solidFill>
              </a:endParaRPr>
            </a:p>
            <a:p>
              <a:r>
                <a:rPr lang="ja-JP" altLang="en-US" dirty="0">
                  <a:solidFill>
                    <a:schemeClr val="tx1"/>
                  </a:solidFill>
                </a:rPr>
                <a:t>　　　　　　　　　</a:t>
              </a:r>
              <a:endParaRPr kumimoji="1" lang="ja-JP" altLang="en-US" dirty="0"/>
            </a:p>
          </p:txBody>
        </p:sp>
        <p:grpSp>
          <p:nvGrpSpPr>
            <p:cNvPr id="39" name="グループ化 38">
              <a:extLst>
                <a:ext uri="{FF2B5EF4-FFF2-40B4-BE49-F238E27FC236}">
                  <a16:creationId xmlns:a16="http://schemas.microsoft.com/office/drawing/2014/main" xmlns="" id="{B99A023E-88FA-1FBD-66E3-EE25E393768B}"/>
                </a:ext>
              </a:extLst>
            </p:cNvPr>
            <p:cNvGrpSpPr/>
            <p:nvPr/>
          </p:nvGrpSpPr>
          <p:grpSpPr>
            <a:xfrm>
              <a:off x="1137859" y="3559574"/>
              <a:ext cx="669541" cy="818652"/>
              <a:chOff x="909026" y="3420776"/>
              <a:chExt cx="1092926" cy="1205458"/>
            </a:xfrm>
          </p:grpSpPr>
          <p:pic>
            <p:nvPicPr>
              <p:cNvPr id="36" name="図 35">
                <a:extLst>
                  <a:ext uri="{FF2B5EF4-FFF2-40B4-BE49-F238E27FC236}">
                    <a16:creationId xmlns:a16="http://schemas.microsoft.com/office/drawing/2014/main" xmlns="" id="{97F183B6-F3CD-0CE1-AE5B-26D80D28046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9026" y="3420776"/>
                <a:ext cx="1092926" cy="1205458"/>
              </a:xfrm>
              <a:prstGeom prst="rect">
                <a:avLst/>
              </a:prstGeom>
            </p:spPr>
          </p:pic>
          <p:pic>
            <p:nvPicPr>
              <p:cNvPr id="37" name="図 36">
                <a:extLst>
                  <a:ext uri="{FF2B5EF4-FFF2-40B4-BE49-F238E27FC236}">
                    <a16:creationId xmlns:a16="http://schemas.microsoft.com/office/drawing/2014/main" xmlns="" id="{82D1D6F8-D1F9-97B0-E949-E669F49DAF6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71467" y="3636893"/>
                <a:ext cx="709624" cy="709624"/>
              </a:xfrm>
              <a:prstGeom prst="rect">
                <a:avLst/>
              </a:prstGeom>
              <a:noFill/>
            </p:spPr>
          </p:pic>
          <p:pic>
            <p:nvPicPr>
              <p:cNvPr id="38" name="図 37">
                <a:extLst>
                  <a:ext uri="{FF2B5EF4-FFF2-40B4-BE49-F238E27FC236}">
                    <a16:creationId xmlns:a16="http://schemas.microsoft.com/office/drawing/2014/main" xmlns="" id="{B07D3493-435B-1443-CB71-EF3D1F971EA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124542">
                <a:off x="1285788" y="3758778"/>
                <a:ext cx="337852" cy="335910"/>
              </a:xfrm>
              <a:prstGeom prst="rect">
                <a:avLst/>
              </a:prstGeom>
            </p:spPr>
          </p:pic>
        </p:grpSp>
      </p:grpSp>
      <p:grpSp>
        <p:nvGrpSpPr>
          <p:cNvPr id="44" name="グループ化 43">
            <a:extLst>
              <a:ext uri="{FF2B5EF4-FFF2-40B4-BE49-F238E27FC236}">
                <a16:creationId xmlns:a16="http://schemas.microsoft.com/office/drawing/2014/main" xmlns="" id="{80B51BD7-8C2A-7EF2-BF47-775AEDB13AB3}"/>
              </a:ext>
            </a:extLst>
          </p:cNvPr>
          <p:cNvGrpSpPr/>
          <p:nvPr/>
        </p:nvGrpSpPr>
        <p:grpSpPr>
          <a:xfrm>
            <a:off x="1049904" y="4505210"/>
            <a:ext cx="898788" cy="683079"/>
            <a:chOff x="1022760" y="4573089"/>
            <a:chExt cx="898788" cy="683079"/>
          </a:xfrm>
        </p:grpSpPr>
        <p:pic>
          <p:nvPicPr>
            <p:cNvPr id="2052" name="Picture 4" descr="前から見たノートパソコンのイラスト">
              <a:extLst>
                <a:ext uri="{FF2B5EF4-FFF2-40B4-BE49-F238E27FC236}">
                  <a16:creationId xmlns:a16="http://schemas.microsoft.com/office/drawing/2014/main" xmlns="" id="{82C16CFF-0AF3-5727-C886-5AD8CAA9F694}"/>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22760" y="4573089"/>
              <a:ext cx="898788" cy="68307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折れ線グラフのイラスト（階層）">
              <a:extLst>
                <a:ext uri="{FF2B5EF4-FFF2-40B4-BE49-F238E27FC236}">
                  <a16:creationId xmlns:a16="http://schemas.microsoft.com/office/drawing/2014/main" xmlns="" id="{22F60295-AB8F-173D-A6D4-1528FABCDAA1}"/>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319473" y="4804275"/>
              <a:ext cx="280205" cy="280205"/>
            </a:xfrm>
            <a:prstGeom prst="rect">
              <a:avLst/>
            </a:prstGeom>
            <a:noFill/>
            <a:extLst>
              <a:ext uri="{909E8E84-426E-40DD-AFC4-6F175D3DCCD1}">
                <a14:hiddenFill xmlns:a14="http://schemas.microsoft.com/office/drawing/2010/main">
                  <a:solidFill>
                    <a:srgbClr val="FFFFFF"/>
                  </a:solidFill>
                </a14:hiddenFill>
              </a:ext>
            </a:extLst>
          </p:spPr>
        </p:pic>
        <p:sp>
          <p:nvSpPr>
            <p:cNvPr id="43" name="正方形/長方形 42">
              <a:extLst>
                <a:ext uri="{FF2B5EF4-FFF2-40B4-BE49-F238E27FC236}">
                  <a16:creationId xmlns:a16="http://schemas.microsoft.com/office/drawing/2014/main" xmlns="" id="{DFA1556C-C7DB-391C-F985-7247A872A8AE}"/>
                </a:ext>
              </a:extLst>
            </p:cNvPr>
            <p:cNvSpPr/>
            <p:nvPr/>
          </p:nvSpPr>
          <p:spPr>
            <a:xfrm>
              <a:off x="1237373" y="4582959"/>
              <a:ext cx="470287" cy="280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00B0F0"/>
                  </a:solidFill>
                </a:rPr>
                <a:t>CO</a:t>
              </a:r>
              <a:r>
                <a:rPr kumimoji="1" lang="en-US" altLang="ja-JP" sz="900" dirty="0">
                  <a:solidFill>
                    <a:srgbClr val="00B0F0"/>
                  </a:solidFill>
                </a:rPr>
                <a:t>2</a:t>
              </a:r>
              <a:endParaRPr kumimoji="1" lang="ja-JP" altLang="en-US" sz="1100" dirty="0">
                <a:solidFill>
                  <a:srgbClr val="00B0F0"/>
                </a:solidFill>
              </a:endParaRPr>
            </a:p>
          </p:txBody>
        </p:sp>
      </p:grpSp>
    </p:spTree>
    <p:extLst>
      <p:ext uri="{BB962C8B-B14F-4D97-AF65-F5344CB8AC3E}">
        <p14:creationId xmlns:p14="http://schemas.microsoft.com/office/powerpoint/2010/main" val="25774238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a:t>
            </a:r>
            <a:r>
              <a:rPr kumimoji="1" lang="ja-JP" altLang="en-US" dirty="0"/>
              <a:t>補助対象事業</a:t>
            </a:r>
            <a:r>
              <a:rPr lang="ja-JP" altLang="en-US" dirty="0"/>
              <a:t>の</a:t>
            </a:r>
            <a:r>
              <a:rPr kumimoji="1" lang="ja-JP" altLang="en-US" dirty="0"/>
              <a:t>要件（</a:t>
            </a:r>
            <a:r>
              <a:rPr lang="ja-JP" altLang="en-US" dirty="0"/>
              <a:t>１３）</a:t>
            </a:r>
            <a:endParaRPr kumimoji="1"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26</a:t>
            </a:fld>
            <a:endParaRPr kumimoji="1" lang="ja-JP" altLang="en-US"/>
          </a:p>
        </p:txBody>
      </p:sp>
      <p:sp>
        <p:nvSpPr>
          <p:cNvPr id="5" name="正方形/長方形 4"/>
          <p:cNvSpPr/>
          <p:nvPr/>
        </p:nvSpPr>
        <p:spPr>
          <a:xfrm>
            <a:off x="838200" y="1318054"/>
            <a:ext cx="10515600" cy="50382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922638" y="1684637"/>
            <a:ext cx="5040000" cy="4572860"/>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199231" y="1684636"/>
            <a:ext cx="5040000" cy="4572860"/>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p>
        </p:txBody>
      </p:sp>
      <p:cxnSp>
        <p:nvCxnSpPr>
          <p:cNvPr id="69" name="直線コネクタ 68"/>
          <p:cNvCxnSpPr/>
          <p:nvPr/>
        </p:nvCxnSpPr>
        <p:spPr>
          <a:xfrm>
            <a:off x="7639384" y="4881392"/>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5" name="グループ化 14"/>
          <p:cNvGrpSpPr/>
          <p:nvPr/>
        </p:nvGrpSpPr>
        <p:grpSpPr>
          <a:xfrm>
            <a:off x="4278462" y="3423091"/>
            <a:ext cx="1611012" cy="1228531"/>
            <a:chOff x="2638230" y="3380187"/>
            <a:chExt cx="1611012" cy="1228531"/>
          </a:xfrm>
        </p:grpSpPr>
        <p:sp>
          <p:nvSpPr>
            <p:cNvPr id="95" name="正方形/長方形 94"/>
            <p:cNvSpPr/>
            <p:nvPr/>
          </p:nvSpPr>
          <p:spPr>
            <a:xfrm>
              <a:off x="2638230" y="4169533"/>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システムのカスタマイズ</a:t>
              </a:r>
              <a:endParaRPr kumimoji="1" lang="ja-JP" altLang="en-US" sz="1100" dirty="0"/>
            </a:p>
          </p:txBody>
        </p:sp>
        <p:pic>
          <p:nvPicPr>
            <p:cNvPr id="80" name="図 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6894" y="3380187"/>
              <a:ext cx="706683" cy="805337"/>
            </a:xfrm>
            <a:prstGeom prst="rect">
              <a:avLst/>
            </a:prstGeom>
          </p:spPr>
        </p:pic>
        <p:pic>
          <p:nvPicPr>
            <p:cNvPr id="82" name="図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3844" y="3444934"/>
              <a:ext cx="758830" cy="758830"/>
            </a:xfrm>
            <a:prstGeom prst="rect">
              <a:avLst/>
            </a:prstGeom>
          </p:spPr>
        </p:pic>
      </p:grpSp>
      <p:grpSp>
        <p:nvGrpSpPr>
          <p:cNvPr id="19" name="グループ化 18"/>
          <p:cNvGrpSpPr/>
          <p:nvPr/>
        </p:nvGrpSpPr>
        <p:grpSpPr>
          <a:xfrm>
            <a:off x="2615252" y="3343330"/>
            <a:ext cx="1611012" cy="1308292"/>
            <a:chOff x="1042860" y="1872998"/>
            <a:chExt cx="1611012" cy="1308292"/>
          </a:xfrm>
        </p:grpSpPr>
        <p:sp>
          <p:nvSpPr>
            <p:cNvPr id="21" name="正方形/長方形 20"/>
            <p:cNvSpPr/>
            <p:nvPr/>
          </p:nvSpPr>
          <p:spPr>
            <a:xfrm>
              <a:off x="1042860" y="2742105"/>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ソフトウェアやライセンス</a:t>
              </a:r>
              <a:endParaRPr kumimoji="1" lang="ja-JP" altLang="en-US" sz="1100" dirty="0"/>
            </a:p>
          </p:txBody>
        </p:sp>
        <p:pic>
          <p:nvPicPr>
            <p:cNvPr id="12" name="図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3491" y="1872998"/>
              <a:ext cx="789750" cy="900000"/>
            </a:xfrm>
            <a:prstGeom prst="rect">
              <a:avLst/>
            </a:prstGeom>
          </p:spPr>
        </p:pic>
      </p:grpSp>
      <p:sp>
        <p:nvSpPr>
          <p:cNvPr id="84" name="正方形/長方形 83"/>
          <p:cNvSpPr/>
          <p:nvPr/>
        </p:nvSpPr>
        <p:spPr>
          <a:xfrm>
            <a:off x="963013" y="5675130"/>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システムの自社開発</a:t>
            </a:r>
            <a:endParaRPr kumimoji="1" lang="ja-JP" altLang="en-US" sz="1100" dirty="0"/>
          </a:p>
        </p:txBody>
      </p:sp>
      <p:grpSp>
        <p:nvGrpSpPr>
          <p:cNvPr id="40" name="グループ化 39"/>
          <p:cNvGrpSpPr/>
          <p:nvPr/>
        </p:nvGrpSpPr>
        <p:grpSpPr>
          <a:xfrm>
            <a:off x="4278462" y="4899593"/>
            <a:ext cx="1611012" cy="1217528"/>
            <a:chOff x="3698314" y="4736945"/>
            <a:chExt cx="1611012" cy="1217528"/>
          </a:xfrm>
        </p:grpSpPr>
        <p:sp>
          <p:nvSpPr>
            <p:cNvPr id="87" name="正方形/長方形 86"/>
            <p:cNvSpPr/>
            <p:nvPr/>
          </p:nvSpPr>
          <p:spPr>
            <a:xfrm>
              <a:off x="3698314" y="5515288"/>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a:t>システムの導入・設定費</a:t>
              </a:r>
              <a:endParaRPr kumimoji="1" lang="ja-JP" altLang="en-US" sz="1100" dirty="0"/>
            </a:p>
          </p:txBody>
        </p:sp>
        <p:grpSp>
          <p:nvGrpSpPr>
            <p:cNvPr id="37" name="グループ化 36"/>
            <p:cNvGrpSpPr/>
            <p:nvPr/>
          </p:nvGrpSpPr>
          <p:grpSpPr>
            <a:xfrm>
              <a:off x="3798461" y="4736945"/>
              <a:ext cx="1316016" cy="728916"/>
              <a:chOff x="3685400" y="4736945"/>
              <a:chExt cx="1316016" cy="728916"/>
            </a:xfrm>
          </p:grpSpPr>
          <p:pic>
            <p:nvPicPr>
              <p:cNvPr id="85" name="図 8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8840" y="4736945"/>
                <a:ext cx="496079" cy="565332"/>
              </a:xfrm>
              <a:prstGeom prst="rect">
                <a:avLst/>
              </a:prstGeom>
            </p:spPr>
          </p:pic>
          <p:pic>
            <p:nvPicPr>
              <p:cNvPr id="24" name="図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7416" y="4745861"/>
                <a:ext cx="624000" cy="720000"/>
              </a:xfrm>
              <a:prstGeom prst="rect">
                <a:avLst/>
              </a:prstGeom>
            </p:spPr>
          </p:pic>
          <p:pic>
            <p:nvPicPr>
              <p:cNvPr id="36" name="図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85400" y="5092094"/>
                <a:ext cx="344033" cy="344033"/>
              </a:xfrm>
              <a:prstGeom prst="rect">
                <a:avLst/>
              </a:prstGeom>
            </p:spPr>
          </p:pic>
        </p:grpSp>
      </p:grpSp>
      <p:grpSp>
        <p:nvGrpSpPr>
          <p:cNvPr id="18" name="グループ化 17"/>
          <p:cNvGrpSpPr/>
          <p:nvPr/>
        </p:nvGrpSpPr>
        <p:grpSpPr>
          <a:xfrm>
            <a:off x="6736067" y="4350079"/>
            <a:ext cx="1611012" cy="1186143"/>
            <a:chOff x="6251972" y="2001416"/>
            <a:chExt cx="1611012" cy="1186143"/>
          </a:xfrm>
        </p:grpSpPr>
        <p:sp>
          <p:nvSpPr>
            <p:cNvPr id="39" name="正方形/長方形 38"/>
            <p:cNvSpPr/>
            <p:nvPr/>
          </p:nvSpPr>
          <p:spPr>
            <a:xfrm>
              <a:off x="6251972" y="2748374"/>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オフィス用ソフト</a:t>
              </a:r>
              <a:endParaRPr kumimoji="1" lang="ja-JP" altLang="en-US" sz="1100" dirty="0"/>
            </a:p>
          </p:txBody>
        </p:sp>
        <p:grpSp>
          <p:nvGrpSpPr>
            <p:cNvPr id="16" name="グループ化 15"/>
            <p:cNvGrpSpPr/>
            <p:nvPr/>
          </p:nvGrpSpPr>
          <p:grpSpPr>
            <a:xfrm>
              <a:off x="6286500" y="2001416"/>
              <a:ext cx="1552891" cy="735563"/>
              <a:chOff x="6246707" y="1998129"/>
              <a:chExt cx="1552891" cy="735563"/>
            </a:xfrm>
          </p:grpSpPr>
          <p:pic>
            <p:nvPicPr>
              <p:cNvPr id="3" name="図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54086" y="1998129"/>
                <a:ext cx="310213" cy="360000"/>
              </a:xfrm>
              <a:prstGeom prst="rect">
                <a:avLst/>
              </a:prstGeom>
            </p:spPr>
          </p:pic>
          <p:pic>
            <p:nvPicPr>
              <p:cNvPr id="4" name="図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89483" y="2369207"/>
                <a:ext cx="310213" cy="360000"/>
              </a:xfrm>
              <a:prstGeom prst="rect">
                <a:avLst/>
              </a:prstGeom>
            </p:spPr>
          </p:pic>
          <p:pic>
            <p:nvPicPr>
              <p:cNvPr id="7" name="図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60283" y="2005824"/>
                <a:ext cx="310213" cy="360000"/>
              </a:xfrm>
              <a:prstGeom prst="rect">
                <a:avLst/>
              </a:prstGeom>
            </p:spPr>
          </p:pic>
          <p:pic>
            <p:nvPicPr>
              <p:cNvPr id="13" name="図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489598" y="2360634"/>
                <a:ext cx="310000" cy="360000"/>
              </a:xfrm>
              <a:prstGeom prst="rect">
                <a:avLst/>
              </a:prstGeom>
            </p:spPr>
          </p:pic>
          <p:pic>
            <p:nvPicPr>
              <p:cNvPr id="14" name="図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246707" y="2373692"/>
                <a:ext cx="310213" cy="360000"/>
              </a:xfrm>
              <a:prstGeom prst="rect">
                <a:avLst/>
              </a:prstGeom>
            </p:spPr>
          </p:pic>
        </p:grpSp>
      </p:grpSp>
      <p:grpSp>
        <p:nvGrpSpPr>
          <p:cNvPr id="23" name="グループ化 22"/>
          <p:cNvGrpSpPr/>
          <p:nvPr/>
        </p:nvGrpSpPr>
        <p:grpSpPr>
          <a:xfrm>
            <a:off x="9232235" y="2428399"/>
            <a:ext cx="1611012" cy="1297147"/>
            <a:chOff x="9438037" y="1897914"/>
            <a:chExt cx="1611012" cy="1297147"/>
          </a:xfrm>
        </p:grpSpPr>
        <p:sp>
          <p:nvSpPr>
            <p:cNvPr id="102" name="正方形/長方形 101"/>
            <p:cNvSpPr/>
            <p:nvPr/>
          </p:nvSpPr>
          <p:spPr>
            <a:xfrm>
              <a:off x="9438037" y="2755876"/>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ネットワーク環境の</a:t>
              </a:r>
            </a:p>
            <a:p>
              <a:pPr algn="ctr"/>
              <a:r>
                <a:rPr kumimoji="1" lang="ja-JP" altLang="en-US" sz="1100" dirty="0"/>
                <a:t>構築や整備</a:t>
              </a:r>
            </a:p>
          </p:txBody>
        </p:sp>
        <p:pic>
          <p:nvPicPr>
            <p:cNvPr id="20" name="図 1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727890" y="1897914"/>
              <a:ext cx="1055718" cy="900000"/>
            </a:xfrm>
            <a:prstGeom prst="rect">
              <a:avLst/>
            </a:prstGeom>
          </p:spPr>
        </p:pic>
      </p:grpSp>
      <p:pic>
        <p:nvPicPr>
          <p:cNvPr id="68" name="図 6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652037" y="4943151"/>
            <a:ext cx="699721" cy="708578"/>
          </a:xfrm>
          <a:prstGeom prst="rect">
            <a:avLst/>
          </a:prstGeom>
        </p:spPr>
      </p:pic>
      <p:sp>
        <p:nvSpPr>
          <p:cNvPr id="86" name="正方形/長方形 85"/>
          <p:cNvSpPr/>
          <p:nvPr/>
        </p:nvSpPr>
        <p:spPr>
          <a:xfrm>
            <a:off x="2617286" y="5673261"/>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システムの委託開発</a:t>
            </a:r>
            <a:endParaRPr kumimoji="1" lang="ja-JP" altLang="en-US" sz="1100" dirty="0"/>
          </a:p>
        </p:txBody>
      </p:sp>
      <p:sp>
        <p:nvSpPr>
          <p:cNvPr id="66" name="角丸四角形 65"/>
          <p:cNvSpPr/>
          <p:nvPr/>
        </p:nvSpPr>
        <p:spPr>
          <a:xfrm>
            <a:off x="884537" y="1050324"/>
            <a:ext cx="2936217" cy="53545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間接補助事業に要する経費</a:t>
            </a:r>
          </a:p>
        </p:txBody>
      </p:sp>
      <p:sp>
        <p:nvSpPr>
          <p:cNvPr id="67" name="角丸四角形 66"/>
          <p:cNvSpPr/>
          <p:nvPr/>
        </p:nvSpPr>
        <p:spPr>
          <a:xfrm>
            <a:off x="3931508" y="1367481"/>
            <a:ext cx="2096531" cy="535459"/>
          </a:xfrm>
          <a:prstGeom prst="round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補助対象経費</a:t>
            </a:r>
          </a:p>
        </p:txBody>
      </p:sp>
      <p:sp>
        <p:nvSpPr>
          <p:cNvPr id="71" name="角丸四角形 70"/>
          <p:cNvSpPr/>
          <p:nvPr/>
        </p:nvSpPr>
        <p:spPr>
          <a:xfrm>
            <a:off x="6134100" y="1367481"/>
            <a:ext cx="2302475" cy="535459"/>
          </a:xfrm>
          <a:prstGeom prst="round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補助対象外経費</a:t>
            </a:r>
          </a:p>
        </p:txBody>
      </p:sp>
      <p:grpSp>
        <p:nvGrpSpPr>
          <p:cNvPr id="33" name="グループ化 32"/>
          <p:cNvGrpSpPr/>
          <p:nvPr/>
        </p:nvGrpSpPr>
        <p:grpSpPr>
          <a:xfrm>
            <a:off x="963439" y="1912049"/>
            <a:ext cx="1611012" cy="1327071"/>
            <a:chOff x="963439" y="1912049"/>
            <a:chExt cx="1611012" cy="1327071"/>
          </a:xfrm>
        </p:grpSpPr>
        <p:grpSp>
          <p:nvGrpSpPr>
            <p:cNvPr id="28" name="グループ化 27"/>
            <p:cNvGrpSpPr/>
            <p:nvPr/>
          </p:nvGrpSpPr>
          <p:grpSpPr>
            <a:xfrm>
              <a:off x="1274394" y="1912049"/>
              <a:ext cx="990766" cy="1089056"/>
              <a:chOff x="1162505" y="1766166"/>
              <a:chExt cx="1161697" cy="1279667"/>
            </a:xfrm>
          </p:grpSpPr>
          <p:pic>
            <p:nvPicPr>
              <p:cNvPr id="26" name="図 2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162505" y="2038061"/>
                <a:ext cx="1161697" cy="1007772"/>
              </a:xfrm>
              <a:prstGeom prst="rect">
                <a:avLst/>
              </a:prstGeom>
            </p:spPr>
          </p:pic>
          <p:pic>
            <p:nvPicPr>
              <p:cNvPr id="73" name="図 7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294911" y="1766166"/>
                <a:ext cx="972039" cy="879695"/>
              </a:xfrm>
              <a:prstGeom prst="rect">
                <a:avLst/>
              </a:prstGeom>
            </p:spPr>
          </p:pic>
        </p:grpSp>
        <p:sp>
          <p:nvSpPr>
            <p:cNvPr id="52" name="正方形/長方形 51"/>
            <p:cNvSpPr/>
            <p:nvPr/>
          </p:nvSpPr>
          <p:spPr>
            <a:xfrm>
              <a:off x="963439" y="2799935"/>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機器本体</a:t>
              </a:r>
              <a:endParaRPr kumimoji="1" lang="ja-JP" altLang="en-US" sz="1100" dirty="0"/>
            </a:p>
          </p:txBody>
        </p:sp>
      </p:grpSp>
      <p:grpSp>
        <p:nvGrpSpPr>
          <p:cNvPr id="32" name="グループ化 31"/>
          <p:cNvGrpSpPr/>
          <p:nvPr/>
        </p:nvGrpSpPr>
        <p:grpSpPr>
          <a:xfrm>
            <a:off x="2615252" y="1965623"/>
            <a:ext cx="1611012" cy="1272495"/>
            <a:chOff x="2624771" y="1966075"/>
            <a:chExt cx="1611012" cy="1272495"/>
          </a:xfrm>
        </p:grpSpPr>
        <p:grpSp>
          <p:nvGrpSpPr>
            <p:cNvPr id="31" name="グループ化 30"/>
            <p:cNvGrpSpPr/>
            <p:nvPr/>
          </p:nvGrpSpPr>
          <p:grpSpPr>
            <a:xfrm>
              <a:off x="2731764" y="1966075"/>
              <a:ext cx="1400856" cy="795877"/>
              <a:chOff x="2636514" y="1966075"/>
              <a:chExt cx="1400856" cy="795877"/>
            </a:xfrm>
          </p:grpSpPr>
          <p:pic>
            <p:nvPicPr>
              <p:cNvPr id="29" name="図 2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48072" y="1966075"/>
                <a:ext cx="288214" cy="287023"/>
              </a:xfrm>
              <a:prstGeom prst="rect">
                <a:avLst/>
              </a:prstGeom>
            </p:spPr>
          </p:pic>
          <p:grpSp>
            <p:nvGrpSpPr>
              <p:cNvPr id="74" name="グループ化 73"/>
              <p:cNvGrpSpPr/>
              <p:nvPr/>
            </p:nvGrpSpPr>
            <p:grpSpPr>
              <a:xfrm>
                <a:off x="3175255" y="2218873"/>
                <a:ext cx="556356" cy="528288"/>
                <a:chOff x="1162505" y="1766166"/>
                <a:chExt cx="1161697" cy="1279667"/>
              </a:xfrm>
            </p:grpSpPr>
            <p:pic>
              <p:nvPicPr>
                <p:cNvPr id="75" name="図 7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62505" y="2038061"/>
                  <a:ext cx="1161697" cy="1007772"/>
                </a:xfrm>
                <a:prstGeom prst="rect">
                  <a:avLst/>
                </a:prstGeom>
              </p:spPr>
            </p:pic>
            <p:pic>
              <p:nvPicPr>
                <p:cNvPr id="76" name="図 75"/>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94911" y="1766166"/>
                  <a:ext cx="972039" cy="879695"/>
                </a:xfrm>
                <a:prstGeom prst="rect">
                  <a:avLst/>
                </a:prstGeom>
              </p:spPr>
            </p:pic>
          </p:grpSp>
          <p:cxnSp>
            <p:nvCxnSpPr>
              <p:cNvPr id="77" name="直線コネクタ 76"/>
              <p:cNvCxnSpPr/>
              <p:nvPr/>
            </p:nvCxnSpPr>
            <p:spPr>
              <a:xfrm flipV="1">
                <a:off x="2698830" y="2680894"/>
                <a:ext cx="1338540" cy="19343"/>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30" name="図 29"/>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636514" y="2010243"/>
                <a:ext cx="695331" cy="751709"/>
              </a:xfrm>
              <a:prstGeom prst="rect">
                <a:avLst/>
              </a:prstGeom>
            </p:spPr>
          </p:pic>
        </p:grpSp>
        <p:sp>
          <p:nvSpPr>
            <p:cNvPr id="78" name="正方形/長方形 77"/>
            <p:cNvSpPr/>
            <p:nvPr/>
          </p:nvSpPr>
          <p:spPr>
            <a:xfrm>
              <a:off x="2624771" y="2799385"/>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誘導設備</a:t>
              </a:r>
              <a:endParaRPr kumimoji="1" lang="ja-JP" altLang="en-US" sz="1100" dirty="0"/>
            </a:p>
          </p:txBody>
        </p:sp>
      </p:grpSp>
      <p:grpSp>
        <p:nvGrpSpPr>
          <p:cNvPr id="38" name="グループ化 37"/>
          <p:cNvGrpSpPr/>
          <p:nvPr/>
        </p:nvGrpSpPr>
        <p:grpSpPr>
          <a:xfrm>
            <a:off x="4273067" y="1955943"/>
            <a:ext cx="1611012" cy="1272495"/>
            <a:chOff x="4273067" y="1955943"/>
            <a:chExt cx="1611012" cy="1272495"/>
          </a:xfrm>
        </p:grpSpPr>
        <p:grpSp>
          <p:nvGrpSpPr>
            <p:cNvPr id="79" name="グループ化 78"/>
            <p:cNvGrpSpPr/>
            <p:nvPr/>
          </p:nvGrpSpPr>
          <p:grpSpPr>
            <a:xfrm>
              <a:off x="4273067" y="1955943"/>
              <a:ext cx="1611012" cy="1272495"/>
              <a:chOff x="2624771" y="1966075"/>
              <a:chExt cx="1611012" cy="1272495"/>
            </a:xfrm>
          </p:grpSpPr>
          <p:grpSp>
            <p:nvGrpSpPr>
              <p:cNvPr id="81" name="グループ化 80"/>
              <p:cNvGrpSpPr/>
              <p:nvPr/>
            </p:nvGrpSpPr>
            <p:grpSpPr>
              <a:xfrm>
                <a:off x="2731764" y="1966075"/>
                <a:ext cx="1400856" cy="795877"/>
                <a:chOff x="2636514" y="1966075"/>
                <a:chExt cx="1400856" cy="795877"/>
              </a:xfrm>
            </p:grpSpPr>
            <p:pic>
              <p:nvPicPr>
                <p:cNvPr id="89" name="図 8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48072" y="1966075"/>
                  <a:ext cx="288214" cy="287023"/>
                </a:xfrm>
                <a:prstGeom prst="rect">
                  <a:avLst/>
                </a:prstGeom>
              </p:spPr>
            </p:pic>
            <p:cxnSp>
              <p:nvCxnSpPr>
                <p:cNvPr id="91" name="直線コネクタ 90"/>
                <p:cNvCxnSpPr/>
                <p:nvPr/>
              </p:nvCxnSpPr>
              <p:spPr>
                <a:xfrm flipV="1">
                  <a:off x="2698830" y="2680894"/>
                  <a:ext cx="1338540" cy="19343"/>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92" name="図 9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636514" y="2010243"/>
                  <a:ext cx="695331" cy="751709"/>
                </a:xfrm>
                <a:prstGeom prst="rect">
                  <a:avLst/>
                </a:prstGeom>
              </p:spPr>
            </p:pic>
          </p:grpSp>
          <p:sp>
            <p:nvSpPr>
              <p:cNvPr id="88" name="正方形/長方形 87"/>
              <p:cNvSpPr/>
              <p:nvPr/>
            </p:nvSpPr>
            <p:spPr>
              <a:xfrm>
                <a:off x="2624771" y="2799385"/>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誘導設備の設置費等</a:t>
                </a:r>
                <a:endParaRPr kumimoji="1" lang="ja-JP" altLang="en-US" sz="1100" dirty="0"/>
              </a:p>
            </p:txBody>
          </p:sp>
        </p:grpSp>
        <p:pic>
          <p:nvPicPr>
            <p:cNvPr id="34" name="図 3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626973" y="1993546"/>
              <a:ext cx="806461" cy="806461"/>
            </a:xfrm>
            <a:prstGeom prst="rect">
              <a:avLst/>
            </a:prstGeom>
          </p:spPr>
        </p:pic>
      </p:grpSp>
      <p:grpSp>
        <p:nvGrpSpPr>
          <p:cNvPr id="42" name="グループ化 41"/>
          <p:cNvGrpSpPr/>
          <p:nvPr/>
        </p:nvGrpSpPr>
        <p:grpSpPr>
          <a:xfrm>
            <a:off x="959553" y="3365261"/>
            <a:ext cx="1611012" cy="1272495"/>
            <a:chOff x="959553" y="3365261"/>
            <a:chExt cx="1611012" cy="1272495"/>
          </a:xfrm>
        </p:grpSpPr>
        <p:grpSp>
          <p:nvGrpSpPr>
            <p:cNvPr id="96" name="グループ化 95"/>
            <p:cNvGrpSpPr/>
            <p:nvPr/>
          </p:nvGrpSpPr>
          <p:grpSpPr>
            <a:xfrm>
              <a:off x="959553" y="3365261"/>
              <a:ext cx="1611012" cy="1272495"/>
              <a:chOff x="2624771" y="1966075"/>
              <a:chExt cx="1611012" cy="1272495"/>
            </a:xfrm>
          </p:grpSpPr>
          <p:grpSp>
            <p:nvGrpSpPr>
              <p:cNvPr id="97" name="グループ化 96"/>
              <p:cNvGrpSpPr/>
              <p:nvPr/>
            </p:nvGrpSpPr>
            <p:grpSpPr>
              <a:xfrm>
                <a:off x="2731764" y="1966075"/>
                <a:ext cx="1400856" cy="795877"/>
                <a:chOff x="2636514" y="1966075"/>
                <a:chExt cx="1400856" cy="795877"/>
              </a:xfrm>
            </p:grpSpPr>
            <p:pic>
              <p:nvPicPr>
                <p:cNvPr id="99" name="図 9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48072" y="1966075"/>
                  <a:ext cx="288214" cy="287023"/>
                </a:xfrm>
                <a:prstGeom prst="rect">
                  <a:avLst/>
                </a:prstGeom>
              </p:spPr>
            </p:pic>
            <p:grpSp>
              <p:nvGrpSpPr>
                <p:cNvPr id="100" name="グループ化 99"/>
                <p:cNvGrpSpPr/>
                <p:nvPr/>
              </p:nvGrpSpPr>
              <p:grpSpPr>
                <a:xfrm>
                  <a:off x="3175255" y="2218873"/>
                  <a:ext cx="556356" cy="528288"/>
                  <a:chOff x="1162505" y="1766166"/>
                  <a:chExt cx="1161697" cy="1279667"/>
                </a:xfrm>
              </p:grpSpPr>
              <p:pic>
                <p:nvPicPr>
                  <p:cNvPr id="104" name="図 10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62505" y="2038061"/>
                    <a:ext cx="1161697" cy="1007772"/>
                  </a:xfrm>
                  <a:prstGeom prst="rect">
                    <a:avLst/>
                  </a:prstGeom>
                </p:spPr>
              </p:pic>
              <p:pic>
                <p:nvPicPr>
                  <p:cNvPr id="105" name="図 104"/>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94911" y="1766166"/>
                    <a:ext cx="972039" cy="879695"/>
                  </a:xfrm>
                  <a:prstGeom prst="rect">
                    <a:avLst/>
                  </a:prstGeom>
                </p:spPr>
              </p:pic>
            </p:grpSp>
            <p:cxnSp>
              <p:nvCxnSpPr>
                <p:cNvPr id="101" name="直線コネクタ 100"/>
                <p:cNvCxnSpPr/>
                <p:nvPr/>
              </p:nvCxnSpPr>
              <p:spPr>
                <a:xfrm flipV="1">
                  <a:off x="2698830" y="2680894"/>
                  <a:ext cx="1338540" cy="19343"/>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03" name="図 10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636514" y="2010243"/>
                  <a:ext cx="695331" cy="751709"/>
                </a:xfrm>
                <a:prstGeom prst="rect">
                  <a:avLst/>
                </a:prstGeom>
              </p:spPr>
            </p:pic>
          </p:grpSp>
          <p:sp>
            <p:nvSpPr>
              <p:cNvPr id="98" name="正方形/長方形 97"/>
              <p:cNvSpPr/>
              <p:nvPr/>
            </p:nvSpPr>
            <p:spPr>
              <a:xfrm>
                <a:off x="2624771" y="2799385"/>
                <a:ext cx="1611012" cy="43918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機器等の設定費</a:t>
                </a:r>
                <a:endParaRPr kumimoji="1" lang="ja-JP" altLang="en-US" sz="1100" dirty="0"/>
              </a:p>
            </p:txBody>
          </p:sp>
        </p:grpSp>
        <p:pic>
          <p:nvPicPr>
            <p:cNvPr id="106" name="図 10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868552" y="3679110"/>
              <a:ext cx="540000" cy="540000"/>
            </a:xfrm>
            <a:prstGeom prst="rect">
              <a:avLst/>
            </a:prstGeom>
          </p:spPr>
        </p:pic>
      </p:grpSp>
      <p:grpSp>
        <p:nvGrpSpPr>
          <p:cNvPr id="108" name="グループ化 107"/>
          <p:cNvGrpSpPr/>
          <p:nvPr/>
        </p:nvGrpSpPr>
        <p:grpSpPr>
          <a:xfrm>
            <a:off x="9256164" y="4278858"/>
            <a:ext cx="1611012" cy="1241469"/>
            <a:chOff x="8078983" y="3596094"/>
            <a:chExt cx="1611012" cy="1241469"/>
          </a:xfrm>
        </p:grpSpPr>
        <p:pic>
          <p:nvPicPr>
            <p:cNvPr id="112" name="図 11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473839" y="3596094"/>
              <a:ext cx="794247" cy="794247"/>
            </a:xfrm>
            <a:prstGeom prst="rect">
              <a:avLst/>
            </a:prstGeom>
          </p:spPr>
        </p:pic>
        <p:sp>
          <p:nvSpPr>
            <p:cNvPr id="110" name="正方形/長方形 109"/>
            <p:cNvSpPr/>
            <p:nvPr/>
          </p:nvSpPr>
          <p:spPr>
            <a:xfrm>
              <a:off x="8078983" y="4398378"/>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既存施設、既存設備</a:t>
              </a:r>
            </a:p>
            <a:p>
              <a:pPr algn="ctr"/>
              <a:r>
                <a:rPr lang="ja-JP" altLang="en-US" sz="1100" dirty="0"/>
                <a:t>の解体、撤去</a:t>
              </a:r>
            </a:p>
          </p:txBody>
        </p:sp>
      </p:grpSp>
      <p:sp>
        <p:nvSpPr>
          <p:cNvPr id="6" name="コンテンツ プレースホルダー 2">
            <a:extLst>
              <a:ext uri="{FF2B5EF4-FFF2-40B4-BE49-F238E27FC236}">
                <a16:creationId xmlns:a16="http://schemas.microsoft.com/office/drawing/2014/main" xmlns="" id="{0EF67B2A-6BBE-2093-B6F0-999F9743A4DB}"/>
              </a:ext>
            </a:extLst>
          </p:cNvPr>
          <p:cNvSpPr>
            <a:spLocks noGrp="1"/>
          </p:cNvSpPr>
          <p:nvPr>
            <p:ph idx="1"/>
          </p:nvPr>
        </p:nvSpPr>
        <p:spPr>
          <a:xfrm>
            <a:off x="350099" y="1318054"/>
            <a:ext cx="455535" cy="5038296"/>
          </a:xfrm>
        </p:spPr>
        <p:txBody>
          <a:bodyPr vert="eaVert" anchor="t" anchorCtr="0">
            <a:normAutofit fontScale="77500" lnSpcReduction="20000"/>
          </a:bodyPr>
          <a:lstStyle/>
          <a:p>
            <a:pPr marL="0" indent="0" eaLnBrk="0" hangingPunct="0">
              <a:buNone/>
            </a:pPr>
            <a:r>
              <a:rPr kumimoji="1" lang="ja-JP" altLang="en-US" sz="2800" dirty="0"/>
              <a:t>先進的取組に必要な機器類</a:t>
            </a:r>
            <a:r>
              <a:rPr lang="ja-JP" altLang="en-US" dirty="0"/>
              <a:t>の経費一例</a:t>
            </a:r>
          </a:p>
        </p:txBody>
      </p:sp>
      <p:pic>
        <p:nvPicPr>
          <p:cNvPr id="3078" name="Picture 6" descr="システムエンジニア">
            <a:extLst>
              <a:ext uri="{FF2B5EF4-FFF2-40B4-BE49-F238E27FC236}">
                <a16:creationId xmlns:a16="http://schemas.microsoft.com/office/drawing/2014/main" xmlns="" id="{E482008D-CB36-A7F2-F300-1694E5DD5623}"/>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371974" y="4725642"/>
            <a:ext cx="870299" cy="89118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システムエンジニア">
            <a:extLst>
              <a:ext uri="{FF2B5EF4-FFF2-40B4-BE49-F238E27FC236}">
                <a16:creationId xmlns:a16="http://schemas.microsoft.com/office/drawing/2014/main" xmlns="" id="{C67ACC77-F76F-534D-BE7F-A389D24B7A2D}"/>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324397" y="4740507"/>
            <a:ext cx="870299" cy="89118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デスクトップパソコン">
            <a:extLst>
              <a:ext uri="{FF2B5EF4-FFF2-40B4-BE49-F238E27FC236}">
                <a16:creationId xmlns:a16="http://schemas.microsoft.com/office/drawing/2014/main" xmlns="" id="{56C4F539-289D-CD5E-3CD5-5AD1F580471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712409" y="2370397"/>
            <a:ext cx="1095375" cy="1219200"/>
          </a:xfrm>
          <a:prstGeom prst="rect">
            <a:avLst/>
          </a:prstGeom>
          <a:noFill/>
          <a:extLst>
            <a:ext uri="{909E8E84-426E-40DD-AFC4-6F175D3DCCD1}">
              <a14:hiddenFill xmlns:a14="http://schemas.microsoft.com/office/drawing/2010/main">
                <a:solidFill>
                  <a:srgbClr val="FFFFFF"/>
                </a:solidFill>
              </a14:hiddenFill>
            </a:ext>
          </a:extLst>
        </p:spPr>
      </p:pic>
      <p:sp>
        <p:nvSpPr>
          <p:cNvPr id="107" name="正方形/長方形 106"/>
          <p:cNvSpPr/>
          <p:nvPr/>
        </p:nvSpPr>
        <p:spPr>
          <a:xfrm>
            <a:off x="6712474" y="3286361"/>
            <a:ext cx="1611012" cy="439185"/>
          </a:xfrm>
          <a:prstGeom prst="rect">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t>ＰＣやタブレットＰＣ</a:t>
            </a:r>
            <a:endParaRPr kumimoji="1" lang="ja-JP" altLang="en-US" sz="1100" dirty="0"/>
          </a:p>
        </p:txBody>
      </p:sp>
      <p:pic>
        <p:nvPicPr>
          <p:cNvPr id="1028" name="Picture 4" descr="タブレット 電源オン">
            <a:extLst>
              <a:ext uri="{FF2B5EF4-FFF2-40B4-BE49-F238E27FC236}">
                <a16:creationId xmlns:a16="http://schemas.microsoft.com/office/drawing/2014/main" xmlns="" id="{1E9CCC05-E249-F6AB-15B8-A73274410867}"/>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836011" y="2736360"/>
            <a:ext cx="416732" cy="544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52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7.</a:t>
            </a:r>
            <a:r>
              <a:rPr kumimoji="1" lang="ja-JP" altLang="en-US" dirty="0"/>
              <a:t>公募</a:t>
            </a:r>
            <a:endParaRPr kumimoji="1" lang="ja-JP" altLang="en-US" sz="2700" dirty="0"/>
          </a:p>
        </p:txBody>
      </p:sp>
      <p:sp>
        <p:nvSpPr>
          <p:cNvPr id="3" name="コンテンツ プレースホルダー 2"/>
          <p:cNvSpPr>
            <a:spLocks noGrp="1"/>
          </p:cNvSpPr>
          <p:nvPr>
            <p:ph idx="1"/>
          </p:nvPr>
        </p:nvSpPr>
        <p:spPr>
          <a:xfrm>
            <a:off x="723900" y="1268437"/>
            <a:ext cx="10515600" cy="5453038"/>
          </a:xfrm>
        </p:spPr>
        <p:txBody>
          <a:bodyPr>
            <a:normAutofit/>
          </a:bodyPr>
          <a:lstStyle/>
          <a:p>
            <a:pPr marL="0" indent="0" eaLnBrk="0" hangingPunct="0">
              <a:buNone/>
            </a:pPr>
            <a:r>
              <a:rPr lang="ja-JP" altLang="en-US" dirty="0"/>
              <a:t>本事業の申請受付は、</a:t>
            </a:r>
          </a:p>
          <a:p>
            <a:pPr marL="0" indent="0" eaLnBrk="0" hangingPunct="0">
              <a:buNone/>
            </a:pPr>
            <a:r>
              <a:rPr lang="ja-JP" altLang="en-US" dirty="0">
                <a:solidFill>
                  <a:srgbClr val="FF0000"/>
                </a:solidFill>
              </a:rPr>
              <a:t>令和６年５月１４日（火）１４時から令和６年６月１３日（木）の１６時</a:t>
            </a:r>
            <a:r>
              <a:rPr lang="ja-JP" altLang="en-US" dirty="0"/>
              <a:t>まで</a:t>
            </a:r>
            <a:endParaRPr lang="en-US" altLang="ja-JP" dirty="0"/>
          </a:p>
          <a:p>
            <a:pPr marL="0" indent="0" eaLnBrk="0" hangingPunct="0">
              <a:buNone/>
            </a:pPr>
            <a:r>
              <a:rPr lang="ja-JP" altLang="en-US" dirty="0"/>
              <a:t>に本事業のホームページのアップロードシステムにて受け付けております。</a:t>
            </a:r>
          </a:p>
          <a:p>
            <a:pPr marL="0" indent="0" eaLnBrk="0" hangingPunct="0">
              <a:buNone/>
            </a:pPr>
            <a:r>
              <a:rPr lang="ja-JP" altLang="en-US" sz="1800" dirty="0"/>
              <a:t>●アクセス先</a:t>
            </a:r>
          </a:p>
          <a:p>
            <a:pPr marL="0" indent="0" eaLnBrk="0" hangingPunct="0">
              <a:buNone/>
            </a:pPr>
            <a:endParaRPr lang="en-US" altLang="ja-JP" sz="1800" dirty="0"/>
          </a:p>
          <a:p>
            <a:pPr marL="0" indent="0" eaLnBrk="0" hangingPunct="0">
              <a:buNone/>
            </a:pPr>
            <a:endParaRPr lang="en-US" altLang="ja-JP" sz="4000" dirty="0"/>
          </a:p>
          <a:p>
            <a:pPr marL="269875" indent="-269875" eaLnBrk="0" hangingPunct="0">
              <a:buNone/>
            </a:pPr>
            <a:r>
              <a:rPr lang="en-US" altLang="ja-JP" sz="2000" dirty="0"/>
              <a:t>※</a:t>
            </a:r>
            <a:r>
              <a:rPr lang="ja-JP" altLang="en-US" sz="2000" dirty="0"/>
              <a:t>アップロードシステムのご利用には事前にアカウントの取得が必要になります。アカウントは、</a:t>
            </a:r>
          </a:p>
          <a:p>
            <a:pPr marL="269875" indent="0" eaLnBrk="0" hangingPunct="0">
              <a:buNone/>
            </a:pPr>
            <a:r>
              <a:rPr lang="ja-JP" altLang="en-US" sz="2000" dirty="0"/>
              <a:t>令和６年５月１４日（火）１４時から取得可能となります。</a:t>
            </a:r>
            <a:endParaRPr lang="en-US" altLang="ja-JP" sz="2000" dirty="0"/>
          </a:p>
          <a:p>
            <a:pPr marL="0" indent="0" eaLnBrk="0" hangingPunct="0">
              <a:buNone/>
            </a:pPr>
            <a:r>
              <a:rPr lang="en-US" altLang="ja-JP" sz="2000" dirty="0"/>
              <a:t>※</a:t>
            </a:r>
            <a:r>
              <a:rPr lang="ja-JP" altLang="en-US" sz="2000" dirty="0"/>
              <a:t>原則、郵送やＦＡＸ送付による申請は、受理できません。</a:t>
            </a:r>
          </a:p>
          <a:p>
            <a:pPr marL="0" indent="0" eaLnBrk="0" hangingPunct="0">
              <a:buNone/>
            </a:pPr>
            <a:endParaRPr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27</a:t>
            </a:fld>
            <a:endParaRPr kumimoji="1" lang="ja-JP" altLang="en-US"/>
          </a:p>
        </p:txBody>
      </p:sp>
      <p:sp>
        <p:nvSpPr>
          <p:cNvPr id="4" name="角丸四角形 3"/>
          <p:cNvSpPr/>
          <p:nvPr/>
        </p:nvSpPr>
        <p:spPr>
          <a:xfrm>
            <a:off x="838200" y="3551925"/>
            <a:ext cx="10216978" cy="939115"/>
          </a:xfrm>
          <a:prstGeom prst="roundRect">
            <a:avLst>
              <a:gd name="adj" fmla="val 74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800" dirty="0"/>
              <a:t>物流脱炭素化促進事業事務局（脱炭素化事務局）</a:t>
            </a:r>
          </a:p>
          <a:p>
            <a:r>
              <a:rPr lang="ja-JP" altLang="en-US" sz="2800" dirty="0"/>
              <a:t>ホームページ：</a:t>
            </a:r>
            <a:r>
              <a:rPr lang="en-US" altLang="ja-JP" sz="2800" dirty="0"/>
              <a:t>https://pacific-hojo.com/bgxx/content/</a:t>
            </a:r>
            <a:endParaRPr kumimoji="1" lang="ja-JP" altLang="en-US" sz="2800" dirty="0"/>
          </a:p>
        </p:txBody>
      </p:sp>
    </p:spTree>
    <p:extLst>
      <p:ext uri="{BB962C8B-B14F-4D97-AF65-F5344CB8AC3E}">
        <p14:creationId xmlns:p14="http://schemas.microsoft.com/office/powerpoint/2010/main" val="13796351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8.</a:t>
            </a:r>
            <a:r>
              <a:rPr kumimoji="1" lang="ja-JP" altLang="en-US" dirty="0"/>
              <a:t>申請書類の作成、提出（１）</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28</a:t>
            </a:fld>
            <a:endParaRPr kumimoji="1" lang="ja-JP" altLang="en-US"/>
          </a:p>
        </p:txBody>
      </p:sp>
      <p:sp>
        <p:nvSpPr>
          <p:cNvPr id="7" name="コンテンツ プレースホルダー 2">
            <a:extLst>
              <a:ext uri="{FF2B5EF4-FFF2-40B4-BE49-F238E27FC236}">
                <a16:creationId xmlns:a16="http://schemas.microsoft.com/office/drawing/2014/main" xmlns="" id="{6C428303-F031-B045-2C68-ED5ED5CE2007}"/>
              </a:ext>
            </a:extLst>
          </p:cNvPr>
          <p:cNvSpPr>
            <a:spLocks noGrp="1"/>
          </p:cNvSpPr>
          <p:nvPr>
            <p:ph idx="1"/>
          </p:nvPr>
        </p:nvSpPr>
        <p:spPr>
          <a:xfrm>
            <a:off x="723900" y="1268437"/>
            <a:ext cx="10515600" cy="5453038"/>
          </a:xfrm>
        </p:spPr>
        <p:txBody>
          <a:bodyPr>
            <a:normAutofit/>
          </a:bodyPr>
          <a:lstStyle/>
          <a:p>
            <a:pPr marL="0" indent="0" eaLnBrk="0" hangingPunct="0">
              <a:buNone/>
            </a:pPr>
            <a:endParaRPr lang="en-US" altLang="ja-JP" dirty="0"/>
          </a:p>
          <a:p>
            <a:pPr marL="0" indent="0" eaLnBrk="0" hangingPunct="0">
              <a:buNone/>
            </a:pPr>
            <a:endParaRPr lang="ja-JP" altLang="en-US" dirty="0"/>
          </a:p>
        </p:txBody>
      </p:sp>
      <p:sp>
        <p:nvSpPr>
          <p:cNvPr id="4" name="コンテンツ プレースホルダー 2">
            <a:extLst>
              <a:ext uri="{FF2B5EF4-FFF2-40B4-BE49-F238E27FC236}">
                <a16:creationId xmlns:a16="http://schemas.microsoft.com/office/drawing/2014/main" xmlns="" id="{7BFAD20C-9DF2-0E7E-A83D-671DB08F1535}"/>
              </a:ext>
            </a:extLst>
          </p:cNvPr>
          <p:cNvSpPr txBox="1">
            <a:spLocks/>
          </p:cNvSpPr>
          <p:nvPr/>
        </p:nvSpPr>
        <p:spPr>
          <a:xfrm>
            <a:off x="706224" y="1136404"/>
            <a:ext cx="10515600" cy="5170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buFont typeface="Arial" panose="020B0604020202020204" pitchFamily="34" charset="0"/>
              <a:buNone/>
            </a:pPr>
            <a:r>
              <a:rPr lang="ja-JP" altLang="en-US" b="1" u="sng" dirty="0"/>
              <a:t>①アカウントの取得</a:t>
            </a:r>
            <a:endParaRPr lang="en-US" altLang="ja-JP" b="1" u="sng" dirty="0"/>
          </a:p>
          <a:p>
            <a:pPr marL="0" indent="0" eaLnBrk="0" hangingPunct="0">
              <a:buFont typeface="Arial" panose="020B0604020202020204" pitchFamily="34" charset="0"/>
              <a:buNone/>
            </a:pPr>
            <a:r>
              <a:rPr lang="ja-JP" altLang="en-US" dirty="0"/>
              <a:t>ファイルをアップロードするためには、アカウントの取得が必要となります。アカウントはホームページ（</a:t>
            </a:r>
            <a:r>
              <a:rPr lang="en-US" altLang="ja-JP" dirty="0"/>
              <a:t>URL</a:t>
            </a:r>
            <a:r>
              <a:rPr lang="ja-JP" altLang="en-US" dirty="0"/>
              <a:t>は</a:t>
            </a:r>
            <a:r>
              <a:rPr lang="en-US" altLang="ja-JP" dirty="0"/>
              <a:t>P.7</a:t>
            </a:r>
            <a:r>
              <a:rPr lang="ja-JP" altLang="en-US" dirty="0"/>
              <a:t>参照）より行ってください。</a:t>
            </a:r>
          </a:p>
          <a:p>
            <a:pPr marL="0" indent="0" eaLnBrk="0" hangingPunct="0">
              <a:buFont typeface="Arial" panose="020B0604020202020204" pitchFamily="34" charset="0"/>
              <a:buNone/>
            </a:pPr>
            <a:r>
              <a:rPr lang="en-US" altLang="ja-JP" sz="2000" dirty="0"/>
              <a:t>【</a:t>
            </a:r>
            <a:r>
              <a:rPr lang="ja-JP" altLang="en-US" sz="2000" dirty="0"/>
              <a:t>注意</a:t>
            </a:r>
            <a:r>
              <a:rPr lang="en-US" altLang="ja-JP" sz="2000" dirty="0"/>
              <a:t>】</a:t>
            </a:r>
            <a:endParaRPr lang="ja-JP" altLang="en-US" sz="2000" dirty="0"/>
          </a:p>
          <a:p>
            <a:pPr eaLnBrk="0" hangingPunct="0"/>
            <a:r>
              <a:rPr lang="ja-JP" altLang="en-US" sz="2000" dirty="0"/>
              <a:t>原則、</a:t>
            </a:r>
            <a:r>
              <a:rPr lang="ja-JP" altLang="en-US" sz="2000" dirty="0">
                <a:solidFill>
                  <a:srgbClr val="FF0000"/>
                </a:solidFill>
              </a:rPr>
              <a:t>１申請に対して１つのアカウント</a:t>
            </a:r>
            <a:r>
              <a:rPr lang="ja-JP" altLang="en-US" sz="2000" dirty="0"/>
              <a:t>からのみ提出を受け付けます。１申請に対して複数以上のアカウントから申請書類が提出された場合、申請が受理されない場合があります。</a:t>
            </a:r>
          </a:p>
          <a:p>
            <a:pPr eaLnBrk="0" hangingPunct="0"/>
            <a:r>
              <a:rPr lang="en-US" altLang="ja-JP" sz="2000" dirty="0"/>
              <a:t>ID</a:t>
            </a:r>
            <a:r>
              <a:rPr lang="ja-JP" altLang="en-US" sz="2000" dirty="0"/>
              <a:t>およびパスワードは任意による変更ができません。そのため、当該情報の通知メールは大切に保管してください。万が一、</a:t>
            </a:r>
            <a:r>
              <a:rPr lang="en-US" altLang="ja-JP" sz="2000" dirty="0">
                <a:solidFill>
                  <a:srgbClr val="FF0000"/>
                </a:solidFill>
              </a:rPr>
              <a:t>ID</a:t>
            </a:r>
            <a:r>
              <a:rPr lang="ja-JP" altLang="en-US" sz="2000" dirty="0">
                <a:solidFill>
                  <a:srgbClr val="FF0000"/>
                </a:solidFill>
              </a:rPr>
              <a:t>またはパスワードがわからなくなった場合は、新たにアカウントを取得せず、速やかにＰＣＫＫにメールにてご相談</a:t>
            </a:r>
            <a:r>
              <a:rPr lang="ja-JP" altLang="en-US" sz="2000" dirty="0"/>
              <a:t>ください。セキュリティ上の都合によりお電話にてご相談された場合でも回答はメールで差し上げます。</a:t>
            </a:r>
            <a:endParaRPr lang="en-US" altLang="ja-JP" sz="2000" dirty="0"/>
          </a:p>
          <a:p>
            <a:pPr eaLnBrk="0" hangingPunct="0"/>
            <a:r>
              <a:rPr lang="ja-JP" altLang="en-US" sz="2000" dirty="0"/>
              <a:t>委任をされる場合であっても、</a:t>
            </a:r>
            <a:r>
              <a:rPr lang="ja-JP" altLang="en-US" sz="2000" dirty="0">
                <a:solidFill>
                  <a:srgbClr val="FF0000"/>
                </a:solidFill>
              </a:rPr>
              <a:t>アカウントの取得は、申請する事業者に所属する担当者が行ってください</a:t>
            </a:r>
            <a:r>
              <a:rPr lang="ja-JP" altLang="en-US" sz="2000" dirty="0"/>
              <a:t>。</a:t>
            </a:r>
            <a:endParaRPr lang="en-US" altLang="ja-JP" sz="2000" dirty="0"/>
          </a:p>
          <a:p>
            <a:pPr eaLnBrk="0" hangingPunct="0"/>
            <a:endParaRPr lang="ja-JP" altLang="en-US" sz="2000" dirty="0"/>
          </a:p>
          <a:p>
            <a:pPr eaLnBrk="0" hangingPunct="0"/>
            <a:endParaRPr lang="ja-JP" altLang="en-US" dirty="0"/>
          </a:p>
        </p:txBody>
      </p:sp>
    </p:spTree>
    <p:extLst>
      <p:ext uri="{BB962C8B-B14F-4D97-AF65-F5344CB8AC3E}">
        <p14:creationId xmlns:p14="http://schemas.microsoft.com/office/powerpoint/2010/main" val="33625829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8.</a:t>
            </a:r>
            <a:r>
              <a:rPr kumimoji="1" lang="ja-JP" altLang="en-US" dirty="0"/>
              <a:t>申請書類の作成、提出（２）</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29</a:t>
            </a:fld>
            <a:endParaRPr kumimoji="1" lang="ja-JP" altLang="en-US"/>
          </a:p>
        </p:txBody>
      </p:sp>
      <p:sp>
        <p:nvSpPr>
          <p:cNvPr id="7" name="コンテンツ プレースホルダー 2">
            <a:extLst>
              <a:ext uri="{FF2B5EF4-FFF2-40B4-BE49-F238E27FC236}">
                <a16:creationId xmlns:a16="http://schemas.microsoft.com/office/drawing/2014/main" xmlns="" id="{6C428303-F031-B045-2C68-ED5ED5CE2007}"/>
              </a:ext>
            </a:extLst>
          </p:cNvPr>
          <p:cNvSpPr>
            <a:spLocks noGrp="1"/>
          </p:cNvSpPr>
          <p:nvPr>
            <p:ph idx="1"/>
          </p:nvPr>
        </p:nvSpPr>
        <p:spPr>
          <a:xfrm>
            <a:off x="723900" y="1268437"/>
            <a:ext cx="10515600" cy="5453038"/>
          </a:xfrm>
        </p:spPr>
        <p:txBody>
          <a:bodyPr>
            <a:normAutofit/>
          </a:bodyPr>
          <a:lstStyle/>
          <a:p>
            <a:pPr marL="0" indent="0" eaLnBrk="0" hangingPunct="0">
              <a:buNone/>
            </a:pPr>
            <a:endParaRPr lang="en-US" altLang="ja-JP" dirty="0"/>
          </a:p>
          <a:p>
            <a:pPr marL="0" indent="0" eaLnBrk="0" hangingPunct="0">
              <a:buNone/>
            </a:pPr>
            <a:endParaRPr lang="ja-JP" altLang="en-US" dirty="0"/>
          </a:p>
        </p:txBody>
      </p:sp>
      <p:sp>
        <p:nvSpPr>
          <p:cNvPr id="4" name="コンテンツ プレースホルダー 2">
            <a:extLst>
              <a:ext uri="{FF2B5EF4-FFF2-40B4-BE49-F238E27FC236}">
                <a16:creationId xmlns:a16="http://schemas.microsoft.com/office/drawing/2014/main" xmlns="" id="{7BFAD20C-9DF2-0E7E-A83D-671DB08F1535}"/>
              </a:ext>
            </a:extLst>
          </p:cNvPr>
          <p:cNvSpPr txBox="1">
            <a:spLocks/>
          </p:cNvSpPr>
          <p:nvPr/>
        </p:nvSpPr>
        <p:spPr>
          <a:xfrm>
            <a:off x="706224" y="1136404"/>
            <a:ext cx="10515600" cy="5170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buFont typeface="Arial" panose="020B0604020202020204" pitchFamily="34" charset="0"/>
              <a:buNone/>
            </a:pPr>
            <a:r>
              <a:rPr lang="ja-JP" altLang="en-US" b="1" u="sng"/>
              <a:t>②アップロード</a:t>
            </a:r>
            <a:endParaRPr lang="en-US" altLang="ja-JP" b="1" u="sng" dirty="0"/>
          </a:p>
          <a:p>
            <a:pPr marL="0" indent="0" eaLnBrk="0" hangingPunct="0">
              <a:buFont typeface="Arial" panose="020B0604020202020204" pitchFamily="34" charset="0"/>
              <a:buNone/>
            </a:pPr>
            <a:r>
              <a:rPr lang="ja-JP" altLang="en-US" dirty="0"/>
              <a:t>アカウント取得後に専用のマイページにアクセスすることができます。申請時の各書類はマイページからアップロードしてください。</a:t>
            </a:r>
          </a:p>
          <a:p>
            <a:pPr marL="0" indent="0" eaLnBrk="0" hangingPunct="0">
              <a:buNone/>
            </a:pPr>
            <a:r>
              <a:rPr lang="en-US" altLang="ja-JP" sz="2000" dirty="0"/>
              <a:t>【</a:t>
            </a:r>
            <a:r>
              <a:rPr lang="ja-JP" altLang="en-US" sz="2000" dirty="0"/>
              <a:t>注意</a:t>
            </a:r>
            <a:r>
              <a:rPr lang="en-US" altLang="ja-JP" sz="2000" dirty="0"/>
              <a:t>】</a:t>
            </a:r>
            <a:endParaRPr lang="ja-JP" altLang="en-US" sz="2000" dirty="0"/>
          </a:p>
          <a:p>
            <a:pPr eaLnBrk="0" hangingPunct="0"/>
            <a:r>
              <a:rPr lang="ja-JP" altLang="en-US" sz="2000" dirty="0"/>
              <a:t>書類をアップロード後、</a:t>
            </a:r>
            <a:r>
              <a:rPr lang="ja-JP" altLang="en-US" sz="2000" dirty="0">
                <a:solidFill>
                  <a:srgbClr val="FF0000"/>
                </a:solidFill>
              </a:rPr>
              <a:t>審査に入ると一時的にアップロードができなくなります</a:t>
            </a:r>
            <a:r>
              <a:rPr lang="ja-JP" altLang="en-US" sz="2000" dirty="0"/>
              <a:t>。アップロードができない状態で提出した</a:t>
            </a:r>
            <a:r>
              <a:rPr lang="ja-JP" altLang="en-US" sz="2000" dirty="0">
                <a:solidFill>
                  <a:srgbClr val="FF0000"/>
                </a:solidFill>
              </a:rPr>
              <a:t>書類に誤りがあることに気が付いた場合は、ＰＣＫＫに連絡し指示された方法で対応</a:t>
            </a:r>
            <a:r>
              <a:rPr lang="ja-JP" altLang="en-US" sz="2000" dirty="0"/>
              <a:t>してください。</a:t>
            </a:r>
          </a:p>
          <a:p>
            <a:pPr eaLnBrk="0" hangingPunct="0"/>
            <a:r>
              <a:rPr lang="ja-JP" altLang="en-US" sz="2000" dirty="0"/>
              <a:t>各書類のアップロードは、</a:t>
            </a:r>
            <a:r>
              <a:rPr lang="ja-JP" altLang="en-US" sz="2000" dirty="0">
                <a:solidFill>
                  <a:srgbClr val="FF0000"/>
                </a:solidFill>
              </a:rPr>
              <a:t>ファイル形式が限定</a:t>
            </a:r>
            <a:r>
              <a:rPr lang="ja-JP" altLang="en-US" sz="2000" dirty="0"/>
              <a:t>されています。やむを得ず指定以外のファイル形式による提出しかできない場合はＰＣＫＫにご相談ください。</a:t>
            </a:r>
            <a:endParaRPr lang="ja-JP" altLang="en-US" dirty="0"/>
          </a:p>
        </p:txBody>
      </p:sp>
    </p:spTree>
    <p:extLst>
      <p:ext uri="{BB962C8B-B14F-4D97-AF65-F5344CB8AC3E}">
        <p14:creationId xmlns:p14="http://schemas.microsoft.com/office/powerpoint/2010/main" val="870168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1" name="ストライプ矢印 20"/>
          <p:cNvSpPr/>
          <p:nvPr/>
        </p:nvSpPr>
        <p:spPr>
          <a:xfrm>
            <a:off x="2667334" y="4241074"/>
            <a:ext cx="6737923" cy="1785257"/>
          </a:xfrm>
          <a:prstGeom prst="stripedRightArrow">
            <a:avLst/>
          </a:prstGeom>
          <a:gradFill flip="none" rotWithShape="1">
            <a:gsLst>
              <a:gs pos="35000">
                <a:srgbClr val="0070C0"/>
              </a:gs>
              <a:gs pos="77000">
                <a:schemeClr val="accent1">
                  <a:lumMod val="45000"/>
                  <a:lumOff val="55000"/>
                </a:schemeClr>
              </a:gs>
            </a:gsLst>
            <a:lin ang="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838200" y="365125"/>
            <a:ext cx="10515600" cy="854075"/>
          </a:xfrm>
        </p:spPr>
        <p:txBody>
          <a:bodyPr/>
          <a:lstStyle/>
          <a:p>
            <a:r>
              <a:rPr kumimoji="1" lang="en-US" altLang="ja-JP" dirty="0"/>
              <a:t>1.</a:t>
            </a:r>
            <a:r>
              <a:rPr kumimoji="1" lang="ja-JP" altLang="en-US" dirty="0"/>
              <a:t>補助事業の目的</a:t>
            </a:r>
          </a:p>
        </p:txBody>
      </p:sp>
      <p:sp>
        <p:nvSpPr>
          <p:cNvPr id="3" name="コンテンツ プレースホルダー 2"/>
          <p:cNvSpPr>
            <a:spLocks noGrp="1"/>
          </p:cNvSpPr>
          <p:nvPr>
            <p:ph idx="1"/>
          </p:nvPr>
        </p:nvSpPr>
        <p:spPr>
          <a:xfrm>
            <a:off x="838200" y="1155065"/>
            <a:ext cx="10515600" cy="2058398"/>
          </a:xfrm>
        </p:spPr>
        <p:txBody>
          <a:bodyPr>
            <a:normAutofit/>
          </a:bodyPr>
          <a:lstStyle/>
          <a:p>
            <a:pPr marL="0" indent="0" eaLnBrk="0" hangingPunct="0">
              <a:buNone/>
            </a:pPr>
            <a:r>
              <a:rPr lang="ja-JP" altLang="ja-JP" dirty="0"/>
              <a:t>本事業は、</a:t>
            </a:r>
            <a:r>
              <a:rPr lang="ja-JP" altLang="en-US" dirty="0"/>
              <a:t>物流施設等において、大容量蓄電池等を活用した物流の脱炭素化促進に資する取組を実施するため、再生可能エネルギー電気の利用に必要な設備や、その電気を利用する車両等の導入を行う実証事業に要する経費の一部を補助することにより、物資の流通に伴う環境への負荷の低減を図ることを目的としています。</a:t>
            </a:r>
            <a:endParaRPr lang="ja-JP" altLang="ja-JP" dirty="0"/>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5319" y="4595584"/>
            <a:ext cx="994271" cy="815302"/>
          </a:xfrm>
          <a:prstGeom prst="rect">
            <a:avLst/>
          </a:prstGeom>
          <a:ln>
            <a:noFill/>
          </a:ln>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1484" y="5822968"/>
            <a:ext cx="881408" cy="815302"/>
          </a:xfrm>
          <a:prstGeom prst="rect">
            <a:avLst/>
          </a:prstGeom>
          <a:ln>
            <a:noFill/>
          </a:ln>
        </p:spPr>
      </p:pic>
      <p:pic>
        <p:nvPicPr>
          <p:cNvPr id="9" name="図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63658" y="4595584"/>
            <a:ext cx="881433" cy="819733"/>
          </a:xfrm>
          <a:prstGeom prst="rect">
            <a:avLst/>
          </a:prstGeom>
          <a:ln>
            <a:noFill/>
          </a:ln>
        </p:spPr>
      </p:pic>
      <p:pic>
        <p:nvPicPr>
          <p:cNvPr id="8" name="図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55648" y="5003235"/>
            <a:ext cx="578885" cy="578885"/>
          </a:xfrm>
          <a:prstGeom prst="rect">
            <a:avLst/>
          </a:prstGeom>
          <a:ln>
            <a:noFill/>
          </a:ln>
        </p:spPr>
      </p:pic>
      <p:sp>
        <p:nvSpPr>
          <p:cNvPr id="11" name="正方形/長方形 10"/>
          <p:cNvSpPr/>
          <p:nvPr/>
        </p:nvSpPr>
        <p:spPr>
          <a:xfrm>
            <a:off x="2928181" y="4511039"/>
            <a:ext cx="2960914" cy="218585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89095" y="3314753"/>
            <a:ext cx="2543954" cy="1977924"/>
          </a:xfrm>
          <a:prstGeom prst="rect">
            <a:avLst/>
          </a:prstGeom>
        </p:spPr>
      </p:pic>
      <p:sp>
        <p:nvSpPr>
          <p:cNvPr id="15" name="円柱 14"/>
          <p:cNvSpPr/>
          <p:nvPr/>
        </p:nvSpPr>
        <p:spPr>
          <a:xfrm>
            <a:off x="5269631" y="3439684"/>
            <a:ext cx="1036320" cy="1097280"/>
          </a:xfrm>
          <a:prstGeom prst="can">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柱 15"/>
          <p:cNvSpPr/>
          <p:nvPr/>
        </p:nvSpPr>
        <p:spPr>
          <a:xfrm>
            <a:off x="5265271" y="3936147"/>
            <a:ext cx="1036320" cy="605165"/>
          </a:xfrm>
          <a:prstGeom prst="can">
            <a:avLst>
              <a:gd name="adj" fmla="val 39390"/>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5198462" y="3414631"/>
            <a:ext cx="1184366" cy="799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CO</a:t>
            </a:r>
            <a:r>
              <a:rPr kumimoji="1" lang="en-US" altLang="ja-JP" sz="1200" dirty="0">
                <a:solidFill>
                  <a:schemeClr val="tx1"/>
                </a:solidFill>
              </a:rPr>
              <a:t>2</a:t>
            </a:r>
            <a:endParaRPr kumimoji="1" lang="ja-JP" altLang="en-US" dirty="0">
              <a:solidFill>
                <a:schemeClr val="tx1"/>
              </a:solidFill>
            </a:endParaRPr>
          </a:p>
        </p:txBody>
      </p:sp>
      <p:sp>
        <p:nvSpPr>
          <p:cNvPr id="18" name="下矢印 17"/>
          <p:cNvSpPr/>
          <p:nvPr/>
        </p:nvSpPr>
        <p:spPr>
          <a:xfrm>
            <a:off x="5407468" y="4008450"/>
            <a:ext cx="792480" cy="316797"/>
          </a:xfrm>
          <a:prstGeom prst="down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p:cNvSpPr>
            <a:spLocks noGrp="1"/>
          </p:cNvSpPr>
          <p:nvPr>
            <p:ph type="sldNum" sz="quarter" idx="12"/>
          </p:nvPr>
        </p:nvSpPr>
        <p:spPr/>
        <p:txBody>
          <a:bodyPr/>
          <a:lstStyle/>
          <a:p>
            <a:fld id="{FF608BFE-8C74-47C9-929A-218FD3ABDEC9}" type="slidenum">
              <a:rPr kumimoji="1" lang="ja-JP" altLang="en-US" smtClean="0"/>
              <a:t>3</a:t>
            </a:fld>
            <a:endParaRPr kumimoji="1" lang="ja-JP" altLang="en-US"/>
          </a:p>
        </p:txBody>
      </p:sp>
      <p:pic>
        <p:nvPicPr>
          <p:cNvPr id="22" name="図 21" descr="部屋, 時計 が含まれている画像&#10;&#10;自動的に生成された説明">
            <a:extLst>
              <a:ext uri="{FF2B5EF4-FFF2-40B4-BE49-F238E27FC236}">
                <a16:creationId xmlns:a16="http://schemas.microsoft.com/office/drawing/2014/main" xmlns="" id="{7ECE68AD-B660-90E8-4212-B83D3EFCF7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7282" y="3792524"/>
            <a:ext cx="2390476" cy="2438095"/>
          </a:xfrm>
          <a:prstGeom prst="rect">
            <a:avLst/>
          </a:prstGeom>
        </p:spPr>
      </p:pic>
      <p:pic>
        <p:nvPicPr>
          <p:cNvPr id="24" name="図 23">
            <a:extLst>
              <a:ext uri="{FF2B5EF4-FFF2-40B4-BE49-F238E27FC236}">
                <a16:creationId xmlns:a16="http://schemas.microsoft.com/office/drawing/2014/main" xmlns="" id="{4EBA59BC-7374-EE19-5E7C-3FA8A391A61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01305" y="3753245"/>
            <a:ext cx="2228571" cy="2438095"/>
          </a:xfrm>
          <a:prstGeom prst="rect">
            <a:avLst/>
          </a:prstGeom>
        </p:spPr>
      </p:pic>
      <p:pic>
        <p:nvPicPr>
          <p:cNvPr id="26" name="図 25" descr="アイコン が含まれている画像&#10;&#10;自動的に生成された説明">
            <a:extLst>
              <a:ext uri="{FF2B5EF4-FFF2-40B4-BE49-F238E27FC236}">
                <a16:creationId xmlns:a16="http://schemas.microsoft.com/office/drawing/2014/main" xmlns="" id="{C924D155-E2A5-BA16-ED02-EF8D7C96E13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31029" y="5451834"/>
            <a:ext cx="1427139" cy="1087078"/>
          </a:xfrm>
          <a:prstGeom prst="rect">
            <a:avLst/>
          </a:prstGeom>
        </p:spPr>
      </p:pic>
      <p:pic>
        <p:nvPicPr>
          <p:cNvPr id="12" name="図 11" descr="グラフィカル ユーザー インターフェイス&#10;&#10;自動的に生成された説明">
            <a:extLst>
              <a:ext uri="{FF2B5EF4-FFF2-40B4-BE49-F238E27FC236}">
                <a16:creationId xmlns:a16="http://schemas.microsoft.com/office/drawing/2014/main" xmlns="" id="{0E21DE1B-04A2-BCAB-24A8-026464B008E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16288" y="5180584"/>
            <a:ext cx="1402794" cy="873145"/>
          </a:xfrm>
          <a:prstGeom prst="rect">
            <a:avLst/>
          </a:prstGeom>
        </p:spPr>
      </p:pic>
      <p:pic>
        <p:nvPicPr>
          <p:cNvPr id="23" name="図 22" descr="グラフィカル ユーザー インターフェイス, テキスト&#10;&#10;自動的に生成された説明">
            <a:extLst>
              <a:ext uri="{FF2B5EF4-FFF2-40B4-BE49-F238E27FC236}">
                <a16:creationId xmlns:a16="http://schemas.microsoft.com/office/drawing/2014/main" xmlns="" id="{C4521ED6-A3F0-62A6-94E5-18D9E5B276E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61146" y="5135980"/>
            <a:ext cx="671542" cy="1149708"/>
          </a:xfrm>
          <a:prstGeom prst="rect">
            <a:avLst/>
          </a:prstGeom>
        </p:spPr>
      </p:pic>
    </p:spTree>
    <p:extLst>
      <p:ext uri="{BB962C8B-B14F-4D97-AF65-F5344CB8AC3E}">
        <p14:creationId xmlns:p14="http://schemas.microsoft.com/office/powerpoint/2010/main" val="1287807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3816752138"/>
              </p:ext>
            </p:extLst>
          </p:nvPr>
        </p:nvGraphicFramePr>
        <p:xfrm>
          <a:off x="747734" y="1702964"/>
          <a:ext cx="10622280" cy="4653386"/>
        </p:xfrm>
        <a:graphic>
          <a:graphicData uri="http://schemas.openxmlformats.org/drawingml/2006/table">
            <a:tbl>
              <a:tblPr firstRow="1" bandRow="1">
                <a:tableStyleId>{073A0DAA-6AF3-43AB-8588-CEC1D06C72B9}</a:tableStyleId>
              </a:tblPr>
              <a:tblGrid>
                <a:gridCol w="208280">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208280">
                  <a:extLst>
                    <a:ext uri="{9D8B030D-6E8A-4147-A177-3AD203B41FA5}">
                      <a16:colId xmlns:a16="http://schemas.microsoft.com/office/drawing/2014/main" xmlns="" val="20003"/>
                    </a:ext>
                  </a:extLst>
                </a:gridCol>
                <a:gridCol w="208280">
                  <a:extLst>
                    <a:ext uri="{9D8B030D-6E8A-4147-A177-3AD203B41FA5}">
                      <a16:colId xmlns:a16="http://schemas.microsoft.com/office/drawing/2014/main" xmlns="" val="20004"/>
                    </a:ext>
                  </a:extLst>
                </a:gridCol>
                <a:gridCol w="208280">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gridCol w="208280">
                  <a:extLst>
                    <a:ext uri="{9D8B030D-6E8A-4147-A177-3AD203B41FA5}">
                      <a16:colId xmlns:a16="http://schemas.microsoft.com/office/drawing/2014/main" xmlns="" val="20007"/>
                    </a:ext>
                  </a:extLst>
                </a:gridCol>
                <a:gridCol w="208280">
                  <a:extLst>
                    <a:ext uri="{9D8B030D-6E8A-4147-A177-3AD203B41FA5}">
                      <a16:colId xmlns:a16="http://schemas.microsoft.com/office/drawing/2014/main" xmlns="" val="20008"/>
                    </a:ext>
                  </a:extLst>
                </a:gridCol>
                <a:gridCol w="208280">
                  <a:extLst>
                    <a:ext uri="{9D8B030D-6E8A-4147-A177-3AD203B41FA5}">
                      <a16:colId xmlns:a16="http://schemas.microsoft.com/office/drawing/2014/main" xmlns="" val="20009"/>
                    </a:ext>
                  </a:extLst>
                </a:gridCol>
                <a:gridCol w="208280">
                  <a:extLst>
                    <a:ext uri="{9D8B030D-6E8A-4147-A177-3AD203B41FA5}">
                      <a16:colId xmlns:a16="http://schemas.microsoft.com/office/drawing/2014/main" xmlns="" val="20010"/>
                    </a:ext>
                  </a:extLst>
                </a:gridCol>
                <a:gridCol w="208280">
                  <a:extLst>
                    <a:ext uri="{9D8B030D-6E8A-4147-A177-3AD203B41FA5}">
                      <a16:colId xmlns:a16="http://schemas.microsoft.com/office/drawing/2014/main" xmlns="" val="20011"/>
                    </a:ext>
                  </a:extLst>
                </a:gridCol>
                <a:gridCol w="208280">
                  <a:extLst>
                    <a:ext uri="{9D8B030D-6E8A-4147-A177-3AD203B41FA5}">
                      <a16:colId xmlns:a16="http://schemas.microsoft.com/office/drawing/2014/main" xmlns="" val="20012"/>
                    </a:ext>
                  </a:extLst>
                </a:gridCol>
                <a:gridCol w="208280">
                  <a:extLst>
                    <a:ext uri="{9D8B030D-6E8A-4147-A177-3AD203B41FA5}">
                      <a16:colId xmlns:a16="http://schemas.microsoft.com/office/drawing/2014/main" xmlns="" val="20013"/>
                    </a:ext>
                  </a:extLst>
                </a:gridCol>
                <a:gridCol w="208280">
                  <a:extLst>
                    <a:ext uri="{9D8B030D-6E8A-4147-A177-3AD203B41FA5}">
                      <a16:colId xmlns:a16="http://schemas.microsoft.com/office/drawing/2014/main" xmlns="" val="20014"/>
                    </a:ext>
                  </a:extLst>
                </a:gridCol>
                <a:gridCol w="208280">
                  <a:extLst>
                    <a:ext uri="{9D8B030D-6E8A-4147-A177-3AD203B41FA5}">
                      <a16:colId xmlns:a16="http://schemas.microsoft.com/office/drawing/2014/main" xmlns="" val="20015"/>
                    </a:ext>
                  </a:extLst>
                </a:gridCol>
                <a:gridCol w="208280">
                  <a:extLst>
                    <a:ext uri="{9D8B030D-6E8A-4147-A177-3AD203B41FA5}">
                      <a16:colId xmlns:a16="http://schemas.microsoft.com/office/drawing/2014/main" xmlns="" val="20016"/>
                    </a:ext>
                  </a:extLst>
                </a:gridCol>
                <a:gridCol w="208280">
                  <a:extLst>
                    <a:ext uri="{9D8B030D-6E8A-4147-A177-3AD203B41FA5}">
                      <a16:colId xmlns:a16="http://schemas.microsoft.com/office/drawing/2014/main" xmlns="" val="20017"/>
                    </a:ext>
                  </a:extLst>
                </a:gridCol>
                <a:gridCol w="208280">
                  <a:extLst>
                    <a:ext uri="{9D8B030D-6E8A-4147-A177-3AD203B41FA5}">
                      <a16:colId xmlns:a16="http://schemas.microsoft.com/office/drawing/2014/main" xmlns="" val="20018"/>
                    </a:ext>
                  </a:extLst>
                </a:gridCol>
                <a:gridCol w="208280">
                  <a:extLst>
                    <a:ext uri="{9D8B030D-6E8A-4147-A177-3AD203B41FA5}">
                      <a16:colId xmlns:a16="http://schemas.microsoft.com/office/drawing/2014/main" xmlns="" val="20019"/>
                    </a:ext>
                  </a:extLst>
                </a:gridCol>
                <a:gridCol w="208280">
                  <a:extLst>
                    <a:ext uri="{9D8B030D-6E8A-4147-A177-3AD203B41FA5}">
                      <a16:colId xmlns:a16="http://schemas.microsoft.com/office/drawing/2014/main" xmlns="" val="20020"/>
                    </a:ext>
                  </a:extLst>
                </a:gridCol>
                <a:gridCol w="208280">
                  <a:extLst>
                    <a:ext uri="{9D8B030D-6E8A-4147-A177-3AD203B41FA5}">
                      <a16:colId xmlns:a16="http://schemas.microsoft.com/office/drawing/2014/main" xmlns="" val="20021"/>
                    </a:ext>
                  </a:extLst>
                </a:gridCol>
                <a:gridCol w="208280">
                  <a:extLst>
                    <a:ext uri="{9D8B030D-6E8A-4147-A177-3AD203B41FA5}">
                      <a16:colId xmlns:a16="http://schemas.microsoft.com/office/drawing/2014/main" xmlns="" val="20022"/>
                    </a:ext>
                  </a:extLst>
                </a:gridCol>
                <a:gridCol w="208280">
                  <a:extLst>
                    <a:ext uri="{9D8B030D-6E8A-4147-A177-3AD203B41FA5}">
                      <a16:colId xmlns:a16="http://schemas.microsoft.com/office/drawing/2014/main" xmlns="" val="20023"/>
                    </a:ext>
                  </a:extLst>
                </a:gridCol>
                <a:gridCol w="208280">
                  <a:extLst>
                    <a:ext uri="{9D8B030D-6E8A-4147-A177-3AD203B41FA5}">
                      <a16:colId xmlns:a16="http://schemas.microsoft.com/office/drawing/2014/main" xmlns="" val="20024"/>
                    </a:ext>
                  </a:extLst>
                </a:gridCol>
                <a:gridCol w="208280">
                  <a:extLst>
                    <a:ext uri="{9D8B030D-6E8A-4147-A177-3AD203B41FA5}">
                      <a16:colId xmlns:a16="http://schemas.microsoft.com/office/drawing/2014/main" xmlns="" val="20025"/>
                    </a:ext>
                  </a:extLst>
                </a:gridCol>
                <a:gridCol w="208280">
                  <a:extLst>
                    <a:ext uri="{9D8B030D-6E8A-4147-A177-3AD203B41FA5}">
                      <a16:colId xmlns:a16="http://schemas.microsoft.com/office/drawing/2014/main" xmlns="" val="20026"/>
                    </a:ext>
                  </a:extLst>
                </a:gridCol>
                <a:gridCol w="208280">
                  <a:extLst>
                    <a:ext uri="{9D8B030D-6E8A-4147-A177-3AD203B41FA5}">
                      <a16:colId xmlns:a16="http://schemas.microsoft.com/office/drawing/2014/main" xmlns="" val="20027"/>
                    </a:ext>
                  </a:extLst>
                </a:gridCol>
                <a:gridCol w="208280">
                  <a:extLst>
                    <a:ext uri="{9D8B030D-6E8A-4147-A177-3AD203B41FA5}">
                      <a16:colId xmlns:a16="http://schemas.microsoft.com/office/drawing/2014/main" xmlns="" val="20028"/>
                    </a:ext>
                  </a:extLst>
                </a:gridCol>
                <a:gridCol w="208280">
                  <a:extLst>
                    <a:ext uri="{9D8B030D-6E8A-4147-A177-3AD203B41FA5}">
                      <a16:colId xmlns:a16="http://schemas.microsoft.com/office/drawing/2014/main" xmlns="" val="20029"/>
                    </a:ext>
                  </a:extLst>
                </a:gridCol>
                <a:gridCol w="208280">
                  <a:extLst>
                    <a:ext uri="{9D8B030D-6E8A-4147-A177-3AD203B41FA5}">
                      <a16:colId xmlns:a16="http://schemas.microsoft.com/office/drawing/2014/main" xmlns="" val="20030"/>
                    </a:ext>
                  </a:extLst>
                </a:gridCol>
                <a:gridCol w="208280">
                  <a:extLst>
                    <a:ext uri="{9D8B030D-6E8A-4147-A177-3AD203B41FA5}">
                      <a16:colId xmlns:a16="http://schemas.microsoft.com/office/drawing/2014/main" xmlns="" val="20031"/>
                    </a:ext>
                  </a:extLst>
                </a:gridCol>
                <a:gridCol w="208280">
                  <a:extLst>
                    <a:ext uri="{9D8B030D-6E8A-4147-A177-3AD203B41FA5}">
                      <a16:colId xmlns:a16="http://schemas.microsoft.com/office/drawing/2014/main" xmlns="" val="20032"/>
                    </a:ext>
                  </a:extLst>
                </a:gridCol>
                <a:gridCol w="208280">
                  <a:extLst>
                    <a:ext uri="{9D8B030D-6E8A-4147-A177-3AD203B41FA5}">
                      <a16:colId xmlns:a16="http://schemas.microsoft.com/office/drawing/2014/main" xmlns="" val="20033"/>
                    </a:ext>
                  </a:extLst>
                </a:gridCol>
                <a:gridCol w="208280">
                  <a:extLst>
                    <a:ext uri="{9D8B030D-6E8A-4147-A177-3AD203B41FA5}">
                      <a16:colId xmlns:a16="http://schemas.microsoft.com/office/drawing/2014/main" xmlns="" val="20034"/>
                    </a:ext>
                  </a:extLst>
                </a:gridCol>
                <a:gridCol w="208280">
                  <a:extLst>
                    <a:ext uri="{9D8B030D-6E8A-4147-A177-3AD203B41FA5}">
                      <a16:colId xmlns:a16="http://schemas.microsoft.com/office/drawing/2014/main" xmlns="" val="20035"/>
                    </a:ext>
                  </a:extLst>
                </a:gridCol>
                <a:gridCol w="208280">
                  <a:extLst>
                    <a:ext uri="{9D8B030D-6E8A-4147-A177-3AD203B41FA5}">
                      <a16:colId xmlns:a16="http://schemas.microsoft.com/office/drawing/2014/main" xmlns="" val="20036"/>
                    </a:ext>
                  </a:extLst>
                </a:gridCol>
                <a:gridCol w="208280">
                  <a:extLst>
                    <a:ext uri="{9D8B030D-6E8A-4147-A177-3AD203B41FA5}">
                      <a16:colId xmlns:a16="http://schemas.microsoft.com/office/drawing/2014/main" xmlns="" val="20037"/>
                    </a:ext>
                  </a:extLst>
                </a:gridCol>
                <a:gridCol w="208280">
                  <a:extLst>
                    <a:ext uri="{9D8B030D-6E8A-4147-A177-3AD203B41FA5}">
                      <a16:colId xmlns:a16="http://schemas.microsoft.com/office/drawing/2014/main" xmlns="" val="20038"/>
                    </a:ext>
                  </a:extLst>
                </a:gridCol>
                <a:gridCol w="208280">
                  <a:extLst>
                    <a:ext uri="{9D8B030D-6E8A-4147-A177-3AD203B41FA5}">
                      <a16:colId xmlns:a16="http://schemas.microsoft.com/office/drawing/2014/main" xmlns="" val="20039"/>
                    </a:ext>
                  </a:extLst>
                </a:gridCol>
                <a:gridCol w="208280">
                  <a:extLst>
                    <a:ext uri="{9D8B030D-6E8A-4147-A177-3AD203B41FA5}">
                      <a16:colId xmlns:a16="http://schemas.microsoft.com/office/drawing/2014/main" xmlns="" val="20040"/>
                    </a:ext>
                  </a:extLst>
                </a:gridCol>
                <a:gridCol w="208280">
                  <a:extLst>
                    <a:ext uri="{9D8B030D-6E8A-4147-A177-3AD203B41FA5}">
                      <a16:colId xmlns:a16="http://schemas.microsoft.com/office/drawing/2014/main" xmlns="" val="20041"/>
                    </a:ext>
                  </a:extLst>
                </a:gridCol>
                <a:gridCol w="208280">
                  <a:extLst>
                    <a:ext uri="{9D8B030D-6E8A-4147-A177-3AD203B41FA5}">
                      <a16:colId xmlns:a16="http://schemas.microsoft.com/office/drawing/2014/main" xmlns="" val="20042"/>
                    </a:ext>
                  </a:extLst>
                </a:gridCol>
                <a:gridCol w="208280">
                  <a:extLst>
                    <a:ext uri="{9D8B030D-6E8A-4147-A177-3AD203B41FA5}">
                      <a16:colId xmlns:a16="http://schemas.microsoft.com/office/drawing/2014/main" xmlns="" val="20043"/>
                    </a:ext>
                  </a:extLst>
                </a:gridCol>
                <a:gridCol w="208280">
                  <a:extLst>
                    <a:ext uri="{9D8B030D-6E8A-4147-A177-3AD203B41FA5}">
                      <a16:colId xmlns:a16="http://schemas.microsoft.com/office/drawing/2014/main" xmlns="" val="20044"/>
                    </a:ext>
                  </a:extLst>
                </a:gridCol>
                <a:gridCol w="208280">
                  <a:extLst>
                    <a:ext uri="{9D8B030D-6E8A-4147-A177-3AD203B41FA5}">
                      <a16:colId xmlns:a16="http://schemas.microsoft.com/office/drawing/2014/main" xmlns="" val="20045"/>
                    </a:ext>
                  </a:extLst>
                </a:gridCol>
                <a:gridCol w="208280">
                  <a:extLst>
                    <a:ext uri="{9D8B030D-6E8A-4147-A177-3AD203B41FA5}">
                      <a16:colId xmlns:a16="http://schemas.microsoft.com/office/drawing/2014/main" xmlns="" val="20046"/>
                    </a:ext>
                  </a:extLst>
                </a:gridCol>
                <a:gridCol w="208280">
                  <a:extLst>
                    <a:ext uri="{9D8B030D-6E8A-4147-A177-3AD203B41FA5}">
                      <a16:colId xmlns:a16="http://schemas.microsoft.com/office/drawing/2014/main" xmlns="" val="20047"/>
                    </a:ext>
                  </a:extLst>
                </a:gridCol>
                <a:gridCol w="208280">
                  <a:extLst>
                    <a:ext uri="{9D8B030D-6E8A-4147-A177-3AD203B41FA5}">
                      <a16:colId xmlns:a16="http://schemas.microsoft.com/office/drawing/2014/main" xmlns="" val="20048"/>
                    </a:ext>
                  </a:extLst>
                </a:gridCol>
                <a:gridCol w="208280">
                  <a:extLst>
                    <a:ext uri="{9D8B030D-6E8A-4147-A177-3AD203B41FA5}">
                      <a16:colId xmlns:a16="http://schemas.microsoft.com/office/drawing/2014/main" xmlns="" val="20049"/>
                    </a:ext>
                  </a:extLst>
                </a:gridCol>
                <a:gridCol w="208280">
                  <a:extLst>
                    <a:ext uri="{9D8B030D-6E8A-4147-A177-3AD203B41FA5}">
                      <a16:colId xmlns:a16="http://schemas.microsoft.com/office/drawing/2014/main" xmlns="" val="20050"/>
                    </a:ext>
                  </a:extLst>
                </a:gridCol>
              </a:tblGrid>
              <a:tr h="379280">
                <a:tc gridSpan="6">
                  <a:txBody>
                    <a:bodyPr/>
                    <a:lstStyle/>
                    <a:p>
                      <a:r>
                        <a:rPr kumimoji="1" lang="en-US" altLang="ja-JP" dirty="0"/>
                        <a:t>5/14</a:t>
                      </a:r>
                      <a:r>
                        <a:rPr kumimoji="1" lang="ja-JP" altLang="en-US" dirty="0"/>
                        <a:t>（火）</a:t>
                      </a:r>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gridSpan="6">
                  <a:txBody>
                    <a:bodyPr/>
                    <a:lstStyle/>
                    <a:p>
                      <a:pPr algn="r"/>
                      <a:r>
                        <a:rPr kumimoji="1" lang="en-US" altLang="ja-JP" dirty="0"/>
                        <a:t>6/13</a:t>
                      </a:r>
                      <a:r>
                        <a:rPr kumimoji="1" lang="ja-JP" altLang="en-US" dirty="0"/>
                        <a:t>（木）</a:t>
                      </a:r>
                    </a:p>
                  </a:txBody>
                  <a:tcPr anchor="ctr"/>
                </a:tc>
                <a:tc hMerge="1">
                  <a:txBody>
                    <a:bodyPr/>
                    <a:lstStyle/>
                    <a:p>
                      <a:pPr algn="r"/>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lang="ja-JP" altLang="en-US" dirty="0"/>
                    </a:p>
                  </a:txBody>
                  <a:tcP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gridSpan="6">
                  <a:txBody>
                    <a:bodyPr/>
                    <a:lstStyle/>
                    <a:p>
                      <a:pPr algn="ctr"/>
                      <a:r>
                        <a:rPr kumimoji="1" lang="en-US" altLang="ja-JP" dirty="0"/>
                        <a:t>6</a:t>
                      </a:r>
                      <a:r>
                        <a:rPr kumimoji="1" lang="ja-JP" altLang="en-US" dirty="0"/>
                        <a:t>月下旬</a:t>
                      </a:r>
                    </a:p>
                  </a:txBody>
                  <a:tcPr/>
                </a:tc>
                <a:tc hMerge="1">
                  <a:txBody>
                    <a:bodyPr/>
                    <a:lstStyle/>
                    <a:p>
                      <a:pPr algn="ctr"/>
                      <a:endParaRPr kumimoji="1" lang="ja-JP" altLang="en-US" dirty="0"/>
                    </a:p>
                  </a:txBody>
                  <a:tcPr anchor="ct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extLst>
                  <a:ext uri="{0D108BD9-81ED-4DB2-BD59-A6C34878D82A}">
                    <a16:rowId xmlns:a16="http://schemas.microsoft.com/office/drawing/2014/main" xmlns="" val="10000"/>
                  </a:ext>
                </a:extLst>
              </a:tr>
              <a:tr h="2137053">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xmlns="" val="10001"/>
                  </a:ext>
                </a:extLst>
              </a:tr>
              <a:tr h="2137053">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xmlns="" val="10002"/>
                  </a:ext>
                </a:extLst>
              </a:tr>
            </a:tbl>
          </a:graphicData>
        </a:graphic>
      </p:graphicFrame>
      <p:pic>
        <p:nvPicPr>
          <p:cNvPr id="71" name="図 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7700" y="2129921"/>
            <a:ext cx="1597633" cy="900000"/>
          </a:xfrm>
          <a:prstGeom prst="rect">
            <a:avLst/>
          </a:prstGeom>
        </p:spPr>
      </p:pic>
      <p:pic>
        <p:nvPicPr>
          <p:cNvPr id="73" name="図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1558" y="2429665"/>
            <a:ext cx="481283" cy="360000"/>
          </a:xfrm>
          <a:prstGeom prst="rect">
            <a:avLst/>
          </a:prstGeom>
        </p:spPr>
      </p:pic>
      <p:pic>
        <p:nvPicPr>
          <p:cNvPr id="74" name="図 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5736" y="2370037"/>
            <a:ext cx="417526" cy="360000"/>
          </a:xfrm>
          <a:prstGeom prst="rect">
            <a:avLst/>
          </a:prstGeom>
        </p:spPr>
      </p:pic>
      <p:pic>
        <p:nvPicPr>
          <p:cNvPr id="75" name="図 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47181" y="2442043"/>
            <a:ext cx="366412" cy="360000"/>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9.</a:t>
            </a:r>
            <a:r>
              <a:rPr kumimoji="1" lang="ja-JP" altLang="en-US" dirty="0"/>
              <a:t>スケジュール　</a:t>
            </a:r>
            <a:r>
              <a:rPr kumimoji="1" lang="ja-JP" altLang="en-US" sz="2400" dirty="0"/>
              <a:t>（公募受付開始～間接補助事業開始）</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30</a:t>
            </a:fld>
            <a:endParaRPr kumimoji="1" lang="ja-JP" altLang="en-US"/>
          </a:p>
        </p:txBody>
      </p:sp>
      <p:sp>
        <p:nvSpPr>
          <p:cNvPr id="7" name="角丸四角形 6"/>
          <p:cNvSpPr/>
          <p:nvPr/>
        </p:nvSpPr>
        <p:spPr>
          <a:xfrm>
            <a:off x="838200" y="2183933"/>
            <a:ext cx="922789" cy="303401"/>
          </a:xfrm>
          <a:prstGeom prst="roundRect">
            <a:avLst/>
          </a:prstGeom>
          <a:solidFill>
            <a:schemeClr val="bg1">
              <a:lumMod val="95000"/>
            </a:schemeClr>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申請者</a:t>
            </a:r>
          </a:p>
        </p:txBody>
      </p:sp>
      <p:sp>
        <p:nvSpPr>
          <p:cNvPr id="9" name="角丸四角形 8"/>
          <p:cNvSpPr/>
          <p:nvPr/>
        </p:nvSpPr>
        <p:spPr>
          <a:xfrm>
            <a:off x="838200" y="5943599"/>
            <a:ext cx="922789" cy="303401"/>
          </a:xfrm>
          <a:prstGeom prst="roundRect">
            <a:avLst/>
          </a:prstGeom>
          <a:solidFill>
            <a:schemeClr val="bg1">
              <a:lumMod val="95000"/>
            </a:schemeClr>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事務局</a:t>
            </a:r>
          </a:p>
        </p:txBody>
      </p:sp>
      <p:sp>
        <p:nvSpPr>
          <p:cNvPr id="12" name="角丸四角形 11"/>
          <p:cNvSpPr/>
          <p:nvPr/>
        </p:nvSpPr>
        <p:spPr>
          <a:xfrm>
            <a:off x="581232" y="2564713"/>
            <a:ext cx="360000" cy="333201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公募</a:t>
            </a:r>
            <a:r>
              <a:rPr kumimoji="1" lang="ja-JP" altLang="en-US" sz="1400" dirty="0">
                <a:solidFill>
                  <a:schemeClr val="tx1"/>
                </a:solidFill>
              </a:rPr>
              <a:t>公表（  ホームページ公開）</a:t>
            </a:r>
          </a:p>
        </p:txBody>
      </p:sp>
      <p:pic>
        <p:nvPicPr>
          <p:cNvPr id="11" name="図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35834" y="2564713"/>
            <a:ext cx="619714" cy="900000"/>
          </a:xfrm>
          <a:prstGeom prst="rect">
            <a:avLst/>
          </a:prstGeom>
        </p:spPr>
      </p:pic>
      <p:sp>
        <p:nvSpPr>
          <p:cNvPr id="14" name="正方形/長方形 13"/>
          <p:cNvSpPr/>
          <p:nvPr/>
        </p:nvSpPr>
        <p:spPr>
          <a:xfrm>
            <a:off x="913632" y="3363072"/>
            <a:ext cx="1161413"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a:solidFill>
                  <a:schemeClr val="tx1"/>
                </a:solidFill>
              </a:rPr>
              <a:t>申請書類の作成</a:t>
            </a:r>
          </a:p>
        </p:txBody>
      </p:sp>
      <p:pic>
        <p:nvPicPr>
          <p:cNvPr id="15" name="図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38953" y="3283312"/>
            <a:ext cx="935065" cy="900000"/>
          </a:xfrm>
          <a:prstGeom prst="rect">
            <a:avLst/>
          </a:prstGeom>
        </p:spPr>
      </p:pic>
      <p:sp>
        <p:nvSpPr>
          <p:cNvPr id="17" name="正方形/長方形 16"/>
          <p:cNvSpPr/>
          <p:nvPr/>
        </p:nvSpPr>
        <p:spPr>
          <a:xfrm>
            <a:off x="1909670" y="2981283"/>
            <a:ext cx="1161413"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見積書の取得</a:t>
            </a:r>
            <a:endParaRPr kumimoji="1" lang="ja-JP" altLang="en-US" sz="1100" b="1" dirty="0">
              <a:solidFill>
                <a:schemeClr val="tx1"/>
              </a:solidFill>
            </a:endParaRPr>
          </a:p>
        </p:txBody>
      </p:sp>
      <p:sp>
        <p:nvSpPr>
          <p:cNvPr id="20" name="角丸四角形 19"/>
          <p:cNvSpPr/>
          <p:nvPr/>
        </p:nvSpPr>
        <p:spPr>
          <a:xfrm>
            <a:off x="1339522" y="4886325"/>
            <a:ext cx="360000" cy="1010398"/>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審査開始</a:t>
            </a:r>
            <a:endParaRPr kumimoji="1" lang="ja-JP" altLang="en-US" sz="1400" dirty="0">
              <a:solidFill>
                <a:schemeClr val="tx1"/>
              </a:solidFill>
            </a:endParaRPr>
          </a:p>
        </p:txBody>
      </p:sp>
      <p:sp>
        <p:nvSpPr>
          <p:cNvPr id="21" name="下矢印 20"/>
          <p:cNvSpPr/>
          <p:nvPr/>
        </p:nvSpPr>
        <p:spPr>
          <a:xfrm>
            <a:off x="3272308" y="3856743"/>
            <a:ext cx="556116" cy="523875"/>
          </a:xfrm>
          <a:prstGeom prst="downArrow">
            <a:avLst/>
          </a:prstGeom>
          <a:pattFill prst="wdDnDiag">
            <a:fgClr>
              <a:schemeClr val="bg1">
                <a:lumMod val="6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8" name="図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21247" y="2473176"/>
            <a:ext cx="492750" cy="540000"/>
          </a:xfrm>
          <a:prstGeom prst="rect">
            <a:avLst/>
          </a:prstGeom>
        </p:spPr>
      </p:pic>
      <p:pic>
        <p:nvPicPr>
          <p:cNvPr id="38" name="図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61778" y="2956743"/>
            <a:ext cx="619714" cy="900000"/>
          </a:xfrm>
          <a:prstGeom prst="rect">
            <a:avLst/>
          </a:prstGeom>
        </p:spPr>
      </p:pic>
      <p:sp>
        <p:nvSpPr>
          <p:cNvPr id="39" name="正方形/長方形 38"/>
          <p:cNvSpPr/>
          <p:nvPr/>
        </p:nvSpPr>
        <p:spPr>
          <a:xfrm>
            <a:off x="4290496" y="2251391"/>
            <a:ext cx="1161413" cy="7096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申請書類の</a:t>
            </a:r>
          </a:p>
          <a:p>
            <a:pPr algn="ctr"/>
            <a:r>
              <a:rPr lang="ja-JP" altLang="en-US" sz="1100" b="1" dirty="0">
                <a:solidFill>
                  <a:schemeClr val="tx1"/>
                </a:solidFill>
              </a:rPr>
              <a:t>不備や確認の</a:t>
            </a:r>
          </a:p>
          <a:p>
            <a:pPr algn="ctr"/>
            <a:r>
              <a:rPr lang="ja-JP" altLang="en-US" sz="1100" b="1" dirty="0">
                <a:solidFill>
                  <a:schemeClr val="tx1"/>
                </a:solidFill>
              </a:rPr>
              <a:t>やりとり</a:t>
            </a:r>
            <a:endParaRPr kumimoji="1" lang="ja-JP" altLang="en-US" sz="1100" b="1" dirty="0">
              <a:solidFill>
                <a:schemeClr val="tx1"/>
              </a:solidFill>
            </a:endParaRPr>
          </a:p>
        </p:txBody>
      </p:sp>
      <p:sp>
        <p:nvSpPr>
          <p:cNvPr id="19" name="正方形/長方形 18"/>
          <p:cNvSpPr/>
          <p:nvPr/>
        </p:nvSpPr>
        <p:spPr>
          <a:xfrm>
            <a:off x="2971032" y="3068375"/>
            <a:ext cx="1161413" cy="7021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申請書類の</a:t>
            </a:r>
            <a:endParaRPr lang="en-US" altLang="ja-JP" sz="1100" b="1" dirty="0">
              <a:solidFill>
                <a:schemeClr val="tx1"/>
              </a:solidFill>
            </a:endParaRPr>
          </a:p>
          <a:p>
            <a:pPr algn="ctr"/>
            <a:r>
              <a:rPr kumimoji="1" lang="ja-JP" altLang="en-US" sz="1100" b="1" dirty="0">
                <a:solidFill>
                  <a:schemeClr val="tx1"/>
                </a:solidFill>
              </a:rPr>
              <a:t>アップロード</a:t>
            </a:r>
            <a:endParaRPr kumimoji="1" lang="en-US" altLang="ja-JP" sz="1100" b="1" dirty="0">
              <a:solidFill>
                <a:schemeClr val="tx1"/>
              </a:solidFill>
            </a:endParaRPr>
          </a:p>
          <a:p>
            <a:pPr algn="ctr"/>
            <a:r>
              <a:rPr lang="ja-JP" altLang="en-US" sz="1100" b="1" dirty="0">
                <a:solidFill>
                  <a:schemeClr val="tx1"/>
                </a:solidFill>
              </a:rPr>
              <a:t>（提出）</a:t>
            </a:r>
            <a:endParaRPr kumimoji="1" lang="ja-JP" altLang="en-US" sz="1100" b="1" dirty="0">
              <a:solidFill>
                <a:schemeClr val="tx1"/>
              </a:solidFill>
            </a:endParaRPr>
          </a:p>
        </p:txBody>
      </p:sp>
      <p:sp>
        <p:nvSpPr>
          <p:cNvPr id="41" name="角丸四角形 40"/>
          <p:cNvSpPr/>
          <p:nvPr/>
        </p:nvSpPr>
        <p:spPr>
          <a:xfrm>
            <a:off x="5788520" y="2240601"/>
            <a:ext cx="360000" cy="2607587"/>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公募</a:t>
            </a:r>
            <a:r>
              <a:rPr kumimoji="1" lang="ja-JP" altLang="en-US" sz="1400" dirty="0">
                <a:solidFill>
                  <a:schemeClr val="tx1"/>
                </a:solidFill>
              </a:rPr>
              <a:t>受付締切</a:t>
            </a:r>
          </a:p>
        </p:txBody>
      </p:sp>
      <p:sp>
        <p:nvSpPr>
          <p:cNvPr id="44" name="角丸四角形 43"/>
          <p:cNvSpPr/>
          <p:nvPr/>
        </p:nvSpPr>
        <p:spPr>
          <a:xfrm>
            <a:off x="6829211" y="4886325"/>
            <a:ext cx="360000" cy="1010398"/>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審査終了</a:t>
            </a:r>
            <a:endParaRPr kumimoji="1" lang="ja-JP" altLang="en-US" sz="1400" dirty="0">
              <a:solidFill>
                <a:schemeClr val="tx1"/>
              </a:solidFill>
            </a:endParaRPr>
          </a:p>
        </p:txBody>
      </p:sp>
      <p:cxnSp>
        <p:nvCxnSpPr>
          <p:cNvPr id="45" name="直線矢印コネクタ 44"/>
          <p:cNvCxnSpPr>
            <a:cxnSpLocks/>
          </p:cNvCxnSpPr>
          <p:nvPr/>
        </p:nvCxnSpPr>
        <p:spPr>
          <a:xfrm>
            <a:off x="941232" y="4467225"/>
            <a:ext cx="484728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上下矢印 25"/>
          <p:cNvSpPr/>
          <p:nvPr/>
        </p:nvSpPr>
        <p:spPr>
          <a:xfrm>
            <a:off x="4570151" y="3866910"/>
            <a:ext cx="622269" cy="1143373"/>
          </a:xfrm>
          <a:prstGeom prst="upDownArrow">
            <a:avLst>
              <a:gd name="adj1" fmla="val 45997"/>
              <a:gd name="adj2" fmla="val 41358"/>
            </a:avLst>
          </a:prstGeom>
          <a:pattFill prst="wdDnDiag">
            <a:fgClr>
              <a:schemeClr val="bg2">
                <a:lumMod val="7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7" name="直線矢印コネクタ 46"/>
          <p:cNvCxnSpPr>
            <a:stCxn id="20" idx="3"/>
            <a:endCxn id="44" idx="1"/>
          </p:cNvCxnSpPr>
          <p:nvPr/>
        </p:nvCxnSpPr>
        <p:spPr>
          <a:xfrm>
            <a:off x="1699522" y="5391524"/>
            <a:ext cx="51296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角丸四角形 34"/>
          <p:cNvSpPr/>
          <p:nvPr/>
        </p:nvSpPr>
        <p:spPr>
          <a:xfrm>
            <a:off x="4290495" y="2240601"/>
            <a:ext cx="1224369" cy="3702998"/>
          </a:xfrm>
          <a:prstGeom prst="roundRect">
            <a:avLst/>
          </a:prstGeom>
          <a:noFill/>
          <a:ln w="381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2" name="グループ化 31"/>
          <p:cNvGrpSpPr/>
          <p:nvPr/>
        </p:nvGrpSpPr>
        <p:grpSpPr>
          <a:xfrm>
            <a:off x="4475284" y="4972972"/>
            <a:ext cx="910996" cy="901423"/>
            <a:chOff x="4160959" y="4972972"/>
            <a:chExt cx="910996" cy="901423"/>
          </a:xfrm>
        </p:grpSpPr>
        <p:pic>
          <p:nvPicPr>
            <p:cNvPr id="30" name="図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60959" y="4972972"/>
              <a:ext cx="540000" cy="540000"/>
            </a:xfrm>
            <a:prstGeom prst="rect">
              <a:avLst/>
            </a:prstGeom>
          </p:spPr>
        </p:pic>
        <p:pic>
          <p:nvPicPr>
            <p:cNvPr id="31" name="図 3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3623" y="5334395"/>
              <a:ext cx="492750" cy="540000"/>
            </a:xfrm>
            <a:prstGeom prst="rect">
              <a:avLst/>
            </a:prstGeom>
          </p:spPr>
        </p:pic>
        <p:sp>
          <p:nvSpPr>
            <p:cNvPr id="29" name="乗算記号 28"/>
            <p:cNvSpPr/>
            <p:nvPr/>
          </p:nvSpPr>
          <p:spPr>
            <a:xfrm>
              <a:off x="4740748" y="5231893"/>
              <a:ext cx="331207" cy="372502"/>
            </a:xfrm>
            <a:prstGeom prst="mathMultiply">
              <a:avLst>
                <a:gd name="adj1" fmla="val 1201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7" name="図 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22616" y="4941524"/>
            <a:ext cx="610000" cy="900000"/>
          </a:xfrm>
          <a:prstGeom prst="rect">
            <a:avLst/>
          </a:prstGeom>
        </p:spPr>
      </p:pic>
      <p:grpSp>
        <p:nvGrpSpPr>
          <p:cNvPr id="62" name="グループ化 61"/>
          <p:cNvGrpSpPr/>
          <p:nvPr/>
        </p:nvGrpSpPr>
        <p:grpSpPr>
          <a:xfrm>
            <a:off x="7440785" y="4532444"/>
            <a:ext cx="846000" cy="900000"/>
            <a:chOff x="7459083" y="4612972"/>
            <a:chExt cx="846000" cy="900000"/>
          </a:xfrm>
        </p:grpSpPr>
        <p:pic>
          <p:nvPicPr>
            <p:cNvPr id="56" name="図 5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459083" y="4612972"/>
              <a:ext cx="846000" cy="900000"/>
            </a:xfrm>
            <a:prstGeom prst="rect">
              <a:avLst/>
            </a:prstGeom>
          </p:spPr>
        </p:pic>
        <p:cxnSp>
          <p:nvCxnSpPr>
            <p:cNvPr id="58" name="直線コネクタ 57"/>
            <p:cNvCxnSpPr/>
            <p:nvPr/>
          </p:nvCxnSpPr>
          <p:spPr>
            <a:xfrm>
              <a:off x="7774781" y="4714875"/>
              <a:ext cx="443199" cy="90488"/>
            </a:xfrm>
            <a:prstGeom prst="line">
              <a:avLst/>
            </a:prstGeom>
            <a:ln w="1174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下矢印 62"/>
          <p:cNvSpPr/>
          <p:nvPr/>
        </p:nvSpPr>
        <p:spPr>
          <a:xfrm rot="10800000">
            <a:off x="7550108" y="3914721"/>
            <a:ext cx="556116" cy="523875"/>
          </a:xfrm>
          <a:prstGeom prst="downArrow">
            <a:avLst/>
          </a:prstGeom>
          <a:pattFill prst="wdDnDiag">
            <a:fgClr>
              <a:schemeClr val="bg1">
                <a:lumMod val="6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図 6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15845" y="4976931"/>
            <a:ext cx="540000" cy="540000"/>
          </a:xfrm>
          <a:prstGeom prst="rect">
            <a:avLst/>
          </a:prstGeom>
        </p:spPr>
      </p:pic>
      <p:sp>
        <p:nvSpPr>
          <p:cNvPr id="65" name="正方形/長方形 64"/>
          <p:cNvSpPr/>
          <p:nvPr/>
        </p:nvSpPr>
        <p:spPr>
          <a:xfrm>
            <a:off x="6994000" y="5487269"/>
            <a:ext cx="1639266"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rgbClr val="FF0000"/>
                </a:solidFill>
              </a:rPr>
              <a:t>交付決定通知書</a:t>
            </a:r>
          </a:p>
          <a:p>
            <a:pPr algn="ctr"/>
            <a:r>
              <a:rPr lang="ja-JP" altLang="en-US" sz="1100" b="1" dirty="0">
                <a:solidFill>
                  <a:srgbClr val="FF0000"/>
                </a:solidFill>
              </a:rPr>
              <a:t>の送付</a:t>
            </a:r>
            <a:endParaRPr kumimoji="1" lang="ja-JP" altLang="en-US" sz="1100" b="1" dirty="0">
              <a:solidFill>
                <a:srgbClr val="FF0000"/>
              </a:solidFill>
            </a:endParaRPr>
          </a:p>
        </p:txBody>
      </p:sp>
      <p:sp>
        <p:nvSpPr>
          <p:cNvPr id="66" name="角丸四角形 65"/>
          <p:cNvSpPr/>
          <p:nvPr/>
        </p:nvSpPr>
        <p:spPr>
          <a:xfrm>
            <a:off x="7645592" y="2183933"/>
            <a:ext cx="360000" cy="1576773"/>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間接補助事業開始</a:t>
            </a:r>
            <a:endParaRPr kumimoji="1" lang="ja-JP" altLang="en-US" sz="1400" dirty="0">
              <a:solidFill>
                <a:schemeClr val="tx1"/>
              </a:solidFill>
            </a:endParaRPr>
          </a:p>
        </p:txBody>
      </p:sp>
      <p:pic>
        <p:nvPicPr>
          <p:cNvPr id="67" name="図 6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12084" y="2183933"/>
            <a:ext cx="900000" cy="900000"/>
          </a:xfrm>
          <a:prstGeom prst="rect">
            <a:avLst/>
          </a:prstGeom>
        </p:spPr>
      </p:pic>
      <p:sp>
        <p:nvSpPr>
          <p:cNvPr id="68" name="正方形/長方形 67"/>
          <p:cNvSpPr/>
          <p:nvPr/>
        </p:nvSpPr>
        <p:spPr>
          <a:xfrm>
            <a:off x="8005592" y="2954356"/>
            <a:ext cx="1161413"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発注</a:t>
            </a:r>
            <a:endParaRPr kumimoji="1" lang="ja-JP" altLang="en-US" sz="1100" b="1" dirty="0">
              <a:solidFill>
                <a:schemeClr val="tx1"/>
              </a:solidFill>
            </a:endParaRPr>
          </a:p>
        </p:txBody>
      </p:sp>
      <p:pic>
        <p:nvPicPr>
          <p:cNvPr id="69" name="図 6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92510" y="3310706"/>
            <a:ext cx="888750" cy="900000"/>
          </a:xfrm>
          <a:prstGeom prst="rect">
            <a:avLst/>
          </a:prstGeom>
        </p:spPr>
      </p:pic>
      <p:sp>
        <p:nvSpPr>
          <p:cNvPr id="70" name="正方形/長方形 69"/>
          <p:cNvSpPr/>
          <p:nvPr/>
        </p:nvSpPr>
        <p:spPr>
          <a:xfrm>
            <a:off x="8893580" y="2957370"/>
            <a:ext cx="1161413"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リース等の契約</a:t>
            </a:r>
            <a:endParaRPr kumimoji="1" lang="ja-JP" altLang="en-US" sz="1100" b="1" dirty="0">
              <a:solidFill>
                <a:schemeClr val="tx1"/>
              </a:solidFill>
            </a:endParaRPr>
          </a:p>
        </p:txBody>
      </p:sp>
      <p:sp>
        <p:nvSpPr>
          <p:cNvPr id="72" name="正方形/長方形 71"/>
          <p:cNvSpPr/>
          <p:nvPr/>
        </p:nvSpPr>
        <p:spPr>
          <a:xfrm>
            <a:off x="10052613" y="2970152"/>
            <a:ext cx="1161413"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設備等の導入</a:t>
            </a:r>
            <a:endParaRPr kumimoji="1" lang="ja-JP" altLang="en-US" sz="1100" b="1" dirty="0">
              <a:solidFill>
                <a:schemeClr val="tx1"/>
              </a:solidFill>
            </a:endParaRPr>
          </a:p>
        </p:txBody>
      </p:sp>
      <p:pic>
        <p:nvPicPr>
          <p:cNvPr id="78" name="図 7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215389" y="2642206"/>
            <a:ext cx="360000" cy="360000"/>
          </a:xfrm>
          <a:prstGeom prst="rect">
            <a:avLst/>
          </a:prstGeom>
        </p:spPr>
      </p:pic>
      <p:pic>
        <p:nvPicPr>
          <p:cNvPr id="79" name="図 7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197946" y="2730037"/>
            <a:ext cx="535316" cy="360000"/>
          </a:xfrm>
          <a:prstGeom prst="rect">
            <a:avLst/>
          </a:prstGeom>
        </p:spPr>
      </p:pic>
      <p:sp>
        <p:nvSpPr>
          <p:cNvPr id="3" name="角丸四角形 11">
            <a:extLst>
              <a:ext uri="{FF2B5EF4-FFF2-40B4-BE49-F238E27FC236}">
                <a16:creationId xmlns:a16="http://schemas.microsoft.com/office/drawing/2014/main" xmlns="" id="{CD33B125-A1C1-8A5A-DC0D-2B5980B06BF1}"/>
              </a:ext>
            </a:extLst>
          </p:cNvPr>
          <p:cNvSpPr/>
          <p:nvPr/>
        </p:nvSpPr>
        <p:spPr>
          <a:xfrm>
            <a:off x="960377" y="3874565"/>
            <a:ext cx="360000" cy="202352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公募受付開始</a:t>
            </a:r>
            <a:endParaRPr kumimoji="1" lang="ja-JP" altLang="en-US" sz="1400" dirty="0">
              <a:solidFill>
                <a:schemeClr val="tx1"/>
              </a:solidFill>
            </a:endParaRPr>
          </a:p>
        </p:txBody>
      </p:sp>
    </p:spTree>
    <p:extLst>
      <p:ext uri="{BB962C8B-B14F-4D97-AF65-F5344CB8AC3E}">
        <p14:creationId xmlns:p14="http://schemas.microsoft.com/office/powerpoint/2010/main" val="14373679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52425" y="1109726"/>
            <a:ext cx="11001375" cy="5453038"/>
          </a:xfrm>
        </p:spPr>
        <p:txBody>
          <a:bodyPr>
            <a:normAutofit/>
          </a:bodyPr>
          <a:lstStyle/>
          <a:p>
            <a:pPr marL="0" indent="0" eaLnBrk="0" hangingPunct="0">
              <a:buNone/>
            </a:pPr>
            <a:r>
              <a:rPr lang="ja-JP" altLang="en-US" dirty="0"/>
              <a:t>申請時に提出する資料は、下表の通りです。（次頁へ続く）</a:t>
            </a: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ja-JP" altLang="en-US" sz="1900" dirty="0"/>
          </a:p>
          <a:p>
            <a:pPr marL="0" indent="0" eaLnBrk="0" hangingPunct="0">
              <a:buNone/>
            </a:pPr>
            <a:endParaRPr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3609360403"/>
              </p:ext>
            </p:extLst>
          </p:nvPr>
        </p:nvGraphicFramePr>
        <p:xfrm>
          <a:off x="466725" y="1716444"/>
          <a:ext cx="11239331" cy="4206240"/>
        </p:xfrm>
        <a:graphic>
          <a:graphicData uri="http://schemas.openxmlformats.org/drawingml/2006/table">
            <a:tbl>
              <a:tblPr firstRow="1" bandRow="1">
                <a:tableStyleId>{073A0DAA-6AF3-43AB-8588-CEC1D06C72B9}</a:tableStyleId>
              </a:tblPr>
              <a:tblGrid>
                <a:gridCol w="522616">
                  <a:extLst>
                    <a:ext uri="{9D8B030D-6E8A-4147-A177-3AD203B41FA5}">
                      <a16:colId xmlns:a16="http://schemas.microsoft.com/office/drawing/2014/main" xmlns="" val="20000"/>
                    </a:ext>
                  </a:extLst>
                </a:gridCol>
                <a:gridCol w="3391070">
                  <a:extLst>
                    <a:ext uri="{9D8B030D-6E8A-4147-A177-3AD203B41FA5}">
                      <a16:colId xmlns:a16="http://schemas.microsoft.com/office/drawing/2014/main" xmlns="" val="20001"/>
                    </a:ext>
                  </a:extLst>
                </a:gridCol>
                <a:gridCol w="2291679">
                  <a:extLst>
                    <a:ext uri="{9D8B030D-6E8A-4147-A177-3AD203B41FA5}">
                      <a16:colId xmlns:a16="http://schemas.microsoft.com/office/drawing/2014/main" xmlns="" val="20002"/>
                    </a:ext>
                  </a:extLst>
                </a:gridCol>
                <a:gridCol w="830594">
                  <a:extLst>
                    <a:ext uri="{9D8B030D-6E8A-4147-A177-3AD203B41FA5}">
                      <a16:colId xmlns:a16="http://schemas.microsoft.com/office/drawing/2014/main" xmlns="" val="285147540"/>
                    </a:ext>
                  </a:extLst>
                </a:gridCol>
                <a:gridCol w="830594">
                  <a:extLst>
                    <a:ext uri="{9D8B030D-6E8A-4147-A177-3AD203B41FA5}">
                      <a16:colId xmlns:a16="http://schemas.microsoft.com/office/drawing/2014/main" xmlns="" val="1130131866"/>
                    </a:ext>
                  </a:extLst>
                </a:gridCol>
                <a:gridCol w="2346915">
                  <a:extLst>
                    <a:ext uri="{9D8B030D-6E8A-4147-A177-3AD203B41FA5}">
                      <a16:colId xmlns:a16="http://schemas.microsoft.com/office/drawing/2014/main" xmlns="" val="20003"/>
                    </a:ext>
                  </a:extLst>
                </a:gridCol>
                <a:gridCol w="1025863">
                  <a:extLst>
                    <a:ext uri="{9D8B030D-6E8A-4147-A177-3AD203B41FA5}">
                      <a16:colId xmlns:a16="http://schemas.microsoft.com/office/drawing/2014/main" xmlns="" val="20004"/>
                    </a:ext>
                  </a:extLst>
                </a:gridCol>
              </a:tblGrid>
              <a:tr h="553813">
                <a:tc>
                  <a:txBody>
                    <a:bodyPr/>
                    <a:lstStyle/>
                    <a:p>
                      <a:pPr algn="ctr"/>
                      <a:r>
                        <a:rPr kumimoji="1" lang="ja-JP" altLang="en-US" dirty="0"/>
                        <a:t>番号</a:t>
                      </a:r>
                    </a:p>
                  </a:txBody>
                  <a:tcPr anchor="ctr"/>
                </a:tc>
                <a:tc>
                  <a:txBody>
                    <a:bodyPr/>
                    <a:lstStyle/>
                    <a:p>
                      <a:pPr algn="ctr"/>
                      <a:r>
                        <a:rPr kumimoji="1" lang="ja-JP" altLang="en-US" dirty="0"/>
                        <a:t>提出書類</a:t>
                      </a:r>
                    </a:p>
                  </a:txBody>
                  <a:tcPr anchor="ctr"/>
                </a:tc>
                <a:tc>
                  <a:txBody>
                    <a:bodyPr/>
                    <a:lstStyle/>
                    <a:p>
                      <a:pPr algn="ctr"/>
                      <a:r>
                        <a:rPr kumimoji="1" lang="ja-JP" altLang="en-US" dirty="0"/>
                        <a:t>部数</a:t>
                      </a:r>
                    </a:p>
                  </a:txBody>
                  <a:tcPr anchor="ctr"/>
                </a:tc>
                <a:tc>
                  <a:txBody>
                    <a:bodyPr/>
                    <a:lstStyle/>
                    <a:p>
                      <a:pPr algn="l"/>
                      <a:r>
                        <a:rPr kumimoji="1" lang="ja-JP" altLang="en-US" dirty="0"/>
                        <a:t>  書類　　</a:t>
                      </a:r>
                    </a:p>
                    <a:p>
                      <a:pPr algn="ctr"/>
                      <a:r>
                        <a:rPr kumimoji="1" lang="ja-JP" altLang="en-US" dirty="0"/>
                        <a:t>様式</a:t>
                      </a:r>
                      <a:r>
                        <a:rPr kumimoji="1" lang="en-US" altLang="ja-JP" sz="1000" dirty="0"/>
                        <a:t>※1</a:t>
                      </a:r>
                      <a:endParaRPr kumimoji="1" lang="ja-JP" altLang="en-US" dirty="0"/>
                    </a:p>
                  </a:txBody>
                  <a:tcPr anchor="ctr"/>
                </a:tc>
                <a:tc>
                  <a:txBody>
                    <a:bodyPr/>
                    <a:lstStyle/>
                    <a:p>
                      <a:pPr algn="ctr"/>
                      <a:r>
                        <a:rPr kumimoji="1" lang="ja-JP" altLang="en-US" dirty="0"/>
                        <a:t>必須</a:t>
                      </a:r>
                    </a:p>
                    <a:p>
                      <a:pPr algn="ctr"/>
                      <a:r>
                        <a:rPr kumimoji="1" lang="ja-JP" altLang="en-US" dirty="0"/>
                        <a:t>書類</a:t>
                      </a:r>
                      <a:r>
                        <a:rPr kumimoji="1" lang="en-US" altLang="ja-JP" sz="1000" dirty="0"/>
                        <a:t>※2</a:t>
                      </a:r>
                      <a:endParaRPr kumimoji="1" lang="ja-JP" altLang="en-US" sz="1000" dirty="0"/>
                    </a:p>
                  </a:txBody>
                  <a:tcPr anchor="ctr"/>
                </a:tc>
                <a:tc>
                  <a:txBody>
                    <a:bodyPr/>
                    <a:lstStyle/>
                    <a:p>
                      <a:pPr algn="ctr"/>
                      <a:r>
                        <a:rPr kumimoji="1" lang="ja-JP" altLang="en-US" dirty="0"/>
                        <a:t>備考</a:t>
                      </a:r>
                    </a:p>
                  </a:txBody>
                  <a:tcPr anchor="ctr"/>
                </a:tc>
                <a:tc>
                  <a:txBody>
                    <a:bodyPr/>
                    <a:lstStyle/>
                    <a:p>
                      <a:pPr algn="ctr"/>
                      <a:r>
                        <a:rPr kumimoji="1" lang="ja-JP" altLang="en-US" dirty="0"/>
                        <a:t>本資料参照頁</a:t>
                      </a:r>
                    </a:p>
                  </a:txBody>
                  <a:tcPr anchor="ctr"/>
                </a:tc>
                <a:extLst>
                  <a:ext uri="{0D108BD9-81ED-4DB2-BD59-A6C34878D82A}">
                    <a16:rowId xmlns:a16="http://schemas.microsoft.com/office/drawing/2014/main" xmlns="" val="10000"/>
                  </a:ext>
                </a:extLst>
              </a:tr>
              <a:tr h="447310">
                <a:tc>
                  <a:txBody>
                    <a:bodyPr/>
                    <a:lstStyle/>
                    <a:p>
                      <a:pPr algn="ctr"/>
                      <a:r>
                        <a:rPr kumimoji="1" lang="ja-JP" altLang="en-US" dirty="0"/>
                        <a:t>①</a:t>
                      </a:r>
                    </a:p>
                  </a:txBody>
                  <a:tcPr anchor="ctr"/>
                </a:tc>
                <a:tc>
                  <a:txBody>
                    <a:bodyPr/>
                    <a:lstStyle/>
                    <a:p>
                      <a:r>
                        <a:rPr kumimoji="1" lang="zh-TW" altLang="en-US" sz="1800" kern="1200" dirty="0">
                          <a:solidFill>
                            <a:schemeClr val="dk1"/>
                          </a:solidFill>
                          <a:latin typeface="ＭＳ Ｐゴシック" panose="020B0600070205080204" pitchFamily="50" charset="-128"/>
                          <a:ea typeface="ＭＳ Ｐゴシック" panose="020B0600070205080204" pitchFamily="50" charset="-128"/>
                          <a:cs typeface="+mn-cs"/>
                        </a:rPr>
                        <a:t>物流脱炭素化促進事業費補助金交付申請書</a:t>
                      </a:r>
                      <a:r>
                        <a:rPr kumimoji="1" lang="ja-JP" altLang="en-US" dirty="0"/>
                        <a:t>（様式第１）</a:t>
                      </a:r>
                    </a:p>
                  </a:txBody>
                  <a:tcPr/>
                </a:tc>
                <a:tc>
                  <a:txBody>
                    <a:bodyPr/>
                    <a:lstStyle/>
                    <a:p>
                      <a:pPr algn="ctr"/>
                      <a:r>
                        <a:rPr kumimoji="1" lang="en-US" altLang="ja-JP" dirty="0"/>
                        <a:t>1</a:t>
                      </a:r>
                      <a:endParaRPr kumimoji="1" lang="ja-JP" altLang="en-US" dirty="0"/>
                    </a:p>
                  </a:txBody>
                  <a:tcPr anchor="ctr"/>
                </a:tc>
                <a:tc>
                  <a:txBody>
                    <a:bodyPr/>
                    <a:lstStyle/>
                    <a:p>
                      <a:pPr algn="ctr"/>
                      <a:r>
                        <a:rPr kumimoji="1" lang="ja-JP" altLang="en-US" dirty="0"/>
                        <a:t>有</a:t>
                      </a:r>
                    </a:p>
                  </a:txBody>
                  <a:tcPr anchor="ctr"/>
                </a:tc>
                <a:tc>
                  <a:txBody>
                    <a:bodyPr/>
                    <a:lstStyle/>
                    <a:p>
                      <a:pPr algn="ctr"/>
                      <a:r>
                        <a:rPr kumimoji="1" lang="ja-JP" altLang="en-US" dirty="0"/>
                        <a:t>○</a:t>
                      </a:r>
                    </a:p>
                  </a:txBody>
                  <a:tcPr anchor="ctr"/>
                </a:tc>
                <a:tc>
                  <a:txBody>
                    <a:bodyPr/>
                    <a:lstStyle/>
                    <a:p>
                      <a:endParaRPr kumimoji="1" lang="ja-JP" altLang="en-US" dirty="0"/>
                    </a:p>
                  </a:txBody>
                  <a:tcPr/>
                </a:tc>
                <a:tc>
                  <a:txBody>
                    <a:bodyPr/>
                    <a:lstStyle/>
                    <a:p>
                      <a:pPr algn="ctr"/>
                      <a:r>
                        <a:rPr kumimoji="1" lang="en-US" altLang="ja-JP" dirty="0"/>
                        <a:t>P.33</a:t>
                      </a:r>
                      <a:endParaRPr kumimoji="1" lang="ja-JP" altLang="en-US" dirty="0"/>
                    </a:p>
                  </a:txBody>
                  <a:tcPr anchor="ctr"/>
                </a:tc>
                <a:extLst>
                  <a:ext uri="{0D108BD9-81ED-4DB2-BD59-A6C34878D82A}">
                    <a16:rowId xmlns:a16="http://schemas.microsoft.com/office/drawing/2014/main" xmlns="" val="10001"/>
                  </a:ext>
                </a:extLst>
              </a:tr>
              <a:tr h="255606">
                <a:tc>
                  <a:txBody>
                    <a:bodyPr/>
                    <a:lstStyle/>
                    <a:p>
                      <a:pPr algn="ctr"/>
                      <a:r>
                        <a:rPr kumimoji="1" lang="ja-JP" altLang="en-US" dirty="0"/>
                        <a:t>②</a:t>
                      </a:r>
                    </a:p>
                  </a:txBody>
                  <a:tcPr anchor="ctr"/>
                </a:tc>
                <a:tc>
                  <a:txBody>
                    <a:bodyPr/>
                    <a:lstStyle/>
                    <a:p>
                      <a:r>
                        <a:rPr kumimoji="1" lang="ja-JP" altLang="en-US" dirty="0"/>
                        <a:t>実施計画書（様式第１別紙１）</a:t>
                      </a:r>
                    </a:p>
                  </a:txBody>
                  <a:tcPr/>
                </a:tc>
                <a:tc>
                  <a:txBody>
                    <a:bodyPr/>
                    <a:lstStyle/>
                    <a:p>
                      <a:pPr algn="ctr"/>
                      <a:r>
                        <a:rPr kumimoji="1" lang="ja-JP" altLang="en-US" dirty="0"/>
                        <a:t>各事業者ごとに</a:t>
                      </a:r>
                      <a:r>
                        <a:rPr kumimoji="1" lang="en-US" altLang="ja-JP" dirty="0"/>
                        <a:t>1</a:t>
                      </a:r>
                      <a:endParaRPr kumimoji="1" lang="ja-JP" altLang="en-US" dirty="0"/>
                    </a:p>
                  </a:txBody>
                  <a:tcPr anchor="ctr"/>
                </a:tc>
                <a:tc>
                  <a:txBody>
                    <a:bodyPr/>
                    <a:lstStyle/>
                    <a:p>
                      <a:pPr algn="ctr"/>
                      <a:r>
                        <a:rPr kumimoji="1" lang="ja-JP" altLang="en-US" dirty="0"/>
                        <a:t>有</a:t>
                      </a:r>
                    </a:p>
                  </a:txBody>
                  <a:tcPr anchor="ctr"/>
                </a:tc>
                <a:tc>
                  <a:txBody>
                    <a:bodyPr/>
                    <a:lstStyle/>
                    <a:p>
                      <a:pPr algn="ctr"/>
                      <a:r>
                        <a:rPr kumimoji="1" lang="ja-JP" altLang="en-US" dirty="0"/>
                        <a:t>○</a:t>
                      </a:r>
                    </a:p>
                  </a:txBody>
                  <a:tcPr anchor="ctr"/>
                </a:tc>
                <a:tc>
                  <a:txBody>
                    <a:bodyPr/>
                    <a:lstStyle/>
                    <a:p>
                      <a:r>
                        <a:rPr kumimoji="1" lang="ja-JP" altLang="en-US" sz="1600" dirty="0"/>
                        <a:t>自社様式資料の補足可</a:t>
                      </a:r>
                    </a:p>
                  </a:txBody>
                  <a:tcPr/>
                </a:tc>
                <a:tc>
                  <a:txBody>
                    <a:bodyPr/>
                    <a:lstStyle/>
                    <a:p>
                      <a:pPr algn="ctr"/>
                      <a:r>
                        <a:rPr kumimoji="1" lang="en-US" altLang="ja-JP" dirty="0"/>
                        <a:t>P.34</a:t>
                      </a:r>
                      <a:r>
                        <a:rPr kumimoji="1" lang="ja-JP" altLang="en-US" dirty="0"/>
                        <a:t>、</a:t>
                      </a:r>
                      <a:r>
                        <a:rPr kumimoji="1" lang="en-US" altLang="ja-JP" dirty="0"/>
                        <a:t>35</a:t>
                      </a:r>
                      <a:endParaRPr kumimoji="1" lang="ja-JP" altLang="en-US" dirty="0"/>
                    </a:p>
                  </a:txBody>
                  <a:tcPr anchor="ctr"/>
                </a:tc>
                <a:extLst>
                  <a:ext uri="{0D108BD9-81ED-4DB2-BD59-A6C34878D82A}">
                    <a16:rowId xmlns:a16="http://schemas.microsoft.com/office/drawing/2014/main" xmlns="" val="10002"/>
                  </a:ext>
                </a:extLst>
              </a:tr>
              <a:tr h="255606">
                <a:tc>
                  <a:txBody>
                    <a:bodyPr/>
                    <a:lstStyle/>
                    <a:p>
                      <a:pPr algn="ctr"/>
                      <a:r>
                        <a:rPr kumimoji="1" lang="ja-JP" altLang="en-US" dirty="0"/>
                        <a:t>③</a:t>
                      </a:r>
                    </a:p>
                  </a:txBody>
                  <a:tcPr anchor="ctr"/>
                </a:tc>
                <a:tc>
                  <a:txBody>
                    <a:bodyPr/>
                    <a:lstStyle/>
                    <a:p>
                      <a:r>
                        <a:rPr kumimoji="1" lang="ja-JP" altLang="en-US" dirty="0"/>
                        <a:t>経費内訳（様式第１別紙２）</a:t>
                      </a:r>
                    </a:p>
                  </a:txBody>
                  <a:tcPr/>
                </a:tc>
                <a:tc>
                  <a:txBody>
                    <a:bodyPr/>
                    <a:lstStyle/>
                    <a:p>
                      <a:pPr algn="ctr"/>
                      <a:r>
                        <a:rPr kumimoji="1" lang="en-US" altLang="ja-JP" dirty="0"/>
                        <a:t>1</a:t>
                      </a:r>
                      <a:endParaRPr kumimoji="1" lang="ja-JP" altLang="en-US" dirty="0"/>
                    </a:p>
                  </a:txBody>
                  <a:tcPr anchor="ctr"/>
                </a:tc>
                <a:tc>
                  <a:txBody>
                    <a:bodyPr/>
                    <a:lstStyle/>
                    <a:p>
                      <a:pPr algn="ctr"/>
                      <a:r>
                        <a:rPr kumimoji="1" lang="ja-JP" altLang="en-US" dirty="0"/>
                        <a:t>有</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a:t>
                      </a:r>
                    </a:p>
                  </a:txBody>
                  <a:tcPr anchor="ctr"/>
                </a:tc>
                <a:tc>
                  <a:txBody>
                    <a:bodyPr/>
                    <a:lstStyle/>
                    <a:p>
                      <a:endParaRPr kumimoji="1" lang="ja-JP" altLang="en-US" dirty="0"/>
                    </a:p>
                  </a:txBody>
                  <a:tcPr/>
                </a:tc>
                <a:tc>
                  <a:txBody>
                    <a:bodyPr/>
                    <a:lstStyle/>
                    <a:p>
                      <a:pPr algn="ctr"/>
                      <a:r>
                        <a:rPr kumimoji="1" lang="en-US" altLang="ja-JP" dirty="0"/>
                        <a:t>P.36</a:t>
                      </a:r>
                      <a:r>
                        <a:rPr kumimoji="1" lang="ja-JP" altLang="en-US" dirty="0"/>
                        <a:t>、</a:t>
                      </a:r>
                      <a:r>
                        <a:rPr kumimoji="1" lang="en-US" altLang="ja-JP" dirty="0"/>
                        <a:t>37</a:t>
                      </a:r>
                      <a:endParaRPr kumimoji="1" lang="ja-JP" altLang="en-US" dirty="0"/>
                    </a:p>
                  </a:txBody>
                  <a:tcPr anchor="ctr"/>
                </a:tc>
                <a:extLst>
                  <a:ext uri="{0D108BD9-81ED-4DB2-BD59-A6C34878D82A}">
                    <a16:rowId xmlns:a16="http://schemas.microsoft.com/office/drawing/2014/main" xmlns="" val="10003"/>
                  </a:ext>
                </a:extLst>
              </a:tr>
              <a:tr h="255606">
                <a:tc>
                  <a:txBody>
                    <a:bodyPr/>
                    <a:lstStyle/>
                    <a:p>
                      <a:pPr algn="ctr"/>
                      <a:r>
                        <a:rPr kumimoji="1" lang="ja-JP" altLang="en-US" dirty="0"/>
                        <a:t>④</a:t>
                      </a:r>
                    </a:p>
                  </a:txBody>
                  <a:tcPr anchor="ctr"/>
                </a:tc>
                <a:tc>
                  <a:txBody>
                    <a:bodyPr/>
                    <a:lstStyle/>
                    <a:p>
                      <a:r>
                        <a:rPr kumimoji="1" lang="ja-JP" altLang="en-US" dirty="0"/>
                        <a:t>役員名簿（様式第１別紙３）</a:t>
                      </a:r>
                    </a:p>
                  </a:txBody>
                  <a:tcPr/>
                </a:tc>
                <a:tc>
                  <a:txBody>
                    <a:bodyPr/>
                    <a:lstStyle/>
                    <a:p>
                      <a:pPr algn="ctr"/>
                      <a:r>
                        <a:rPr kumimoji="1" lang="ja-JP" altLang="en-US" dirty="0"/>
                        <a:t>各事業者ごとに</a:t>
                      </a:r>
                      <a:r>
                        <a:rPr kumimoji="1" lang="en-US" altLang="ja-JP" dirty="0"/>
                        <a:t>1</a:t>
                      </a:r>
                      <a:endParaRPr kumimoji="1" lang="ja-JP" altLang="en-US" dirty="0"/>
                    </a:p>
                  </a:txBody>
                  <a:tcPr anchor="ctr"/>
                </a:tc>
                <a:tc>
                  <a:txBody>
                    <a:bodyPr/>
                    <a:lstStyle/>
                    <a:p>
                      <a:pPr algn="ctr"/>
                      <a:r>
                        <a:rPr kumimoji="1" lang="ja-JP" altLang="en-US" dirty="0"/>
                        <a:t>有</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a:t>
                      </a:r>
                    </a:p>
                  </a:txBody>
                  <a:tcPr anchor="ctr"/>
                </a:tc>
                <a:tc>
                  <a:txBody>
                    <a:bodyPr/>
                    <a:lstStyle/>
                    <a:p>
                      <a:endParaRPr kumimoji="1" lang="ja-JP" altLang="en-US" dirty="0"/>
                    </a:p>
                  </a:txBody>
                  <a:tcPr/>
                </a:tc>
                <a:tc>
                  <a:txBody>
                    <a:bodyPr/>
                    <a:lstStyle/>
                    <a:p>
                      <a:pPr algn="ctr"/>
                      <a:r>
                        <a:rPr kumimoji="1" lang="en-US" altLang="ja-JP" dirty="0"/>
                        <a:t>P.38</a:t>
                      </a:r>
                      <a:endParaRPr kumimoji="1" lang="ja-JP" altLang="en-US" dirty="0"/>
                    </a:p>
                  </a:txBody>
                  <a:tcPr anchor="ctr"/>
                </a:tc>
                <a:extLst>
                  <a:ext uri="{0D108BD9-81ED-4DB2-BD59-A6C34878D82A}">
                    <a16:rowId xmlns:a16="http://schemas.microsoft.com/office/drawing/2014/main" xmlns="" val="10004"/>
                  </a:ext>
                </a:extLst>
              </a:tr>
              <a:tr h="255606">
                <a:tc>
                  <a:txBody>
                    <a:bodyPr/>
                    <a:lstStyle/>
                    <a:p>
                      <a:pPr algn="ctr"/>
                      <a:r>
                        <a:rPr kumimoji="1" lang="ja-JP" altLang="en-US" dirty="0"/>
                        <a:t>⑤</a:t>
                      </a:r>
                    </a:p>
                  </a:txBody>
                  <a:tcPr anchor="ctr"/>
                </a:tc>
                <a:tc>
                  <a:txBody>
                    <a:bodyPr/>
                    <a:lstStyle/>
                    <a:p>
                      <a:r>
                        <a:rPr kumimoji="1" lang="ja-JP" altLang="en-US" dirty="0"/>
                        <a:t>実施体制図（様式第１別紙４）</a:t>
                      </a:r>
                    </a:p>
                  </a:txBody>
                  <a:tcPr/>
                </a:tc>
                <a:tc>
                  <a:txBody>
                    <a:bodyPr/>
                    <a:lstStyle/>
                    <a:p>
                      <a:pPr algn="ctr"/>
                      <a:r>
                        <a:rPr kumimoji="1" lang="en-US" altLang="ja-JP" dirty="0"/>
                        <a:t>1</a:t>
                      </a:r>
                      <a:endParaRPr kumimoji="1" lang="ja-JP" altLang="en-US" dirty="0"/>
                    </a:p>
                  </a:txBody>
                  <a:tcPr anchor="ctr"/>
                </a:tc>
                <a:tc>
                  <a:txBody>
                    <a:bodyPr/>
                    <a:lstStyle/>
                    <a:p>
                      <a:pPr algn="ctr"/>
                      <a:r>
                        <a:rPr kumimoji="1" lang="ja-JP" altLang="en-US" dirty="0"/>
                        <a:t>有</a:t>
                      </a:r>
                    </a:p>
                  </a:txBody>
                  <a:tcPr anchor="ctr"/>
                </a:tc>
                <a:tc>
                  <a:txBody>
                    <a:bodyPr/>
                    <a:lstStyle/>
                    <a:p>
                      <a:pPr algn="ctr"/>
                      <a:r>
                        <a:rPr kumimoji="1" lang="ja-JP" altLang="en-US" dirty="0"/>
                        <a:t>○</a:t>
                      </a:r>
                    </a:p>
                  </a:txBody>
                  <a:tcPr anchor="ctr"/>
                </a:tc>
                <a:tc>
                  <a:txBody>
                    <a:bodyPr/>
                    <a:lstStyle/>
                    <a:p>
                      <a:r>
                        <a:rPr kumimoji="1" lang="ja-JP" altLang="en-US" sz="1600" dirty="0"/>
                        <a:t>自社様式資料の補足可</a:t>
                      </a:r>
                    </a:p>
                  </a:txBody>
                  <a:tcPr/>
                </a:tc>
                <a:tc>
                  <a:txBody>
                    <a:bodyPr/>
                    <a:lstStyle/>
                    <a:p>
                      <a:pPr algn="ctr"/>
                      <a:r>
                        <a:rPr kumimoji="1" lang="en-US" altLang="ja-JP" dirty="0"/>
                        <a:t>P.39</a:t>
                      </a:r>
                      <a:endParaRPr kumimoji="1" lang="ja-JP" altLang="en-US" dirty="0"/>
                    </a:p>
                  </a:txBody>
                  <a:tcPr anchor="ctr"/>
                </a:tc>
                <a:extLst>
                  <a:ext uri="{0D108BD9-81ED-4DB2-BD59-A6C34878D82A}">
                    <a16:rowId xmlns:a16="http://schemas.microsoft.com/office/drawing/2014/main" xmlns="" val="10005"/>
                  </a:ext>
                </a:extLst>
              </a:tr>
              <a:tr h="404709">
                <a:tc>
                  <a:txBody>
                    <a:bodyPr/>
                    <a:lstStyle/>
                    <a:p>
                      <a:pPr algn="ctr"/>
                      <a:r>
                        <a:rPr kumimoji="1" lang="ja-JP" altLang="en-US" dirty="0"/>
                        <a:t>⑥</a:t>
                      </a:r>
                    </a:p>
                  </a:txBody>
                  <a:tcPr anchor="ctr"/>
                </a:tc>
                <a:tc>
                  <a:txBody>
                    <a:bodyPr/>
                    <a:lstStyle/>
                    <a:p>
                      <a:pPr algn="l"/>
                      <a:r>
                        <a:rPr kumimoji="1" lang="ja-JP" altLang="en-US" dirty="0"/>
                        <a:t>補助金効果表（様式第１６）</a:t>
                      </a:r>
                    </a:p>
                  </a:txBody>
                  <a:tcPr anchor="ctr"/>
                </a:tc>
                <a:tc>
                  <a:txBody>
                    <a:bodyPr/>
                    <a:lstStyle/>
                    <a:p>
                      <a:pPr algn="ctr"/>
                      <a:r>
                        <a:rPr kumimoji="1" lang="en-US" altLang="ja-JP" b="0" dirty="0"/>
                        <a:t>1</a:t>
                      </a:r>
                      <a:endParaRPr kumimoji="1" lang="ja-JP" altLang="en-US" b="0" dirty="0"/>
                    </a:p>
                  </a:txBody>
                  <a:tcPr anchor="ctr"/>
                </a:tc>
                <a:tc>
                  <a:txBody>
                    <a:bodyPr/>
                    <a:lstStyle/>
                    <a:p>
                      <a:pPr algn="ctr"/>
                      <a:r>
                        <a:rPr kumimoji="1" lang="ja-JP" altLang="en-US" dirty="0"/>
                        <a:t>有</a:t>
                      </a:r>
                    </a:p>
                  </a:txBody>
                  <a:tcPr anchor="ctr"/>
                </a:tc>
                <a:tc>
                  <a:txBody>
                    <a:bodyPr/>
                    <a:lstStyle/>
                    <a:p>
                      <a:pPr algn="ctr"/>
                      <a:r>
                        <a:rPr kumimoji="1" lang="ja-JP" altLang="en-US" dirty="0"/>
                        <a:t>○</a:t>
                      </a:r>
                    </a:p>
                  </a:txBody>
                  <a:tcPr anchor="ctr"/>
                </a:tc>
                <a:tc>
                  <a:txBody>
                    <a:bodyPr/>
                    <a:lstStyle/>
                    <a:p>
                      <a:pPr algn="l"/>
                      <a:r>
                        <a:rPr kumimoji="1" lang="ja-JP" altLang="en-US" sz="1600" b="0" dirty="0"/>
                        <a:t>別途ＰＣＫＫ指定書式と併せて提出（計画値）</a:t>
                      </a:r>
                    </a:p>
                  </a:txBody>
                  <a:tcPr anchor="ctr"/>
                </a:tc>
                <a:tc>
                  <a:txBody>
                    <a:bodyPr/>
                    <a:lstStyle/>
                    <a:p>
                      <a:pPr algn="ctr"/>
                      <a:r>
                        <a:rPr kumimoji="1" lang="en-US" altLang="ja-JP" dirty="0"/>
                        <a:t>P.40</a:t>
                      </a:r>
                    </a:p>
                  </a:txBody>
                  <a:tcPr anchor="ctr"/>
                </a:tc>
                <a:extLst>
                  <a:ext uri="{0D108BD9-81ED-4DB2-BD59-A6C34878D82A}">
                    <a16:rowId xmlns:a16="http://schemas.microsoft.com/office/drawing/2014/main" xmlns="" val="726186025"/>
                  </a:ext>
                </a:extLst>
              </a:tr>
              <a:tr h="255606">
                <a:tc>
                  <a:txBody>
                    <a:bodyPr/>
                    <a:lstStyle/>
                    <a:p>
                      <a:pPr algn="ctr"/>
                      <a:r>
                        <a:rPr kumimoji="1" lang="ja-JP" altLang="en-US" dirty="0"/>
                        <a:t>⑦</a:t>
                      </a:r>
                    </a:p>
                  </a:txBody>
                  <a:tcPr anchor="ctr"/>
                </a:tc>
                <a:tc>
                  <a:txBody>
                    <a:bodyPr/>
                    <a:lstStyle/>
                    <a:p>
                      <a:pPr algn="l"/>
                      <a:r>
                        <a:rPr kumimoji="1" lang="ja-JP" altLang="en-US" dirty="0"/>
                        <a:t>見積書（写）</a:t>
                      </a:r>
                    </a:p>
                  </a:txBody>
                  <a:tcPr anchor="ctr"/>
                </a:tc>
                <a:tc>
                  <a:txBody>
                    <a:bodyPr/>
                    <a:lstStyle/>
                    <a:p>
                      <a:pPr algn="ctr"/>
                      <a:r>
                        <a:rPr kumimoji="1" lang="ja-JP" altLang="en-US" dirty="0"/>
                        <a:t>３社以上を</a:t>
                      </a:r>
                      <a:r>
                        <a:rPr kumimoji="1" lang="en-US" altLang="ja-JP" dirty="0"/>
                        <a:t>1</a:t>
                      </a:r>
                      <a:r>
                        <a:rPr kumimoji="1" lang="en-US" altLang="ja-JP" sz="1000" b="1" dirty="0"/>
                        <a:t>※3</a:t>
                      </a:r>
                      <a:endParaRPr kumimoji="1" lang="ja-JP" altLang="en-US" b="1" dirty="0"/>
                    </a:p>
                  </a:txBody>
                  <a:tcPr anchor="ctr"/>
                </a:tc>
                <a:tc>
                  <a:txBody>
                    <a:bodyPr/>
                    <a:lstStyle/>
                    <a:p>
                      <a:pPr marL="0" algn="ctr" defTabSz="914400" rtl="0" eaLnBrk="1" latinLnBrk="0" hangingPunct="1"/>
                      <a:r>
                        <a:rPr kumimoji="1" lang="ja-JP" altLang="en-US" sz="1800" kern="1200" dirty="0">
                          <a:solidFill>
                            <a:schemeClr val="dk1"/>
                          </a:solidFill>
                          <a:latin typeface="+mn-lt"/>
                          <a:ea typeface="+mn-ea"/>
                          <a:cs typeface="+mn-cs"/>
                        </a:rPr>
                        <a:t>無</a:t>
                      </a:r>
                    </a:p>
                  </a:txBody>
                  <a:tcPr anchor="ctr"/>
                </a:tc>
                <a:tc>
                  <a:txBody>
                    <a:bodyPr/>
                    <a:lstStyle/>
                    <a:p>
                      <a:pPr marL="0" algn="ctr" defTabSz="914400" rtl="0" eaLnBrk="1" latinLnBrk="0" hangingPunct="1"/>
                      <a:r>
                        <a:rPr kumimoji="1" lang="ja-JP" altLang="en-US" sz="1800" kern="1200" dirty="0">
                          <a:solidFill>
                            <a:schemeClr val="dk1"/>
                          </a:solidFill>
                          <a:latin typeface="+mn-lt"/>
                          <a:ea typeface="+mn-ea"/>
                          <a:cs typeface="+mn-cs"/>
                        </a:rPr>
                        <a:t>○</a:t>
                      </a:r>
                    </a:p>
                  </a:txBody>
                  <a:tcPr anchor="ctr"/>
                </a:tc>
                <a:tc>
                  <a:txBody>
                    <a:bodyPr/>
                    <a:lstStyle/>
                    <a:p>
                      <a:pPr algn="ctr"/>
                      <a:endParaRPr kumimoji="1" lang="ja-JP" altLang="en-US" sz="1200" b="1" dirty="0"/>
                    </a:p>
                  </a:txBody>
                  <a:tcPr anchor="ctr"/>
                </a:tc>
                <a:tc>
                  <a:txBody>
                    <a:bodyPr/>
                    <a:lstStyle/>
                    <a:p>
                      <a:pPr algn="ctr"/>
                      <a:r>
                        <a:rPr kumimoji="1" lang="en-US" altLang="ja-JP" dirty="0"/>
                        <a:t>P.41</a:t>
                      </a:r>
                    </a:p>
                  </a:txBody>
                  <a:tcPr anchor="ctr"/>
                </a:tc>
                <a:extLst>
                  <a:ext uri="{0D108BD9-81ED-4DB2-BD59-A6C34878D82A}">
                    <a16:rowId xmlns:a16="http://schemas.microsoft.com/office/drawing/2014/main" xmlns="" val="10006"/>
                  </a:ext>
                </a:extLst>
              </a:tr>
              <a:tr h="255606">
                <a:tc>
                  <a:txBody>
                    <a:bodyPr/>
                    <a:lstStyle/>
                    <a:p>
                      <a:pPr algn="ctr"/>
                      <a:r>
                        <a:rPr kumimoji="1" lang="ja-JP" altLang="en-US" dirty="0"/>
                        <a:t>⑧</a:t>
                      </a:r>
                    </a:p>
                  </a:txBody>
                  <a:tcPr anchor="ctr"/>
                </a:tc>
                <a:tc>
                  <a:txBody>
                    <a:bodyPr/>
                    <a:lstStyle/>
                    <a:p>
                      <a:r>
                        <a:rPr kumimoji="1" lang="ja-JP" altLang="en-US" dirty="0"/>
                        <a:t>設備、機器類資料（写）</a:t>
                      </a:r>
                    </a:p>
                  </a:txBody>
                  <a:tcPr/>
                </a:tc>
                <a:tc>
                  <a:txBody>
                    <a:bodyPr/>
                    <a:lstStyle/>
                    <a:p>
                      <a:pPr algn="ctr"/>
                      <a:r>
                        <a:rPr kumimoji="1" lang="ja-JP" altLang="en-US" dirty="0"/>
                        <a:t>各設備、機器ごとに</a:t>
                      </a:r>
                      <a:r>
                        <a:rPr kumimoji="1" lang="en-US" altLang="ja-JP" dirty="0"/>
                        <a:t>1</a:t>
                      </a:r>
                    </a:p>
                  </a:txBody>
                  <a:tcPr anchor="ctr"/>
                </a:tc>
                <a:tc>
                  <a:txBody>
                    <a:bodyPr/>
                    <a:lstStyle/>
                    <a:p>
                      <a:pPr algn="ctr"/>
                      <a:r>
                        <a:rPr kumimoji="1" lang="ja-JP" altLang="en-US" dirty="0"/>
                        <a:t>無</a:t>
                      </a:r>
                    </a:p>
                  </a:txBody>
                  <a:tcPr anchor="ctr"/>
                </a:tc>
                <a:tc>
                  <a:txBody>
                    <a:bodyPr/>
                    <a:lstStyle/>
                    <a:p>
                      <a:pPr algn="ctr"/>
                      <a:r>
                        <a:rPr kumimoji="1" lang="ja-JP" altLang="en-US" dirty="0"/>
                        <a:t>○</a:t>
                      </a:r>
                    </a:p>
                  </a:txBody>
                  <a:tcPr anchor="ctr"/>
                </a:tc>
                <a:tc>
                  <a:txBody>
                    <a:bodyPr/>
                    <a:lstStyle/>
                    <a:p>
                      <a:endParaRPr kumimoji="1" lang="ja-JP" altLang="en-US" dirty="0"/>
                    </a:p>
                  </a:txBody>
                  <a:tcPr/>
                </a:tc>
                <a:tc>
                  <a:txBody>
                    <a:bodyPr/>
                    <a:lstStyle/>
                    <a:p>
                      <a:pPr algn="ctr"/>
                      <a:r>
                        <a:rPr kumimoji="1" lang="en-US" altLang="ja-JP" dirty="0"/>
                        <a:t>P.42</a:t>
                      </a:r>
                    </a:p>
                  </a:txBody>
                  <a:tcPr anchor="ctr"/>
                </a:tc>
                <a:extLst>
                  <a:ext uri="{0D108BD9-81ED-4DB2-BD59-A6C34878D82A}">
                    <a16:rowId xmlns:a16="http://schemas.microsoft.com/office/drawing/2014/main" xmlns="" val="10007"/>
                  </a:ext>
                </a:extLst>
              </a:tr>
            </a:tbl>
          </a:graphicData>
        </a:graphic>
      </p:graphicFrame>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10.</a:t>
            </a:r>
            <a:r>
              <a:rPr kumimoji="1" lang="ja-JP" altLang="en-US" dirty="0"/>
              <a:t>申請時に提出する資料（１）</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31</a:t>
            </a:fld>
            <a:endParaRPr kumimoji="1" lang="ja-JP" altLang="en-US"/>
          </a:p>
        </p:txBody>
      </p:sp>
    </p:spTree>
    <p:extLst>
      <p:ext uri="{BB962C8B-B14F-4D97-AF65-F5344CB8AC3E}">
        <p14:creationId xmlns:p14="http://schemas.microsoft.com/office/powerpoint/2010/main" val="26247305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10.</a:t>
            </a:r>
            <a:r>
              <a:rPr kumimoji="1" lang="ja-JP" altLang="en-US" dirty="0"/>
              <a:t>申請時に提出する資料（２）</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32</a:t>
            </a:fld>
            <a:endParaRPr kumimoji="1" lang="ja-JP" altLang="en-US"/>
          </a:p>
        </p:txBody>
      </p:sp>
      <p:graphicFrame>
        <p:nvGraphicFramePr>
          <p:cNvPr id="7" name="表 6">
            <a:extLst>
              <a:ext uri="{FF2B5EF4-FFF2-40B4-BE49-F238E27FC236}">
                <a16:creationId xmlns:a16="http://schemas.microsoft.com/office/drawing/2014/main" xmlns="" id="{FB921180-58CD-ABFF-0C97-B7D6D8F87E4C}"/>
              </a:ext>
            </a:extLst>
          </p:cNvPr>
          <p:cNvGraphicFramePr>
            <a:graphicFrameLocks noGrp="1"/>
          </p:cNvGraphicFramePr>
          <p:nvPr>
            <p:extLst>
              <p:ext uri="{D42A27DB-BD31-4B8C-83A1-F6EECF244321}">
                <p14:modId xmlns:p14="http://schemas.microsoft.com/office/powerpoint/2010/main" val="2197653863"/>
              </p:ext>
            </p:extLst>
          </p:nvPr>
        </p:nvGraphicFramePr>
        <p:xfrm>
          <a:off x="466725" y="1254885"/>
          <a:ext cx="11239331" cy="4378960"/>
        </p:xfrm>
        <a:graphic>
          <a:graphicData uri="http://schemas.openxmlformats.org/drawingml/2006/table">
            <a:tbl>
              <a:tblPr firstRow="1" bandRow="1">
                <a:tableStyleId>{073A0DAA-6AF3-43AB-8588-CEC1D06C72B9}</a:tableStyleId>
              </a:tblPr>
              <a:tblGrid>
                <a:gridCol w="522616">
                  <a:extLst>
                    <a:ext uri="{9D8B030D-6E8A-4147-A177-3AD203B41FA5}">
                      <a16:colId xmlns:a16="http://schemas.microsoft.com/office/drawing/2014/main" xmlns="" val="20000"/>
                    </a:ext>
                  </a:extLst>
                </a:gridCol>
                <a:gridCol w="3391070">
                  <a:extLst>
                    <a:ext uri="{9D8B030D-6E8A-4147-A177-3AD203B41FA5}">
                      <a16:colId xmlns:a16="http://schemas.microsoft.com/office/drawing/2014/main" xmlns="" val="20001"/>
                    </a:ext>
                  </a:extLst>
                </a:gridCol>
                <a:gridCol w="2291679">
                  <a:extLst>
                    <a:ext uri="{9D8B030D-6E8A-4147-A177-3AD203B41FA5}">
                      <a16:colId xmlns:a16="http://schemas.microsoft.com/office/drawing/2014/main" xmlns="" val="20002"/>
                    </a:ext>
                  </a:extLst>
                </a:gridCol>
                <a:gridCol w="830594">
                  <a:extLst>
                    <a:ext uri="{9D8B030D-6E8A-4147-A177-3AD203B41FA5}">
                      <a16:colId xmlns:a16="http://schemas.microsoft.com/office/drawing/2014/main" xmlns="" val="285147540"/>
                    </a:ext>
                  </a:extLst>
                </a:gridCol>
                <a:gridCol w="830594">
                  <a:extLst>
                    <a:ext uri="{9D8B030D-6E8A-4147-A177-3AD203B41FA5}">
                      <a16:colId xmlns:a16="http://schemas.microsoft.com/office/drawing/2014/main" xmlns="" val="1130131866"/>
                    </a:ext>
                  </a:extLst>
                </a:gridCol>
                <a:gridCol w="2346915">
                  <a:extLst>
                    <a:ext uri="{9D8B030D-6E8A-4147-A177-3AD203B41FA5}">
                      <a16:colId xmlns:a16="http://schemas.microsoft.com/office/drawing/2014/main" xmlns="" val="20003"/>
                    </a:ext>
                  </a:extLst>
                </a:gridCol>
                <a:gridCol w="1025863">
                  <a:extLst>
                    <a:ext uri="{9D8B030D-6E8A-4147-A177-3AD203B41FA5}">
                      <a16:colId xmlns:a16="http://schemas.microsoft.com/office/drawing/2014/main" xmlns="" val="20004"/>
                    </a:ext>
                  </a:extLst>
                </a:gridCol>
              </a:tblGrid>
              <a:tr h="370840">
                <a:tc>
                  <a:txBody>
                    <a:bodyPr/>
                    <a:lstStyle/>
                    <a:p>
                      <a:pPr algn="ctr"/>
                      <a:r>
                        <a:rPr kumimoji="1" lang="ja-JP" altLang="en-US" dirty="0"/>
                        <a:t>番号</a:t>
                      </a:r>
                    </a:p>
                  </a:txBody>
                  <a:tcPr anchor="ctr"/>
                </a:tc>
                <a:tc>
                  <a:txBody>
                    <a:bodyPr/>
                    <a:lstStyle/>
                    <a:p>
                      <a:pPr algn="ctr"/>
                      <a:r>
                        <a:rPr kumimoji="1" lang="ja-JP" altLang="en-US" dirty="0"/>
                        <a:t>提出書類</a:t>
                      </a:r>
                    </a:p>
                  </a:txBody>
                  <a:tcPr anchor="ctr"/>
                </a:tc>
                <a:tc>
                  <a:txBody>
                    <a:bodyPr/>
                    <a:lstStyle/>
                    <a:p>
                      <a:pPr algn="ctr"/>
                      <a:r>
                        <a:rPr kumimoji="1" lang="ja-JP" altLang="en-US" dirty="0"/>
                        <a:t>部数</a:t>
                      </a:r>
                    </a:p>
                  </a:txBody>
                  <a:tcPr anchor="ctr"/>
                </a:tc>
                <a:tc>
                  <a:txBody>
                    <a:bodyPr/>
                    <a:lstStyle/>
                    <a:p>
                      <a:pPr algn="l"/>
                      <a:r>
                        <a:rPr kumimoji="1" lang="ja-JP" altLang="en-US" dirty="0"/>
                        <a:t>  書類　　</a:t>
                      </a:r>
                    </a:p>
                    <a:p>
                      <a:pPr algn="ctr"/>
                      <a:r>
                        <a:rPr kumimoji="1" lang="ja-JP" altLang="en-US" dirty="0"/>
                        <a:t>様式</a:t>
                      </a:r>
                      <a:r>
                        <a:rPr kumimoji="1" lang="en-US" altLang="ja-JP" sz="1000" dirty="0"/>
                        <a:t>※1</a:t>
                      </a:r>
                      <a:endParaRPr kumimoji="1" lang="ja-JP" altLang="en-US" dirty="0"/>
                    </a:p>
                  </a:txBody>
                  <a:tcPr anchor="ctr"/>
                </a:tc>
                <a:tc>
                  <a:txBody>
                    <a:bodyPr/>
                    <a:lstStyle/>
                    <a:p>
                      <a:pPr algn="ctr"/>
                      <a:r>
                        <a:rPr kumimoji="1" lang="ja-JP" altLang="en-US" dirty="0"/>
                        <a:t>必須</a:t>
                      </a:r>
                    </a:p>
                    <a:p>
                      <a:pPr algn="ctr"/>
                      <a:r>
                        <a:rPr kumimoji="1" lang="ja-JP" altLang="en-US" dirty="0"/>
                        <a:t>書類</a:t>
                      </a:r>
                      <a:r>
                        <a:rPr kumimoji="1" lang="en-US" altLang="ja-JP" sz="1000" dirty="0"/>
                        <a:t>※2</a:t>
                      </a:r>
                      <a:endParaRPr kumimoji="1" lang="ja-JP" altLang="en-US" sz="1000" dirty="0"/>
                    </a:p>
                  </a:txBody>
                  <a:tcPr anchor="ctr"/>
                </a:tc>
                <a:tc>
                  <a:txBody>
                    <a:bodyPr/>
                    <a:lstStyle/>
                    <a:p>
                      <a:pPr algn="ctr"/>
                      <a:r>
                        <a:rPr kumimoji="1" lang="ja-JP" altLang="en-US" dirty="0"/>
                        <a:t>備考</a:t>
                      </a:r>
                    </a:p>
                  </a:txBody>
                  <a:tcPr anchor="ctr"/>
                </a:tc>
                <a:tc>
                  <a:txBody>
                    <a:bodyPr/>
                    <a:lstStyle/>
                    <a:p>
                      <a:pPr algn="ctr"/>
                      <a:r>
                        <a:rPr kumimoji="1" lang="ja-JP" altLang="en-US" dirty="0"/>
                        <a:t>本資料参照頁</a:t>
                      </a:r>
                    </a:p>
                  </a:txBody>
                  <a:tcPr anchor="ctr"/>
                </a:tc>
                <a:extLst>
                  <a:ext uri="{0D108BD9-81ED-4DB2-BD59-A6C34878D82A}">
                    <a16:rowId xmlns:a16="http://schemas.microsoft.com/office/drawing/2014/main" xmlns="" val="10000"/>
                  </a:ext>
                </a:extLst>
              </a:tr>
              <a:tr h="370840">
                <a:tc>
                  <a:txBody>
                    <a:bodyPr/>
                    <a:lstStyle/>
                    <a:p>
                      <a:pPr algn="ctr"/>
                      <a:r>
                        <a:rPr kumimoji="1" lang="ja-JP" altLang="en-US" dirty="0"/>
                        <a:t>⑨</a:t>
                      </a:r>
                    </a:p>
                  </a:txBody>
                  <a:tcPr anchor="ctr"/>
                </a:tc>
                <a:tc>
                  <a:txBody>
                    <a:bodyPr/>
                    <a:lstStyle/>
                    <a:p>
                      <a:r>
                        <a:rPr kumimoji="1" lang="ja-JP" altLang="en-US" dirty="0"/>
                        <a:t>登記事項証明書</a:t>
                      </a:r>
                    </a:p>
                    <a:p>
                      <a:r>
                        <a:rPr kumimoji="1" lang="ja-JP" altLang="en-US" dirty="0"/>
                        <a:t>　または登記簿謄本（写）</a:t>
                      </a:r>
                      <a:r>
                        <a:rPr kumimoji="1" lang="en-US" altLang="ja-JP" sz="1050" dirty="0"/>
                        <a:t>※4</a:t>
                      </a:r>
                      <a:endParaRPr kumimoji="1" lang="ja-JP" altLang="en-US" dirty="0"/>
                    </a:p>
                  </a:txBody>
                  <a:tcPr/>
                </a:tc>
                <a:tc>
                  <a:txBody>
                    <a:bodyPr/>
                    <a:lstStyle/>
                    <a:p>
                      <a:pPr algn="ctr"/>
                      <a:r>
                        <a:rPr kumimoji="1" lang="ja-JP" altLang="en-US" dirty="0"/>
                        <a:t>各事業者ごとに</a:t>
                      </a:r>
                      <a:r>
                        <a:rPr kumimoji="1" lang="en-US" altLang="ja-JP" dirty="0"/>
                        <a:t>1</a:t>
                      </a:r>
                      <a:endParaRPr kumimoji="1" lang="ja-JP" altLang="en-US" dirty="0"/>
                    </a:p>
                  </a:txBody>
                  <a:tcPr anchor="ctr"/>
                </a:tc>
                <a:tc>
                  <a:txBody>
                    <a:bodyPr/>
                    <a:lstStyle/>
                    <a:p>
                      <a:pPr algn="ctr"/>
                      <a:r>
                        <a:rPr kumimoji="1" lang="ja-JP" altLang="en-US" dirty="0"/>
                        <a:t>無</a:t>
                      </a:r>
                    </a:p>
                  </a:txBody>
                  <a:tcPr anchor="ctr"/>
                </a:tc>
                <a:tc>
                  <a:txBody>
                    <a:bodyPr/>
                    <a:lstStyle/>
                    <a:p>
                      <a:pPr algn="ctr"/>
                      <a:r>
                        <a:rPr kumimoji="1" lang="ja-JP" altLang="en-US" dirty="0"/>
                        <a:t>○</a:t>
                      </a:r>
                    </a:p>
                  </a:txBody>
                  <a:tcPr anchor="ctr"/>
                </a:tc>
                <a:tc>
                  <a:txBody>
                    <a:bodyPr/>
                    <a:lstStyle/>
                    <a:p>
                      <a:r>
                        <a:rPr kumimoji="1" lang="ja-JP" altLang="en-US" dirty="0"/>
                        <a:t>取得後３か月以内のもの</a:t>
                      </a:r>
                    </a:p>
                  </a:txBody>
                  <a:tcPr/>
                </a:tc>
                <a:tc>
                  <a:txBody>
                    <a:bodyPr/>
                    <a:lstStyle/>
                    <a:p>
                      <a:pPr algn="ctr"/>
                      <a:r>
                        <a:rPr kumimoji="1" lang="en-US" altLang="ja-JP" dirty="0"/>
                        <a:t>P.43</a:t>
                      </a:r>
                      <a:endParaRPr kumimoji="1" lang="ja-JP" altLang="en-US" dirty="0"/>
                    </a:p>
                  </a:txBody>
                  <a:tcPr anchor="ctr"/>
                </a:tc>
                <a:extLst>
                  <a:ext uri="{0D108BD9-81ED-4DB2-BD59-A6C34878D82A}">
                    <a16:rowId xmlns:a16="http://schemas.microsoft.com/office/drawing/2014/main" xmlns="" val="78376384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⑩</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貸借対照表</a:t>
                      </a:r>
                      <a:r>
                        <a:rPr kumimoji="1" lang="en-US" altLang="ja-JP" sz="1100" dirty="0"/>
                        <a:t>※4</a:t>
                      </a:r>
                      <a:endParaRPr kumimoji="1" lang="ja-JP" altLang="en-US" dirty="0"/>
                    </a:p>
                  </a:txBody>
                  <a:tcPr/>
                </a:tc>
                <a:tc>
                  <a:txBody>
                    <a:bodyPr/>
                    <a:lstStyle/>
                    <a:p>
                      <a:pPr algn="ctr"/>
                      <a:r>
                        <a:rPr kumimoji="1" lang="ja-JP" altLang="en-US" dirty="0"/>
                        <a:t>各事業者ごとに</a:t>
                      </a:r>
                      <a:r>
                        <a:rPr kumimoji="1" lang="en-US" altLang="ja-JP" dirty="0"/>
                        <a:t>1</a:t>
                      </a:r>
                      <a:endParaRPr kumimoji="1" lang="ja-JP" altLang="en-US" dirty="0"/>
                    </a:p>
                  </a:txBody>
                  <a:tcPr anchor="ctr"/>
                </a:tc>
                <a:tc>
                  <a:txBody>
                    <a:bodyPr/>
                    <a:lstStyle/>
                    <a:p>
                      <a:pPr algn="ctr"/>
                      <a:r>
                        <a:rPr kumimoji="1" lang="ja-JP" altLang="en-US" dirty="0"/>
                        <a:t>無</a:t>
                      </a:r>
                    </a:p>
                  </a:txBody>
                  <a:tcPr anchor="ctr"/>
                </a:tc>
                <a:tc>
                  <a:txBody>
                    <a:bodyPr/>
                    <a:lstStyle/>
                    <a:p>
                      <a:pPr algn="ctr"/>
                      <a:r>
                        <a:rPr kumimoji="1" lang="ja-JP" altLang="en-US" dirty="0"/>
                        <a:t>○</a:t>
                      </a:r>
                    </a:p>
                  </a:txBody>
                  <a:tcPr anchor="ctr"/>
                </a:tc>
                <a:tc>
                  <a:txBody>
                    <a:bodyPr/>
                    <a:lstStyle/>
                    <a:p>
                      <a:r>
                        <a:rPr kumimoji="1" lang="ja-JP" altLang="en-US" sz="1600" dirty="0"/>
                        <a:t>直近２カ年・全事業者分</a:t>
                      </a:r>
                    </a:p>
                  </a:txBody>
                  <a:tcPr/>
                </a:tc>
                <a:tc>
                  <a:txBody>
                    <a:bodyPr/>
                    <a:lstStyle/>
                    <a:p>
                      <a:pPr algn="ctr"/>
                      <a:r>
                        <a:rPr kumimoji="1" lang="en-US" altLang="ja-JP" dirty="0"/>
                        <a:t>P.44</a:t>
                      </a:r>
                      <a:endParaRPr kumimoji="1" lang="ja-JP" altLang="en-US" dirty="0"/>
                    </a:p>
                  </a:txBody>
                  <a:tcPr anchor="ctr"/>
                </a:tc>
                <a:extLst>
                  <a:ext uri="{0D108BD9-81ED-4DB2-BD59-A6C34878D82A}">
                    <a16:rowId xmlns:a16="http://schemas.microsoft.com/office/drawing/2014/main" xmlns="" val="10009"/>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⑪</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損益計算書</a:t>
                      </a:r>
                      <a:r>
                        <a:rPr kumimoji="1" lang="en-US" altLang="ja-JP" sz="1100" dirty="0"/>
                        <a:t>※4</a:t>
                      </a:r>
                      <a:endParaRPr kumimoji="1" lang="ja-JP" altLang="en-US" dirty="0"/>
                    </a:p>
                  </a:txBody>
                  <a:tcPr/>
                </a:tc>
                <a:tc>
                  <a:txBody>
                    <a:bodyPr/>
                    <a:lstStyle/>
                    <a:p>
                      <a:pPr algn="ctr"/>
                      <a:r>
                        <a:rPr kumimoji="1" lang="ja-JP" altLang="en-US" dirty="0"/>
                        <a:t>各事業者ごとに</a:t>
                      </a:r>
                      <a:r>
                        <a:rPr kumimoji="1" lang="en-US" altLang="ja-JP" dirty="0"/>
                        <a:t>1</a:t>
                      </a:r>
                      <a:endParaRPr kumimoji="1" lang="ja-JP" altLang="en-US" dirty="0"/>
                    </a:p>
                  </a:txBody>
                  <a:tcPr/>
                </a:tc>
                <a:tc>
                  <a:txBody>
                    <a:bodyPr/>
                    <a:lstStyle/>
                    <a:p>
                      <a:pPr algn="ctr"/>
                      <a:r>
                        <a:rPr kumimoji="1" lang="ja-JP" altLang="en-US" dirty="0"/>
                        <a:t>無</a:t>
                      </a:r>
                    </a:p>
                  </a:txBody>
                  <a:tcPr anchor="ctr"/>
                </a:tc>
                <a:tc>
                  <a:txBody>
                    <a:bodyPr/>
                    <a:lstStyle/>
                    <a:p>
                      <a:pPr algn="ctr"/>
                      <a:r>
                        <a:rPr kumimoji="1" lang="ja-JP" altLang="en-US" dirty="0"/>
                        <a:t>○</a:t>
                      </a:r>
                    </a:p>
                  </a:txBody>
                  <a:tcPr anchor="ctr"/>
                </a:tc>
                <a:tc>
                  <a:txBody>
                    <a:bodyPr/>
                    <a:lstStyle/>
                    <a:p>
                      <a:r>
                        <a:rPr kumimoji="1" lang="ja-JP" altLang="en-US" sz="1600" dirty="0"/>
                        <a:t>直近２カ年・全事業者分</a:t>
                      </a:r>
                    </a:p>
                  </a:txBody>
                  <a:tcPr/>
                </a:tc>
                <a:tc>
                  <a:txBody>
                    <a:bodyPr/>
                    <a:lstStyle/>
                    <a:p>
                      <a:pPr algn="ctr"/>
                      <a:r>
                        <a:rPr kumimoji="1" lang="en-US" altLang="ja-JP" dirty="0"/>
                        <a:t>P.44</a:t>
                      </a:r>
                    </a:p>
                  </a:txBody>
                  <a:tcPr anchor="ctr"/>
                </a:tc>
                <a:extLst>
                  <a:ext uri="{0D108BD9-81ED-4DB2-BD59-A6C34878D82A}">
                    <a16:rowId xmlns:a16="http://schemas.microsoft.com/office/drawing/2014/main" xmlns="" val="1001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⑫</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CO</a:t>
                      </a:r>
                      <a:r>
                        <a:rPr kumimoji="1" lang="en-US" altLang="ja-JP" sz="1200" dirty="0"/>
                        <a:t>2</a:t>
                      </a:r>
                      <a:r>
                        <a:rPr kumimoji="1" lang="ja-JP" altLang="en-US" sz="1800" dirty="0"/>
                        <a:t>削減根拠資料</a:t>
                      </a:r>
                      <a:endParaRPr kumimoji="1" lang="en-US" altLang="ja-JP" sz="18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t>【</a:t>
                      </a:r>
                      <a:r>
                        <a:rPr kumimoji="1" lang="ja-JP" altLang="en-US" sz="1800" dirty="0"/>
                        <a:t>倉庫内・輸送</a:t>
                      </a:r>
                      <a:r>
                        <a:rPr kumimoji="1" lang="en-US" altLang="ja-JP" sz="1800" dirty="0"/>
                        <a:t>】</a:t>
                      </a:r>
                      <a:endParaRPr kumimoji="1" lang="ja-JP" altLang="en-US" dirty="0"/>
                    </a:p>
                  </a:txBody>
                  <a:tcPr/>
                </a:tc>
                <a:tc>
                  <a:txBody>
                    <a:bodyPr/>
                    <a:lstStyle/>
                    <a:p>
                      <a:pPr algn="ctr"/>
                      <a:r>
                        <a:rPr kumimoji="1" lang="en-US" altLang="ja-JP" dirty="0"/>
                        <a:t>1</a:t>
                      </a:r>
                      <a:endParaRPr kumimoji="1" lang="ja-JP" altLang="en-US" dirty="0"/>
                    </a:p>
                  </a:txBody>
                  <a:tcPr/>
                </a:tc>
                <a:tc>
                  <a:txBody>
                    <a:bodyPr/>
                    <a:lstStyle/>
                    <a:p>
                      <a:pPr algn="ctr"/>
                      <a:r>
                        <a:rPr kumimoji="1" lang="ja-JP" altLang="en-US" dirty="0"/>
                        <a:t>有</a:t>
                      </a:r>
                    </a:p>
                  </a:txBody>
                  <a:tcPr anchor="ctr"/>
                </a:tc>
                <a:tc>
                  <a:txBody>
                    <a:bodyPr/>
                    <a:lstStyle/>
                    <a:p>
                      <a:pPr algn="ctr"/>
                      <a:r>
                        <a:rPr kumimoji="1" lang="ja-JP" altLang="en-US" dirty="0"/>
                        <a:t>○</a:t>
                      </a:r>
                    </a:p>
                  </a:txBody>
                  <a:tcPr anchor="ctr"/>
                </a:tc>
                <a:tc>
                  <a:txBody>
                    <a:bodyPr/>
                    <a:lstStyle/>
                    <a:p>
                      <a:r>
                        <a:rPr kumimoji="1" lang="ja-JP" altLang="ja-JP" sz="1800" kern="1200" dirty="0">
                          <a:solidFill>
                            <a:schemeClr val="dk1"/>
                          </a:solidFill>
                          <a:effectLst/>
                          <a:latin typeface="+mn-lt"/>
                          <a:ea typeface="+mn-ea"/>
                          <a:cs typeface="+mn-cs"/>
                        </a:rPr>
                        <a:t>【倉庫内】は必須書類</a:t>
                      </a:r>
                    </a:p>
                    <a:p>
                      <a:r>
                        <a:rPr kumimoji="1" lang="ja-JP" altLang="ja-JP" sz="1800" kern="1200" dirty="0">
                          <a:solidFill>
                            <a:schemeClr val="dk1"/>
                          </a:solidFill>
                          <a:effectLst/>
                          <a:latin typeface="+mn-lt"/>
                          <a:ea typeface="+mn-ea"/>
                          <a:cs typeface="+mn-cs"/>
                        </a:rPr>
                        <a:t>物流業務用</a:t>
                      </a:r>
                      <a:r>
                        <a:rPr kumimoji="1" lang="en-US" altLang="ja-JP" sz="1800" kern="1200" dirty="0">
                          <a:solidFill>
                            <a:schemeClr val="dk1"/>
                          </a:solidFill>
                          <a:effectLst/>
                          <a:latin typeface="+mn-lt"/>
                          <a:ea typeface="+mn-ea"/>
                          <a:cs typeface="+mn-cs"/>
                        </a:rPr>
                        <a:t>EV</a:t>
                      </a:r>
                      <a:r>
                        <a:rPr kumimoji="1" lang="ja-JP" altLang="ja-JP" sz="1800" kern="1200" dirty="0">
                          <a:solidFill>
                            <a:schemeClr val="dk1"/>
                          </a:solidFill>
                          <a:effectLst/>
                          <a:latin typeface="+mn-lt"/>
                          <a:ea typeface="+mn-ea"/>
                          <a:cs typeface="+mn-cs"/>
                        </a:rPr>
                        <a:t>車両等を導入する場合は【倉庫内】のほかに【輸送】を提出</a:t>
                      </a:r>
                      <a:endParaRPr kumimoji="1" lang="ja-JP" altLang="en-US" sz="1600" dirty="0"/>
                    </a:p>
                  </a:txBody>
                  <a:tcPr/>
                </a:tc>
                <a:tc>
                  <a:txBody>
                    <a:bodyPr/>
                    <a:lstStyle/>
                    <a:p>
                      <a:pPr algn="ctr"/>
                      <a:r>
                        <a:rPr kumimoji="1" lang="en-US" altLang="ja-JP" dirty="0"/>
                        <a:t>P.45</a:t>
                      </a:r>
                      <a:r>
                        <a:rPr kumimoji="1" lang="ja-JP" altLang="en-US" dirty="0"/>
                        <a:t>、</a:t>
                      </a:r>
                      <a:r>
                        <a:rPr kumimoji="1" lang="en-US" altLang="ja-JP" dirty="0"/>
                        <a:t>46</a:t>
                      </a:r>
                      <a:endParaRPr kumimoji="1" lang="ja-JP" altLang="en-US" dirty="0"/>
                    </a:p>
                  </a:txBody>
                  <a:tcPr anchor="ctr"/>
                </a:tc>
                <a:extLst>
                  <a:ext uri="{0D108BD9-81ED-4DB2-BD59-A6C34878D82A}">
                    <a16:rowId xmlns:a16="http://schemas.microsoft.com/office/drawing/2014/main" xmlns="" val="334422603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⑬</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既存設備を証する資料</a:t>
                      </a:r>
                    </a:p>
                  </a:txBody>
                  <a:tcPr/>
                </a:tc>
                <a:tc>
                  <a:txBody>
                    <a:bodyPr/>
                    <a:lstStyle/>
                    <a:p>
                      <a:pPr algn="ctr"/>
                      <a:r>
                        <a:rPr kumimoji="1" lang="en-US" altLang="ja-JP" dirty="0"/>
                        <a:t>1</a:t>
                      </a:r>
                      <a:endParaRPr kumimoji="1" lang="ja-JP" altLang="en-US" dirty="0"/>
                    </a:p>
                  </a:txBody>
                  <a:tcPr/>
                </a:tc>
                <a:tc>
                  <a:txBody>
                    <a:bodyPr/>
                    <a:lstStyle/>
                    <a:p>
                      <a:pPr algn="ctr"/>
                      <a:r>
                        <a:rPr kumimoji="1" lang="ja-JP" altLang="en-US" dirty="0"/>
                        <a:t>無</a:t>
                      </a:r>
                    </a:p>
                  </a:txBody>
                  <a:tcPr anchor="ctr"/>
                </a:tc>
                <a:tc>
                  <a:txBody>
                    <a:bodyPr/>
                    <a:lstStyle/>
                    <a:p>
                      <a:pPr algn="ctr"/>
                      <a:r>
                        <a:rPr kumimoji="1" lang="ja-JP" altLang="en-US" dirty="0"/>
                        <a:t>△</a:t>
                      </a:r>
                    </a:p>
                  </a:txBody>
                  <a:tcPr anchor="ctr"/>
                </a:tc>
                <a:tc>
                  <a:txBody>
                    <a:bodyPr/>
                    <a:lstStyle/>
                    <a:p>
                      <a:endParaRPr kumimoji="1" lang="ja-JP" altLang="en-US" sz="1600" dirty="0"/>
                    </a:p>
                  </a:txBody>
                  <a:tcPr/>
                </a:tc>
                <a:tc>
                  <a:txBody>
                    <a:bodyPr/>
                    <a:lstStyle/>
                    <a:p>
                      <a:pPr algn="ctr"/>
                      <a:r>
                        <a:rPr kumimoji="1" lang="en-US" altLang="ja-JP" dirty="0"/>
                        <a:t>P.47</a:t>
                      </a:r>
                      <a:endParaRPr kumimoji="1" lang="ja-JP" altLang="en-US" dirty="0"/>
                    </a:p>
                  </a:txBody>
                  <a:tcPr anchor="ctr"/>
                </a:tc>
                <a:extLst>
                  <a:ext uri="{0D108BD9-81ED-4DB2-BD59-A6C34878D82A}">
                    <a16:rowId xmlns:a16="http://schemas.microsoft.com/office/drawing/2014/main" xmlns="" val="22351463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⑭</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委任状</a:t>
                      </a:r>
                    </a:p>
                  </a:txBody>
                  <a:tcPr/>
                </a:tc>
                <a:tc>
                  <a:txBody>
                    <a:bodyPr/>
                    <a:lstStyle/>
                    <a:p>
                      <a:pPr algn="ctr"/>
                      <a:r>
                        <a:rPr kumimoji="1" lang="en-US" altLang="ja-JP" dirty="0"/>
                        <a:t>1</a:t>
                      </a:r>
                      <a:endParaRPr kumimoji="1" lang="ja-JP" altLang="en-US" dirty="0"/>
                    </a:p>
                  </a:txBody>
                  <a:tcPr/>
                </a:tc>
                <a:tc>
                  <a:txBody>
                    <a:bodyPr/>
                    <a:lstStyle/>
                    <a:p>
                      <a:pPr algn="ctr"/>
                      <a:r>
                        <a:rPr kumimoji="1" lang="ja-JP" altLang="en-US" dirty="0"/>
                        <a:t>無</a:t>
                      </a:r>
                    </a:p>
                  </a:txBody>
                  <a:tcPr anchor="ctr"/>
                </a:tc>
                <a:tc>
                  <a:txBody>
                    <a:bodyPr/>
                    <a:lstStyle/>
                    <a:p>
                      <a:pPr algn="ctr"/>
                      <a:r>
                        <a:rPr kumimoji="1" lang="ja-JP" altLang="en-US" dirty="0"/>
                        <a:t>△</a:t>
                      </a:r>
                    </a:p>
                  </a:txBody>
                  <a:tcPr anchor="ctr"/>
                </a:tc>
                <a:tc>
                  <a:txBody>
                    <a:bodyPr/>
                    <a:lstStyle/>
                    <a:p>
                      <a:endParaRPr kumimoji="1" lang="ja-JP" altLang="en-US" sz="1600" dirty="0"/>
                    </a:p>
                  </a:txBody>
                  <a:tcPr/>
                </a:tc>
                <a:tc>
                  <a:txBody>
                    <a:bodyPr/>
                    <a:lstStyle/>
                    <a:p>
                      <a:pPr algn="ctr"/>
                      <a:r>
                        <a:rPr kumimoji="1" lang="en-US" altLang="ja-JP" dirty="0"/>
                        <a:t>P.48</a:t>
                      </a:r>
                      <a:endParaRPr kumimoji="1" lang="ja-JP" altLang="en-US" dirty="0"/>
                    </a:p>
                  </a:txBody>
                  <a:tcPr anchor="ctr"/>
                </a:tc>
                <a:extLst>
                  <a:ext uri="{0D108BD9-81ED-4DB2-BD59-A6C34878D82A}">
                    <a16:rowId xmlns:a16="http://schemas.microsoft.com/office/drawing/2014/main" xmlns="" val="2440417917"/>
                  </a:ext>
                </a:extLst>
              </a:tr>
            </a:tbl>
          </a:graphicData>
        </a:graphic>
      </p:graphicFrame>
      <p:sp>
        <p:nvSpPr>
          <p:cNvPr id="8" name="コンテンツ プレースホルダー 2">
            <a:extLst>
              <a:ext uri="{FF2B5EF4-FFF2-40B4-BE49-F238E27FC236}">
                <a16:creationId xmlns:a16="http://schemas.microsoft.com/office/drawing/2014/main" xmlns="" id="{B07CFA6A-304D-F95A-E5A9-067E574A6D8E}"/>
              </a:ext>
            </a:extLst>
          </p:cNvPr>
          <p:cNvSpPr>
            <a:spLocks noGrp="1"/>
          </p:cNvSpPr>
          <p:nvPr>
            <p:ph idx="1"/>
          </p:nvPr>
        </p:nvSpPr>
        <p:spPr>
          <a:xfrm>
            <a:off x="485944" y="5617569"/>
            <a:ext cx="11239331" cy="1183681"/>
          </a:xfrm>
        </p:spPr>
        <p:txBody>
          <a:bodyPr>
            <a:normAutofit/>
          </a:bodyPr>
          <a:lstStyle/>
          <a:p>
            <a:pPr marL="0" indent="0" eaLnBrk="0" hangingPunct="0">
              <a:buNone/>
            </a:pPr>
            <a:r>
              <a:rPr lang="en-US" altLang="ja-JP" sz="1100" dirty="0"/>
              <a:t>※1</a:t>
            </a:r>
            <a:r>
              <a:rPr lang="ja-JP" altLang="en-US" sz="1100" dirty="0"/>
              <a:t>：書類様式が「有」の資料は本事業のホームページからファイルのダウンロードが可能です。</a:t>
            </a:r>
          </a:p>
          <a:p>
            <a:pPr marL="0" indent="0" eaLnBrk="0" hangingPunct="0">
              <a:buNone/>
            </a:pPr>
            <a:r>
              <a:rPr lang="en-US" altLang="ja-JP" sz="1100" dirty="0"/>
              <a:t>※2</a:t>
            </a:r>
            <a:r>
              <a:rPr lang="ja-JP" altLang="en-US" sz="1100" dirty="0"/>
              <a:t>：必須書類が「△」の資料は該当する申請者のみ提出が必要です。</a:t>
            </a:r>
          </a:p>
          <a:p>
            <a:pPr marL="0" indent="0" eaLnBrk="0" hangingPunct="0">
              <a:buNone/>
            </a:pPr>
            <a:r>
              <a:rPr lang="en-US" altLang="ja-JP" sz="1100" dirty="0"/>
              <a:t>※3</a:t>
            </a:r>
            <a:r>
              <a:rPr lang="ja-JP" altLang="en-US" sz="1100" dirty="0"/>
              <a:t>：見積書は、原則３社以上の見積提出が必要です。</a:t>
            </a:r>
            <a:endParaRPr lang="en-US" altLang="ja-JP" sz="1100" dirty="0"/>
          </a:p>
          <a:p>
            <a:pPr marL="0" indent="0" eaLnBrk="0" hangingPunct="0">
              <a:buNone/>
            </a:pPr>
            <a:r>
              <a:rPr lang="en-US" altLang="ja-JP" sz="1100" dirty="0"/>
              <a:t>※4</a:t>
            </a:r>
            <a:r>
              <a:rPr lang="ja-JP" altLang="en-US" sz="1100" dirty="0"/>
              <a:t>：共同申請の場合は、すべての事業者分を提出してください。</a:t>
            </a:r>
          </a:p>
        </p:txBody>
      </p:sp>
    </p:spTree>
    <p:extLst>
      <p:ext uri="{BB962C8B-B14F-4D97-AF65-F5344CB8AC3E}">
        <p14:creationId xmlns:p14="http://schemas.microsoft.com/office/powerpoint/2010/main" val="21253010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a:t>
            </a:r>
            <a:r>
              <a:rPr kumimoji="1" lang="ja-JP" altLang="en-US" dirty="0"/>
              <a:t>申請書類記入例（１）</a:t>
            </a:r>
            <a:endParaRPr kumimoji="1" lang="ja-JP" altLang="en-US" sz="2700" dirty="0"/>
          </a:p>
        </p:txBody>
      </p:sp>
      <p:sp>
        <p:nvSpPr>
          <p:cNvPr id="3" name="コンテンツ プレースホルダー 2"/>
          <p:cNvSpPr>
            <a:spLocks noGrp="1"/>
          </p:cNvSpPr>
          <p:nvPr>
            <p:ph idx="1"/>
          </p:nvPr>
        </p:nvSpPr>
        <p:spPr>
          <a:xfrm>
            <a:off x="6238199" y="1531975"/>
            <a:ext cx="5563275" cy="276225"/>
          </a:xfrm>
        </p:spPr>
        <p:txBody>
          <a:bodyPr anchor="ctr">
            <a:normAutofit/>
          </a:bodyPr>
          <a:lstStyle/>
          <a:p>
            <a:pPr marL="0" indent="0" eaLnBrk="0" hangingPunct="0">
              <a:buNone/>
            </a:pPr>
            <a:r>
              <a:rPr lang="ja-JP" altLang="en-US" sz="1200" dirty="0"/>
              <a:t>・文書番号は、必要に応じて入力してください。（空欄可）</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33</a:t>
            </a:fld>
            <a:endParaRPr kumimoji="1" lang="ja-JP" altLang="en-US"/>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latin typeface="+mn-ea"/>
                <a:ea typeface="+mn-ea"/>
              </a:rPr>
              <a:t>①</a:t>
            </a:r>
            <a:r>
              <a:rPr lang="zh-TW" altLang="en-US" sz="1800" dirty="0">
                <a:latin typeface="ＭＳ Ｐゴシック" panose="020B0600070205080204" pitchFamily="50" charset="-128"/>
                <a:ea typeface="ＭＳ Ｐゴシック" panose="020B0600070205080204" pitchFamily="50" charset="-128"/>
              </a:rPr>
              <a:t>物流脱炭素化促進事業費補助金交付申請書</a:t>
            </a:r>
            <a:r>
              <a:rPr lang="ja-JP" altLang="en-US" sz="1800" dirty="0">
                <a:latin typeface="+mn-ea"/>
                <a:ea typeface="+mn-ea"/>
              </a:rPr>
              <a:t>（様式第１）</a:t>
            </a:r>
          </a:p>
        </p:txBody>
      </p:sp>
      <p:pic>
        <p:nvPicPr>
          <p:cNvPr id="5" name="図 4"/>
          <p:cNvPicPr>
            <a:picLocks noChangeAspect="1"/>
          </p:cNvPicPr>
          <p:nvPr/>
        </p:nvPicPr>
        <p:blipFill rotWithShape="1">
          <a:blip r:embed="rId2"/>
          <a:srcRect t="5735" b="32752"/>
          <a:stretch/>
        </p:blipFill>
        <p:spPr>
          <a:xfrm>
            <a:off x="838200" y="1513700"/>
            <a:ext cx="5400000" cy="4701845"/>
          </a:xfrm>
          <a:prstGeom prst="rect">
            <a:avLst/>
          </a:prstGeom>
        </p:spPr>
      </p:pic>
      <p:sp>
        <p:nvSpPr>
          <p:cNvPr id="7" name="正方形/長方形 6"/>
          <p:cNvSpPr/>
          <p:nvPr/>
        </p:nvSpPr>
        <p:spPr>
          <a:xfrm>
            <a:off x="4965700" y="1653078"/>
            <a:ext cx="889000" cy="227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rgbClr val="FF0000"/>
                </a:solidFill>
              </a:rPr>
              <a:t>文書</a:t>
            </a:r>
            <a:r>
              <a:rPr kumimoji="1" lang="en-US" altLang="ja-JP" sz="800" dirty="0">
                <a:solidFill>
                  <a:srgbClr val="FF0000"/>
                </a:solidFill>
              </a:rPr>
              <a:t>001</a:t>
            </a:r>
            <a:endParaRPr kumimoji="1" lang="ja-JP" altLang="en-US" sz="800" dirty="0">
              <a:solidFill>
                <a:srgbClr val="FF0000"/>
              </a:solidFill>
            </a:endParaRPr>
          </a:p>
        </p:txBody>
      </p:sp>
      <p:sp>
        <p:nvSpPr>
          <p:cNvPr id="9" name="正方形/長方形 8"/>
          <p:cNvSpPr/>
          <p:nvPr/>
        </p:nvSpPr>
        <p:spPr>
          <a:xfrm>
            <a:off x="4716214" y="1757466"/>
            <a:ext cx="1021100" cy="2542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rgbClr val="FF0000"/>
                </a:solidFill>
              </a:rPr>
              <a:t>●　　　●　　●</a:t>
            </a:r>
          </a:p>
        </p:txBody>
      </p:sp>
      <p:sp>
        <p:nvSpPr>
          <p:cNvPr id="11" name="正方形/長方形 10"/>
          <p:cNvSpPr/>
          <p:nvPr/>
        </p:nvSpPr>
        <p:spPr>
          <a:xfrm>
            <a:off x="3953450" y="2183630"/>
            <a:ext cx="1475800" cy="521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800" dirty="0">
                <a:solidFill>
                  <a:srgbClr val="FF0000"/>
                </a:solidFill>
              </a:rPr>
              <a:t>国交物流株式会社</a:t>
            </a:r>
            <a:endParaRPr lang="en-US" altLang="ja-JP" sz="800" dirty="0">
              <a:solidFill>
                <a:srgbClr val="FF0000"/>
              </a:solidFill>
            </a:endParaRPr>
          </a:p>
          <a:p>
            <a:r>
              <a:rPr kumimoji="1" lang="ja-JP" altLang="en-US" sz="800" dirty="0">
                <a:solidFill>
                  <a:srgbClr val="FF0000"/>
                </a:solidFill>
              </a:rPr>
              <a:t>代表取締役　国土　太郎</a:t>
            </a:r>
          </a:p>
        </p:txBody>
      </p:sp>
      <p:sp>
        <p:nvSpPr>
          <p:cNvPr id="12" name="正方形/長方形 11"/>
          <p:cNvSpPr/>
          <p:nvPr/>
        </p:nvSpPr>
        <p:spPr>
          <a:xfrm>
            <a:off x="3194625" y="4423590"/>
            <a:ext cx="1875850" cy="243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dirty="0">
                <a:solidFill>
                  <a:srgbClr val="FF0000"/>
                </a:solidFill>
              </a:rPr>
              <a:t>交付決定日から令和●年●月●日</a:t>
            </a:r>
          </a:p>
        </p:txBody>
      </p:sp>
      <p:sp>
        <p:nvSpPr>
          <p:cNvPr id="13" name="正方形/長方形 12"/>
          <p:cNvSpPr/>
          <p:nvPr/>
        </p:nvSpPr>
        <p:spPr>
          <a:xfrm>
            <a:off x="3138725" y="4571718"/>
            <a:ext cx="1875850" cy="243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dirty="0">
                <a:solidFill>
                  <a:srgbClr val="FF0000"/>
                </a:solidFill>
              </a:rPr>
              <a:t>〇〇〇</a:t>
            </a:r>
            <a:r>
              <a:rPr kumimoji="1" lang="en-US" altLang="ja-JP" sz="800" dirty="0">
                <a:solidFill>
                  <a:srgbClr val="FF0000"/>
                </a:solidFill>
              </a:rPr>
              <a:t>,</a:t>
            </a:r>
            <a:r>
              <a:rPr lang="ja-JP" altLang="en-US" sz="800" dirty="0">
                <a:solidFill>
                  <a:srgbClr val="FF0000"/>
                </a:solidFill>
              </a:rPr>
              <a:t>〇〇〇</a:t>
            </a:r>
            <a:r>
              <a:rPr lang="en-US" altLang="ja-JP" sz="800" dirty="0">
                <a:solidFill>
                  <a:srgbClr val="FF0000"/>
                </a:solidFill>
              </a:rPr>
              <a:t>,</a:t>
            </a:r>
            <a:r>
              <a:rPr lang="ja-JP" altLang="en-US" sz="800" dirty="0">
                <a:solidFill>
                  <a:srgbClr val="FF0000"/>
                </a:solidFill>
              </a:rPr>
              <a:t>〇〇〇</a:t>
            </a:r>
            <a:endParaRPr kumimoji="1" lang="ja-JP" altLang="en-US" sz="800" dirty="0">
              <a:solidFill>
                <a:srgbClr val="FF0000"/>
              </a:solidFill>
            </a:endParaRPr>
          </a:p>
        </p:txBody>
      </p:sp>
      <p:sp>
        <p:nvSpPr>
          <p:cNvPr id="14" name="正方形/長方形 13"/>
          <p:cNvSpPr/>
          <p:nvPr/>
        </p:nvSpPr>
        <p:spPr>
          <a:xfrm>
            <a:off x="3148250" y="4924143"/>
            <a:ext cx="1875850" cy="243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dirty="0">
                <a:solidFill>
                  <a:srgbClr val="FF0000"/>
                </a:solidFill>
              </a:rPr>
              <a:t>〇〇〇</a:t>
            </a:r>
            <a:r>
              <a:rPr kumimoji="1" lang="en-US" altLang="ja-JP" sz="800" dirty="0">
                <a:solidFill>
                  <a:srgbClr val="FF0000"/>
                </a:solidFill>
              </a:rPr>
              <a:t>,</a:t>
            </a:r>
            <a:r>
              <a:rPr lang="ja-JP" altLang="en-US" sz="800" dirty="0">
                <a:solidFill>
                  <a:srgbClr val="FF0000"/>
                </a:solidFill>
              </a:rPr>
              <a:t>〇〇〇</a:t>
            </a:r>
            <a:r>
              <a:rPr lang="en-US" altLang="ja-JP" sz="800" dirty="0">
                <a:solidFill>
                  <a:srgbClr val="FF0000"/>
                </a:solidFill>
              </a:rPr>
              <a:t>,</a:t>
            </a:r>
            <a:r>
              <a:rPr lang="ja-JP" altLang="en-US" sz="800" dirty="0">
                <a:solidFill>
                  <a:srgbClr val="FF0000"/>
                </a:solidFill>
              </a:rPr>
              <a:t>〇〇〇</a:t>
            </a:r>
            <a:endParaRPr kumimoji="1" lang="ja-JP" altLang="en-US" sz="800" dirty="0">
              <a:solidFill>
                <a:srgbClr val="FF0000"/>
              </a:solidFill>
            </a:endParaRPr>
          </a:p>
        </p:txBody>
      </p:sp>
      <p:sp>
        <p:nvSpPr>
          <p:cNvPr id="15" name="正方形/長方形 14"/>
          <p:cNvSpPr/>
          <p:nvPr/>
        </p:nvSpPr>
        <p:spPr>
          <a:xfrm>
            <a:off x="3157775" y="5257518"/>
            <a:ext cx="1875850" cy="243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dirty="0">
                <a:solidFill>
                  <a:srgbClr val="FF0000"/>
                </a:solidFill>
              </a:rPr>
              <a:t>〇〇〇</a:t>
            </a:r>
            <a:r>
              <a:rPr kumimoji="1" lang="en-US" altLang="ja-JP" sz="800" dirty="0">
                <a:solidFill>
                  <a:srgbClr val="FF0000"/>
                </a:solidFill>
              </a:rPr>
              <a:t>,</a:t>
            </a:r>
            <a:r>
              <a:rPr lang="ja-JP" altLang="en-US" sz="800" dirty="0">
                <a:solidFill>
                  <a:srgbClr val="FF0000"/>
                </a:solidFill>
              </a:rPr>
              <a:t>〇〇〇</a:t>
            </a:r>
            <a:r>
              <a:rPr lang="en-US" altLang="ja-JP" sz="800" dirty="0">
                <a:solidFill>
                  <a:srgbClr val="FF0000"/>
                </a:solidFill>
              </a:rPr>
              <a:t>,</a:t>
            </a:r>
            <a:r>
              <a:rPr lang="ja-JP" altLang="en-US" sz="800" dirty="0">
                <a:solidFill>
                  <a:srgbClr val="FF0000"/>
                </a:solidFill>
              </a:rPr>
              <a:t>〇〇〇</a:t>
            </a:r>
            <a:endParaRPr kumimoji="1" lang="ja-JP" altLang="en-US" sz="800" dirty="0">
              <a:solidFill>
                <a:srgbClr val="FF0000"/>
              </a:solidFill>
            </a:endParaRPr>
          </a:p>
        </p:txBody>
      </p:sp>
      <p:sp>
        <p:nvSpPr>
          <p:cNvPr id="16" name="正方形/長方形 15"/>
          <p:cNvSpPr/>
          <p:nvPr/>
        </p:nvSpPr>
        <p:spPr>
          <a:xfrm>
            <a:off x="3157775" y="5954546"/>
            <a:ext cx="1875850" cy="243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dirty="0">
                <a:solidFill>
                  <a:srgbClr val="FF0000"/>
                </a:solidFill>
              </a:rPr>
              <a:t>見積書の通り</a:t>
            </a:r>
          </a:p>
        </p:txBody>
      </p:sp>
      <p:sp>
        <p:nvSpPr>
          <p:cNvPr id="17" name="コンテンツ プレースホルダー 2"/>
          <p:cNvSpPr txBox="1">
            <a:spLocks/>
          </p:cNvSpPr>
          <p:nvPr/>
        </p:nvSpPr>
        <p:spPr>
          <a:xfrm>
            <a:off x="6238199" y="1749813"/>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・文書作成日は、作成を開始した日付を入力してください。</a:t>
            </a:r>
            <a:endParaRPr lang="en-US" altLang="ja-JP" sz="1200" dirty="0"/>
          </a:p>
          <a:p>
            <a:pPr marL="0" indent="0" eaLnBrk="0" hangingPunct="0">
              <a:lnSpc>
                <a:spcPts val="500"/>
              </a:lnSpc>
              <a:buFont typeface="Arial" panose="020B0604020202020204" pitchFamily="34" charset="0"/>
              <a:buNone/>
            </a:pPr>
            <a:r>
              <a:rPr lang="ja-JP" altLang="en-US" sz="1200" dirty="0"/>
              <a:t>  公表日（令和６年５月１４日）よりも前の日付や公募受付締切日（令和６年</a:t>
            </a:r>
            <a:endParaRPr lang="en-US" altLang="ja-JP" sz="1200" dirty="0"/>
          </a:p>
          <a:p>
            <a:pPr marL="0" indent="0" eaLnBrk="0" hangingPunct="0">
              <a:lnSpc>
                <a:spcPts val="500"/>
              </a:lnSpc>
              <a:buFont typeface="Arial" panose="020B0604020202020204" pitchFamily="34" charset="0"/>
              <a:buNone/>
            </a:pPr>
            <a:r>
              <a:rPr lang="ja-JP" altLang="en-US" sz="1200" dirty="0"/>
              <a:t> ６月１３日）よりも後の日付は不可です。</a:t>
            </a:r>
          </a:p>
        </p:txBody>
      </p:sp>
      <p:sp>
        <p:nvSpPr>
          <p:cNvPr id="18" name="コンテンツ プレースホルダー 2"/>
          <p:cNvSpPr txBox="1">
            <a:spLocks/>
          </p:cNvSpPr>
          <p:nvPr/>
        </p:nvSpPr>
        <p:spPr>
          <a:xfrm>
            <a:off x="6238198" y="2412046"/>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・氏名は、申請者の法人名（共同申請の場合は、代表となる申請者の法人名）と、そ</a:t>
            </a:r>
          </a:p>
          <a:p>
            <a:pPr marL="0" indent="0" eaLnBrk="0" hangingPunct="0">
              <a:lnSpc>
                <a:spcPts val="500"/>
              </a:lnSpc>
              <a:buFont typeface="Arial" panose="020B0604020202020204" pitchFamily="34" charset="0"/>
              <a:buNone/>
            </a:pPr>
            <a:r>
              <a:rPr lang="ja-JP" altLang="en-US" sz="1200" dirty="0"/>
              <a:t>　の法人の代表者（複数人代表がいる場合は、本事業における決裁権を持つ者）の</a:t>
            </a:r>
          </a:p>
          <a:p>
            <a:pPr marL="0" indent="0" eaLnBrk="0" hangingPunct="0">
              <a:lnSpc>
                <a:spcPts val="500"/>
              </a:lnSpc>
              <a:buFont typeface="Arial" panose="020B0604020202020204" pitchFamily="34" charset="0"/>
              <a:buNone/>
            </a:pPr>
            <a:r>
              <a:rPr lang="ja-JP" altLang="en-US" sz="1200" dirty="0"/>
              <a:t>　役職名と姓と名を入力してください。</a:t>
            </a:r>
          </a:p>
        </p:txBody>
      </p:sp>
      <p:sp>
        <p:nvSpPr>
          <p:cNvPr id="19" name="コンテンツ プレースホルダー 2"/>
          <p:cNvSpPr txBox="1">
            <a:spLocks/>
          </p:cNvSpPr>
          <p:nvPr/>
        </p:nvSpPr>
        <p:spPr>
          <a:xfrm>
            <a:off x="6238196" y="3128915"/>
            <a:ext cx="5582324"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・間接補助事業の開始予定日は、「交付決定日」としてください。完了予定日は具体</a:t>
            </a:r>
            <a:endParaRPr lang="en-US" altLang="ja-JP" sz="1200" dirty="0"/>
          </a:p>
          <a:p>
            <a:pPr marL="0" indent="0" eaLnBrk="0" hangingPunct="0">
              <a:lnSpc>
                <a:spcPts val="500"/>
              </a:lnSpc>
              <a:buFont typeface="Arial" panose="020B0604020202020204" pitchFamily="34" charset="0"/>
              <a:buNone/>
            </a:pPr>
            <a:r>
              <a:rPr lang="ja-JP" altLang="en-US" sz="1200" dirty="0"/>
              <a:t>　的な日付で、かつ、本事業の実績報告期限日（令和７年１月２０日）までの日付を</a:t>
            </a:r>
          </a:p>
          <a:p>
            <a:pPr marL="0" indent="0" eaLnBrk="0" hangingPunct="0">
              <a:lnSpc>
                <a:spcPts val="500"/>
              </a:lnSpc>
              <a:buFont typeface="Arial" panose="020B0604020202020204" pitchFamily="34" charset="0"/>
              <a:buNone/>
            </a:pPr>
            <a:r>
              <a:rPr lang="ja-JP" altLang="en-US" sz="1200" dirty="0"/>
              <a:t>　入力してください。</a:t>
            </a:r>
          </a:p>
        </p:txBody>
      </p:sp>
      <p:sp>
        <p:nvSpPr>
          <p:cNvPr id="20" name="コンテンツ プレースホルダー 2"/>
          <p:cNvSpPr txBox="1">
            <a:spLocks/>
          </p:cNvSpPr>
          <p:nvPr/>
        </p:nvSpPr>
        <p:spPr>
          <a:xfrm>
            <a:off x="6238196" y="3718491"/>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・間接補助事業に要する経費は、補助対象経費および補助対象外の経費の合計金</a:t>
            </a:r>
          </a:p>
          <a:p>
            <a:pPr marL="0" indent="0" eaLnBrk="0" hangingPunct="0">
              <a:lnSpc>
                <a:spcPts val="500"/>
              </a:lnSpc>
              <a:buFont typeface="Arial" panose="020B0604020202020204" pitchFamily="34" charset="0"/>
              <a:buNone/>
            </a:pPr>
            <a:r>
              <a:rPr lang="ja-JP" altLang="en-US" sz="1200" dirty="0"/>
              <a:t>　額を算用数字で入力してください。</a:t>
            </a:r>
          </a:p>
        </p:txBody>
      </p:sp>
      <p:sp>
        <p:nvSpPr>
          <p:cNvPr id="21" name="コンテンツ プレースホルダー 2"/>
          <p:cNvSpPr txBox="1">
            <a:spLocks/>
          </p:cNvSpPr>
          <p:nvPr/>
        </p:nvSpPr>
        <p:spPr>
          <a:xfrm>
            <a:off x="6238196" y="4194839"/>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・補助対象経費は、補助金交付の対象となる施設、設備、機器類の合計金額を算用</a:t>
            </a:r>
          </a:p>
          <a:p>
            <a:pPr marL="0" indent="0" eaLnBrk="0" hangingPunct="0">
              <a:lnSpc>
                <a:spcPts val="500"/>
              </a:lnSpc>
              <a:buFont typeface="Arial" panose="020B0604020202020204" pitchFamily="34" charset="0"/>
              <a:buNone/>
            </a:pPr>
            <a:r>
              <a:rPr lang="ja-JP" altLang="en-US" sz="1200" dirty="0"/>
              <a:t>　数字で入力してください。</a:t>
            </a:r>
          </a:p>
        </p:txBody>
      </p:sp>
      <p:sp>
        <p:nvSpPr>
          <p:cNvPr id="22" name="コンテンツ プレースホルダー 2"/>
          <p:cNvSpPr txBox="1">
            <a:spLocks/>
          </p:cNvSpPr>
          <p:nvPr/>
        </p:nvSpPr>
        <p:spPr>
          <a:xfrm>
            <a:off x="6257246" y="4733580"/>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・補助金交付申請額は、上記の補助対象経費に１／２乗じたのちに</a:t>
            </a:r>
            <a:r>
              <a:rPr lang="en-US" altLang="ja-JP" sz="1200" dirty="0"/>
              <a:t>1,000</a:t>
            </a:r>
            <a:r>
              <a:rPr lang="ja-JP" altLang="en-US" sz="1200" dirty="0"/>
              <a:t>円未満を切</a:t>
            </a:r>
          </a:p>
          <a:p>
            <a:pPr marL="0" indent="0" eaLnBrk="0" hangingPunct="0">
              <a:lnSpc>
                <a:spcPts val="500"/>
              </a:lnSpc>
              <a:buFont typeface="Arial" panose="020B0604020202020204" pitchFamily="34" charset="0"/>
              <a:buNone/>
            </a:pPr>
            <a:r>
              <a:rPr lang="ja-JP" altLang="en-US" sz="1200" dirty="0"/>
              <a:t>　り捨てた金額を入力してください。</a:t>
            </a:r>
          </a:p>
          <a:p>
            <a:pPr marL="0" indent="0" eaLnBrk="0" hangingPunct="0">
              <a:lnSpc>
                <a:spcPts val="500"/>
              </a:lnSpc>
              <a:buFont typeface="Arial" panose="020B0604020202020204" pitchFamily="34" charset="0"/>
              <a:buNone/>
            </a:pPr>
            <a:r>
              <a:rPr lang="ja-JP" altLang="en-US" sz="1200" dirty="0"/>
              <a:t>　</a:t>
            </a:r>
            <a:r>
              <a:rPr lang="en-US" altLang="ja-JP" sz="1000" dirty="0">
                <a:solidFill>
                  <a:srgbClr val="FF0000"/>
                </a:solidFill>
              </a:rPr>
              <a:t>※</a:t>
            </a:r>
            <a:r>
              <a:rPr lang="ja-JP" altLang="en-US" sz="1000" dirty="0">
                <a:solidFill>
                  <a:srgbClr val="FF0000"/>
                </a:solidFill>
              </a:rPr>
              <a:t>交付決定時に補助率変更にともなって金額が変わる場合があります。</a:t>
            </a:r>
          </a:p>
        </p:txBody>
      </p:sp>
      <p:sp>
        <p:nvSpPr>
          <p:cNvPr id="23" name="コンテンツ プレースホルダー 2"/>
          <p:cNvSpPr txBox="1">
            <a:spLocks/>
          </p:cNvSpPr>
          <p:nvPr/>
        </p:nvSpPr>
        <p:spPr>
          <a:xfrm>
            <a:off x="6257245" y="5364643"/>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・同上の金額の算出根拠は、当該箇所では入力が難しい場合、見積書などの参照の</a:t>
            </a:r>
          </a:p>
          <a:p>
            <a:pPr marL="0" indent="0" eaLnBrk="0" hangingPunct="0">
              <a:lnSpc>
                <a:spcPts val="500"/>
              </a:lnSpc>
              <a:buFont typeface="Arial" panose="020B0604020202020204" pitchFamily="34" charset="0"/>
              <a:buNone/>
            </a:pPr>
            <a:r>
              <a:rPr lang="ja-JP" altLang="en-US" sz="1200" dirty="0"/>
              <a:t>　対象となる資料の通りである旨を入力してください。</a:t>
            </a:r>
          </a:p>
        </p:txBody>
      </p:sp>
      <p:sp>
        <p:nvSpPr>
          <p:cNvPr id="24" name="コンテンツ プレースホルダー 2"/>
          <p:cNvSpPr txBox="1">
            <a:spLocks/>
          </p:cNvSpPr>
          <p:nvPr/>
        </p:nvSpPr>
        <p:spPr>
          <a:xfrm>
            <a:off x="838200" y="6220055"/>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000" dirty="0"/>
              <a:t>※</a:t>
            </a:r>
            <a:r>
              <a:rPr lang="ja-JP" altLang="en-US" sz="1000" dirty="0"/>
              <a:t>記入例は当該書類のうち、一部のみを抜粋しています。</a:t>
            </a:r>
          </a:p>
          <a:p>
            <a:pPr marL="0" indent="0" eaLnBrk="0" hangingPunct="0">
              <a:lnSpc>
                <a:spcPts val="500"/>
              </a:lnSpc>
              <a:buFont typeface="Arial" panose="020B0604020202020204" pitchFamily="34" charset="0"/>
              <a:buNone/>
            </a:pPr>
            <a:r>
              <a:rPr lang="en-US" altLang="ja-JP" sz="1000" dirty="0"/>
              <a:t>※</a:t>
            </a:r>
            <a:r>
              <a:rPr lang="ja-JP" altLang="en-US" sz="1000" dirty="0"/>
              <a:t>参考のため入力箇所を赤文字としていますが、提出書類は黒文字で作成してください。</a:t>
            </a:r>
          </a:p>
        </p:txBody>
      </p:sp>
      <p:cxnSp>
        <p:nvCxnSpPr>
          <p:cNvPr id="8" name="カギ線コネクタ 7"/>
          <p:cNvCxnSpPr/>
          <p:nvPr/>
        </p:nvCxnSpPr>
        <p:spPr>
          <a:xfrm rot="10800000" flipV="1">
            <a:off x="5723286" y="1651891"/>
            <a:ext cx="597464" cy="10437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カギ線コネクタ 24"/>
          <p:cNvCxnSpPr/>
          <p:nvPr/>
        </p:nvCxnSpPr>
        <p:spPr>
          <a:xfrm rot="10800000">
            <a:off x="5723287" y="1876186"/>
            <a:ext cx="595933" cy="3475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カギ線コネクタ 26"/>
          <p:cNvCxnSpPr/>
          <p:nvPr/>
        </p:nvCxnSpPr>
        <p:spPr>
          <a:xfrm rot="10800000">
            <a:off x="5181318" y="2439701"/>
            <a:ext cx="1136690" cy="13308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カギ線コネクタ 30"/>
          <p:cNvCxnSpPr/>
          <p:nvPr/>
        </p:nvCxnSpPr>
        <p:spPr>
          <a:xfrm rot="10800000" flipV="1">
            <a:off x="4751050" y="3293593"/>
            <a:ext cx="1571076" cy="122847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カギ線コネクタ 33"/>
          <p:cNvCxnSpPr/>
          <p:nvPr/>
        </p:nvCxnSpPr>
        <p:spPr>
          <a:xfrm rot="10800000" flipV="1">
            <a:off x="4390767" y="3971439"/>
            <a:ext cx="1925578" cy="721918"/>
          </a:xfrm>
          <a:prstGeom prst="bentConnector3">
            <a:avLst>
              <a:gd name="adj1" fmla="val 3631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p:nvPr/>
        </p:nvCxnSpPr>
        <p:spPr>
          <a:xfrm rot="10800000" flipV="1">
            <a:off x="4384985" y="4450557"/>
            <a:ext cx="1933816" cy="578681"/>
          </a:xfrm>
          <a:prstGeom prst="bentConnector3">
            <a:avLst>
              <a:gd name="adj1" fmla="val 3083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カギ線コネクタ 40"/>
          <p:cNvCxnSpPr/>
          <p:nvPr/>
        </p:nvCxnSpPr>
        <p:spPr>
          <a:xfrm rot="10800000" flipV="1">
            <a:off x="4381660" y="4898162"/>
            <a:ext cx="1963143" cy="480575"/>
          </a:xfrm>
          <a:prstGeom prst="bentConnector3">
            <a:avLst>
              <a:gd name="adj1" fmla="val 2650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カギ線コネクタ 44"/>
          <p:cNvCxnSpPr/>
          <p:nvPr/>
        </p:nvCxnSpPr>
        <p:spPr>
          <a:xfrm rot="10800000" flipV="1">
            <a:off x="3953450" y="5618626"/>
            <a:ext cx="2407830" cy="44697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09179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xmlns="" id="{32378B83-089D-BE54-97E0-24878EED492A}"/>
              </a:ext>
            </a:extLst>
          </p:cNvPr>
          <p:cNvPicPr>
            <a:picLocks noChangeAspect="1"/>
          </p:cNvPicPr>
          <p:nvPr/>
        </p:nvPicPr>
        <p:blipFill>
          <a:blip r:embed="rId2"/>
          <a:stretch>
            <a:fillRect/>
          </a:stretch>
        </p:blipFill>
        <p:spPr>
          <a:xfrm>
            <a:off x="884868" y="1569777"/>
            <a:ext cx="4888645" cy="5200685"/>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a:t>
            </a:r>
            <a:r>
              <a:rPr kumimoji="1" lang="ja-JP" altLang="en-US" dirty="0"/>
              <a:t>申請書類記入例（２）</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34</a:t>
            </a:fld>
            <a:endParaRPr kumimoji="1" lang="ja-JP" altLang="en-US" dirty="0"/>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②実施計画書（様式第１別紙１）　　</a:t>
            </a:r>
            <a:r>
              <a:rPr lang="en-US" altLang="ja-JP" sz="1800" dirty="0"/>
              <a:t>1/2</a:t>
            </a:r>
            <a:endParaRPr lang="ja-JP" altLang="en-US" sz="1800" dirty="0"/>
          </a:p>
        </p:txBody>
      </p:sp>
      <p:sp>
        <p:nvSpPr>
          <p:cNvPr id="11" name="正方形/長方形 10"/>
          <p:cNvSpPr/>
          <p:nvPr/>
        </p:nvSpPr>
        <p:spPr>
          <a:xfrm>
            <a:off x="2815837" y="2034511"/>
            <a:ext cx="1475800" cy="6827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200"/>
              </a:spcAft>
            </a:pPr>
            <a:r>
              <a:rPr lang="ja-JP" altLang="en-US" sz="800" dirty="0">
                <a:solidFill>
                  <a:srgbClr val="FF0000"/>
                </a:solidFill>
              </a:rPr>
              <a:t>国土　太郎</a:t>
            </a:r>
          </a:p>
          <a:p>
            <a:pPr>
              <a:spcAft>
                <a:spcPts val="200"/>
              </a:spcAft>
            </a:pPr>
            <a:r>
              <a:rPr kumimoji="1" lang="ja-JP" altLang="en-US" sz="800" dirty="0">
                <a:solidFill>
                  <a:srgbClr val="FF0000"/>
                </a:solidFill>
              </a:rPr>
              <a:t>代表取締役</a:t>
            </a:r>
            <a:endParaRPr kumimoji="1" lang="en-US" altLang="ja-JP" sz="800" dirty="0">
              <a:solidFill>
                <a:srgbClr val="FF0000"/>
              </a:solidFill>
            </a:endParaRPr>
          </a:p>
          <a:p>
            <a:pPr>
              <a:spcAft>
                <a:spcPts val="200"/>
              </a:spcAft>
            </a:pPr>
            <a:r>
              <a:rPr lang="ja-JP" altLang="en-US" sz="800" dirty="0">
                <a:solidFill>
                  <a:srgbClr val="FF0000"/>
                </a:solidFill>
              </a:rPr>
              <a:t>東京都○○区△△町</a:t>
            </a:r>
            <a:r>
              <a:rPr lang="en-US" altLang="ja-JP" sz="800" dirty="0">
                <a:solidFill>
                  <a:srgbClr val="FF0000"/>
                </a:solidFill>
              </a:rPr>
              <a:t>1-2-3</a:t>
            </a:r>
            <a:endParaRPr lang="ja-JP" altLang="en-US" sz="800" dirty="0">
              <a:solidFill>
                <a:srgbClr val="FF0000"/>
              </a:solidFill>
            </a:endParaRPr>
          </a:p>
          <a:p>
            <a:pPr>
              <a:spcAft>
                <a:spcPts val="200"/>
              </a:spcAft>
            </a:pPr>
            <a:r>
              <a:rPr kumimoji="1" lang="en-US" altLang="ja-JP" sz="800" dirty="0">
                <a:solidFill>
                  <a:srgbClr val="FF0000"/>
                </a:solidFill>
              </a:rPr>
              <a:t>03-</a:t>
            </a:r>
            <a:r>
              <a:rPr kumimoji="1" lang="ja-JP" altLang="en-US" sz="800" dirty="0">
                <a:solidFill>
                  <a:srgbClr val="FF0000"/>
                </a:solidFill>
              </a:rPr>
              <a:t>○○○○</a:t>
            </a:r>
            <a:r>
              <a:rPr kumimoji="1" lang="en-US" altLang="ja-JP" sz="800" dirty="0">
                <a:solidFill>
                  <a:srgbClr val="FF0000"/>
                </a:solidFill>
              </a:rPr>
              <a:t>-××××</a:t>
            </a:r>
            <a:r>
              <a:rPr kumimoji="1" lang="ja-JP" altLang="en-US" sz="800" dirty="0">
                <a:solidFill>
                  <a:srgbClr val="FF0000"/>
                </a:solidFill>
              </a:rPr>
              <a:t>　</a:t>
            </a:r>
          </a:p>
        </p:txBody>
      </p:sp>
      <p:sp>
        <p:nvSpPr>
          <p:cNvPr id="12" name="正方形/長方形 11"/>
          <p:cNvSpPr/>
          <p:nvPr/>
        </p:nvSpPr>
        <p:spPr>
          <a:xfrm>
            <a:off x="2057402" y="3578100"/>
            <a:ext cx="3560451" cy="6083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dirty="0">
                <a:solidFill>
                  <a:srgbClr val="FF0000"/>
                </a:solidFill>
              </a:rPr>
              <a:t>国交物流株式会社　京浜営業所</a:t>
            </a:r>
            <a:endParaRPr kumimoji="1" lang="en-US" altLang="ja-JP" sz="800" dirty="0">
              <a:solidFill>
                <a:srgbClr val="FF0000"/>
              </a:solidFill>
            </a:endParaRPr>
          </a:p>
          <a:p>
            <a:r>
              <a:rPr lang="ja-JP" altLang="en-US" sz="800" dirty="0">
                <a:solidFill>
                  <a:srgbClr val="FF0000"/>
                </a:solidFill>
              </a:rPr>
              <a:t>神奈川県川崎市川崎区東扇島○</a:t>
            </a:r>
            <a:r>
              <a:rPr lang="en-US" altLang="ja-JP" sz="800" dirty="0">
                <a:solidFill>
                  <a:srgbClr val="FF0000"/>
                </a:solidFill>
              </a:rPr>
              <a:t>-</a:t>
            </a:r>
            <a:r>
              <a:rPr lang="ja-JP" altLang="en-US" sz="800" dirty="0">
                <a:solidFill>
                  <a:srgbClr val="FF0000"/>
                </a:solidFill>
              </a:rPr>
              <a:t>✕－◆</a:t>
            </a:r>
            <a:endParaRPr lang="en-US" altLang="ja-JP" sz="800" dirty="0">
              <a:solidFill>
                <a:srgbClr val="FF0000"/>
              </a:solidFill>
            </a:endParaRPr>
          </a:p>
          <a:p>
            <a:r>
              <a:rPr lang="en-US" altLang="ja-JP" sz="800" dirty="0">
                <a:solidFill>
                  <a:srgbClr val="FF0000"/>
                </a:solidFill>
              </a:rPr>
              <a:t>A</a:t>
            </a:r>
            <a:r>
              <a:rPr lang="ja-JP" altLang="en-US" sz="800" dirty="0">
                <a:solidFill>
                  <a:srgbClr val="FF0000"/>
                </a:solidFill>
              </a:rPr>
              <a:t>棟倉庫および</a:t>
            </a:r>
            <a:r>
              <a:rPr lang="en-US" altLang="ja-JP" sz="800" dirty="0">
                <a:solidFill>
                  <a:srgbClr val="FF0000"/>
                </a:solidFill>
              </a:rPr>
              <a:t>E</a:t>
            </a:r>
            <a:r>
              <a:rPr lang="ja-JP" altLang="en-US" sz="800" dirty="0">
                <a:solidFill>
                  <a:srgbClr val="FF0000"/>
                </a:solidFill>
              </a:rPr>
              <a:t>棟倉庫</a:t>
            </a:r>
          </a:p>
          <a:p>
            <a:endParaRPr kumimoji="1" lang="ja-JP" altLang="en-US" sz="800" dirty="0">
              <a:solidFill>
                <a:srgbClr val="FF0000"/>
              </a:solidFill>
            </a:endParaRPr>
          </a:p>
        </p:txBody>
      </p:sp>
      <p:sp>
        <p:nvSpPr>
          <p:cNvPr id="13" name="正方形/長方形 12"/>
          <p:cNvSpPr/>
          <p:nvPr/>
        </p:nvSpPr>
        <p:spPr>
          <a:xfrm>
            <a:off x="2055536" y="4757250"/>
            <a:ext cx="3178315" cy="1058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太陽光発電施設を新規導入。倉庫屋上に合計○○枚の太陽光パネルを設置予定。年間約○○</a:t>
            </a:r>
            <a:r>
              <a:rPr kumimoji="1" lang="en-US" altLang="ja-JP" sz="800" dirty="0">
                <a:solidFill>
                  <a:srgbClr val="FF0000"/>
                </a:solidFill>
              </a:rPr>
              <a:t>kw</a:t>
            </a:r>
            <a:r>
              <a:rPr kumimoji="1" lang="ja-JP" altLang="en-US" sz="800" dirty="0">
                <a:solidFill>
                  <a:srgbClr val="FF0000"/>
                </a:solidFill>
              </a:rPr>
              <a:t>の発電が見込まれる。</a:t>
            </a:r>
          </a:p>
          <a:p>
            <a:r>
              <a:rPr lang="ja-JP" altLang="en-US" sz="800" dirty="0">
                <a:solidFill>
                  <a:srgbClr val="FF0000"/>
                </a:solidFill>
              </a:rPr>
              <a:t>蓄電池は</a:t>
            </a:r>
            <a:r>
              <a:rPr lang="en-US" altLang="ja-JP" sz="800" dirty="0">
                <a:solidFill>
                  <a:srgbClr val="FF0000"/>
                </a:solidFill>
              </a:rPr>
              <a:t>30kwh</a:t>
            </a:r>
            <a:r>
              <a:rPr lang="ja-JP" altLang="en-US" sz="800" dirty="0">
                <a:solidFill>
                  <a:srgbClr val="FF0000"/>
                </a:solidFill>
              </a:rPr>
              <a:t>を</a:t>
            </a:r>
            <a:r>
              <a:rPr lang="en-US" altLang="ja-JP" sz="800" dirty="0">
                <a:solidFill>
                  <a:srgbClr val="FF0000"/>
                </a:solidFill>
              </a:rPr>
              <a:t>1</a:t>
            </a:r>
            <a:r>
              <a:rPr lang="ja-JP" altLang="en-US" sz="800" dirty="0">
                <a:solidFill>
                  <a:srgbClr val="FF0000"/>
                </a:solidFill>
              </a:rPr>
              <a:t>機導入し、付帯する</a:t>
            </a:r>
            <a:r>
              <a:rPr lang="en-US" altLang="ja-JP" sz="800" dirty="0">
                <a:solidFill>
                  <a:srgbClr val="FF0000"/>
                </a:solidFill>
              </a:rPr>
              <a:t>EMS</a:t>
            </a:r>
            <a:r>
              <a:rPr lang="ja-JP" altLang="en-US" sz="800" dirty="0">
                <a:solidFill>
                  <a:srgbClr val="FF0000"/>
                </a:solidFill>
              </a:rPr>
              <a:t>によって電力使用の平準化を図る予定。</a:t>
            </a:r>
          </a:p>
          <a:p>
            <a:r>
              <a:rPr lang="en-US" altLang="ja-JP" sz="800" dirty="0">
                <a:solidFill>
                  <a:srgbClr val="FF0000"/>
                </a:solidFill>
              </a:rPr>
              <a:t>EV</a:t>
            </a:r>
            <a:r>
              <a:rPr lang="ja-JP" altLang="en-US" sz="800" dirty="0">
                <a:solidFill>
                  <a:srgbClr val="FF0000"/>
                </a:solidFill>
              </a:rPr>
              <a:t>充電スタンドは～</a:t>
            </a:r>
            <a:endParaRPr kumimoji="1" lang="ja-JP" altLang="en-US" sz="800" dirty="0">
              <a:solidFill>
                <a:srgbClr val="FF0000"/>
              </a:solidFill>
            </a:endParaRPr>
          </a:p>
        </p:txBody>
      </p:sp>
      <p:sp>
        <p:nvSpPr>
          <p:cNvPr id="17" name="コンテンツ プレースホルダー 2"/>
          <p:cNvSpPr txBox="1">
            <a:spLocks/>
          </p:cNvSpPr>
          <p:nvPr/>
        </p:nvSpPr>
        <p:spPr>
          <a:xfrm>
            <a:off x="6238199" y="1725699"/>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・事業実施代表者は、当該事業者の代表者の氏名（姓名）、役職（前頁と同一人物の</a:t>
            </a:r>
          </a:p>
          <a:p>
            <a:pPr marL="0" indent="0" eaLnBrk="0" hangingPunct="0">
              <a:lnSpc>
                <a:spcPts val="500"/>
              </a:lnSpc>
              <a:buNone/>
            </a:pPr>
            <a:r>
              <a:rPr lang="ja-JP" altLang="en-US" sz="1200" dirty="0"/>
              <a:t>　場合は役職名に相違がないよう注意）、住所（代表者が常在する事業所の住所）、</a:t>
            </a:r>
          </a:p>
          <a:p>
            <a:pPr marL="0" indent="0" eaLnBrk="0" hangingPunct="0">
              <a:lnSpc>
                <a:spcPts val="500"/>
              </a:lnSpc>
              <a:buNone/>
            </a:pPr>
            <a:r>
              <a:rPr lang="ja-JP" altLang="en-US" sz="1200" dirty="0"/>
              <a:t>　電話番号（住所に記載した事業所の代表番号）を入力してください。</a:t>
            </a:r>
          </a:p>
        </p:txBody>
      </p:sp>
      <p:sp>
        <p:nvSpPr>
          <p:cNvPr id="18" name="コンテンツ プレースホルダー 2"/>
          <p:cNvSpPr txBox="1">
            <a:spLocks/>
          </p:cNvSpPr>
          <p:nvPr/>
        </p:nvSpPr>
        <p:spPr>
          <a:xfrm>
            <a:off x="6238198" y="2362158"/>
            <a:ext cx="5563275" cy="14336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None/>
            </a:pPr>
            <a:r>
              <a:rPr lang="ja-JP" altLang="en-US" sz="1200" dirty="0"/>
              <a:t>・連絡先及び担当者は、本事業の実務担当者の氏名（姓名）、役職、住所（担当者の</a:t>
            </a:r>
          </a:p>
          <a:p>
            <a:pPr marL="0" indent="0" eaLnBrk="0" hangingPunct="0">
              <a:lnSpc>
                <a:spcPts val="500"/>
              </a:lnSpc>
              <a:buNone/>
            </a:pPr>
            <a:r>
              <a:rPr lang="ja-JP" altLang="en-US" sz="1200" dirty="0"/>
              <a:t>　常在する事業所の住所）、電話番号（住所に記載した事業所の代表番号）、</a:t>
            </a:r>
            <a:r>
              <a:rPr lang="en-US" altLang="ja-JP" sz="1200" dirty="0"/>
              <a:t>E-mail</a:t>
            </a:r>
            <a:endParaRPr lang="ja-JP" altLang="en-US" sz="1200" dirty="0"/>
          </a:p>
          <a:p>
            <a:pPr marL="0" indent="0" eaLnBrk="0" hangingPunct="0">
              <a:lnSpc>
                <a:spcPts val="500"/>
              </a:lnSpc>
              <a:buNone/>
            </a:pPr>
            <a:r>
              <a:rPr lang="ja-JP" altLang="en-US" sz="1200" dirty="0"/>
              <a:t>　（事務局への送付および事務局からの受信が容易にできるアドレス）を入力してく</a:t>
            </a:r>
            <a:r>
              <a:rPr lang="ja-JP" altLang="en-US" sz="1200" dirty="0" err="1"/>
              <a:t>だ</a:t>
            </a:r>
            <a:r>
              <a:rPr lang="ja-JP" altLang="en-US" sz="1200" dirty="0"/>
              <a:t>　</a:t>
            </a:r>
          </a:p>
          <a:p>
            <a:pPr marL="0" indent="0" eaLnBrk="0" hangingPunct="0">
              <a:lnSpc>
                <a:spcPts val="500"/>
              </a:lnSpc>
              <a:buNone/>
            </a:pPr>
            <a:r>
              <a:rPr lang="ja-JP" altLang="en-US" sz="1200" dirty="0"/>
              <a:t>　さい。</a:t>
            </a:r>
            <a:endParaRPr lang="en-US" altLang="ja-JP" sz="1200" dirty="0"/>
          </a:p>
          <a:p>
            <a:pPr marL="0" indent="0" eaLnBrk="0" hangingPunct="0">
              <a:lnSpc>
                <a:spcPts val="500"/>
              </a:lnSpc>
              <a:buNone/>
            </a:pPr>
            <a:r>
              <a:rPr lang="ja-JP" altLang="en-US" sz="1200" dirty="0"/>
              <a:t>　</a:t>
            </a:r>
            <a:r>
              <a:rPr lang="en-US" altLang="ja-JP" sz="1050" dirty="0">
                <a:solidFill>
                  <a:srgbClr val="FF0000"/>
                </a:solidFill>
              </a:rPr>
              <a:t>※</a:t>
            </a:r>
            <a:r>
              <a:rPr lang="ja-JP" altLang="en-US" sz="1050" dirty="0">
                <a:solidFill>
                  <a:srgbClr val="FF0000"/>
                </a:solidFill>
              </a:rPr>
              <a:t>本項の担当者は必ず申請する事業者に所属する者としてください。委任を行う場合は別途、</a:t>
            </a:r>
          </a:p>
          <a:p>
            <a:pPr marL="0" indent="0" eaLnBrk="0" hangingPunct="0">
              <a:lnSpc>
                <a:spcPts val="500"/>
              </a:lnSpc>
              <a:buNone/>
            </a:pPr>
            <a:r>
              <a:rPr lang="ja-JP" altLang="en-US" sz="1050" dirty="0">
                <a:solidFill>
                  <a:srgbClr val="FF0000"/>
                </a:solidFill>
              </a:rPr>
              <a:t>　　　委任状にて担当者の情報を提出してください。</a:t>
            </a:r>
          </a:p>
        </p:txBody>
      </p:sp>
      <p:sp>
        <p:nvSpPr>
          <p:cNvPr id="20" name="コンテンツ プレースホルダー 2"/>
          <p:cNvSpPr txBox="1">
            <a:spLocks/>
          </p:cNvSpPr>
          <p:nvPr/>
        </p:nvSpPr>
        <p:spPr>
          <a:xfrm>
            <a:off x="6238196" y="3578100"/>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・事業の主たる実施場所は、本事業を実施する拠点の事業所名および当該拠点の</a:t>
            </a:r>
          </a:p>
          <a:p>
            <a:pPr marL="0" indent="0" eaLnBrk="0" hangingPunct="0">
              <a:lnSpc>
                <a:spcPts val="500"/>
              </a:lnSpc>
              <a:buFont typeface="Arial" panose="020B0604020202020204" pitchFamily="34" charset="0"/>
              <a:buNone/>
            </a:pPr>
            <a:r>
              <a:rPr lang="ja-JP" altLang="en-US" sz="1200" dirty="0"/>
              <a:t>　住所を入力してください。また当該拠点に複数の棟や建屋がある場合は、本事業</a:t>
            </a:r>
          </a:p>
          <a:p>
            <a:pPr marL="0" indent="0" eaLnBrk="0" hangingPunct="0">
              <a:lnSpc>
                <a:spcPts val="500"/>
              </a:lnSpc>
              <a:buFont typeface="Arial" panose="020B0604020202020204" pitchFamily="34" charset="0"/>
              <a:buNone/>
            </a:pPr>
            <a:r>
              <a:rPr lang="ja-JP" altLang="en-US" sz="1200" dirty="0"/>
              <a:t>　を実施する棟名をすべて入力してください。</a:t>
            </a:r>
          </a:p>
        </p:txBody>
      </p:sp>
      <p:sp>
        <p:nvSpPr>
          <p:cNvPr id="22" name="コンテンツ プレースホルダー 2"/>
          <p:cNvSpPr txBox="1">
            <a:spLocks/>
          </p:cNvSpPr>
          <p:nvPr/>
        </p:nvSpPr>
        <p:spPr>
          <a:xfrm>
            <a:off x="6257624" y="5297274"/>
            <a:ext cx="5563275" cy="107194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・事業実施のスケジュールは、各導入設備等の稼働や設置完了見込みの</a:t>
            </a:r>
            <a:r>
              <a:rPr lang="ja-JP" altLang="en-US" sz="1200" dirty="0" err="1"/>
              <a:t>時期ととも</a:t>
            </a:r>
            <a:endParaRPr lang="ja-JP" altLang="en-US" sz="1200" dirty="0"/>
          </a:p>
          <a:p>
            <a:pPr marL="0" indent="0" eaLnBrk="0" hangingPunct="0">
              <a:lnSpc>
                <a:spcPts val="500"/>
              </a:lnSpc>
              <a:buNone/>
            </a:pPr>
            <a:r>
              <a:rPr lang="ja-JP" altLang="en-US" sz="1200" dirty="0"/>
              <a:t>　に事業完了の予定などを入力してください。社内での稟議等のために作成した企画</a:t>
            </a:r>
            <a:endParaRPr lang="en-US" altLang="ja-JP" sz="1200" dirty="0"/>
          </a:p>
          <a:p>
            <a:pPr marL="0" indent="0" eaLnBrk="0" hangingPunct="0">
              <a:lnSpc>
                <a:spcPts val="500"/>
              </a:lnSpc>
              <a:buNone/>
            </a:pPr>
            <a:r>
              <a:rPr lang="ja-JP" altLang="en-US" sz="1200" dirty="0"/>
              <a:t>　書等に該当項目がある場合は、補足資料として提出いただき、参照ページや参照</a:t>
            </a:r>
          </a:p>
          <a:p>
            <a:pPr marL="0" indent="0" eaLnBrk="0" hangingPunct="0">
              <a:lnSpc>
                <a:spcPts val="500"/>
              </a:lnSpc>
              <a:buNone/>
            </a:pPr>
            <a:r>
              <a:rPr lang="ja-JP" altLang="en-US" sz="1200" dirty="0"/>
              <a:t>　項目を入力いただいても結構です。</a:t>
            </a:r>
          </a:p>
        </p:txBody>
      </p:sp>
      <p:sp>
        <p:nvSpPr>
          <p:cNvPr id="24" name="コンテンツ プレースホルダー 2"/>
          <p:cNvSpPr txBox="1">
            <a:spLocks/>
          </p:cNvSpPr>
          <p:nvPr/>
        </p:nvSpPr>
        <p:spPr>
          <a:xfrm>
            <a:off x="6117092" y="6303727"/>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000" dirty="0"/>
              <a:t>※</a:t>
            </a:r>
            <a:r>
              <a:rPr lang="ja-JP" altLang="en-US" sz="1000" dirty="0"/>
              <a:t>記入例は当該書類のうち、一部のみを抜粋しています。</a:t>
            </a:r>
          </a:p>
          <a:p>
            <a:pPr marL="0" indent="0" eaLnBrk="0" hangingPunct="0">
              <a:lnSpc>
                <a:spcPts val="500"/>
              </a:lnSpc>
              <a:buFont typeface="Arial" panose="020B0604020202020204" pitchFamily="34" charset="0"/>
              <a:buNone/>
            </a:pPr>
            <a:r>
              <a:rPr lang="en-US" altLang="ja-JP" sz="1000" dirty="0"/>
              <a:t>※</a:t>
            </a:r>
            <a:r>
              <a:rPr lang="ja-JP" altLang="en-US" sz="1000" dirty="0"/>
              <a:t>参考のため入力箇所を赤文字としていますが、提出書類は黒文字で作成してください。</a:t>
            </a:r>
          </a:p>
        </p:txBody>
      </p:sp>
      <p:cxnSp>
        <p:nvCxnSpPr>
          <p:cNvPr id="25" name="カギ線コネクタ 24"/>
          <p:cNvCxnSpPr>
            <a:cxnSpLocks/>
          </p:cNvCxnSpPr>
          <p:nvPr/>
        </p:nvCxnSpPr>
        <p:spPr>
          <a:xfrm rot="10800000" flipV="1">
            <a:off x="5412261" y="1889760"/>
            <a:ext cx="904086" cy="63588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カギ線コネクタ 26"/>
          <p:cNvCxnSpPr>
            <a:cxnSpLocks/>
          </p:cNvCxnSpPr>
          <p:nvPr/>
        </p:nvCxnSpPr>
        <p:spPr>
          <a:xfrm rot="10800000" flipV="1">
            <a:off x="5420651" y="2546003"/>
            <a:ext cx="895697" cy="664699"/>
          </a:xfrm>
          <a:prstGeom prst="bentConnector3">
            <a:avLst>
              <a:gd name="adj1" fmla="val 43194"/>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カギ線コネクタ 33"/>
          <p:cNvCxnSpPr>
            <a:cxnSpLocks/>
          </p:cNvCxnSpPr>
          <p:nvPr/>
        </p:nvCxnSpPr>
        <p:spPr>
          <a:xfrm rot="10800000" flipV="1">
            <a:off x="5412262" y="3744686"/>
            <a:ext cx="888333" cy="14378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a:cxnSpLocks/>
          </p:cNvCxnSpPr>
          <p:nvPr/>
        </p:nvCxnSpPr>
        <p:spPr>
          <a:xfrm rot="10800000" flipV="1">
            <a:off x="5463619" y="4483266"/>
            <a:ext cx="863041" cy="3509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カギ線コネクタ 44"/>
          <p:cNvCxnSpPr>
            <a:cxnSpLocks/>
          </p:cNvCxnSpPr>
          <p:nvPr/>
        </p:nvCxnSpPr>
        <p:spPr>
          <a:xfrm rot="10800000" flipV="1">
            <a:off x="5420649" y="5497420"/>
            <a:ext cx="895698" cy="27782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正方形/長方形 31"/>
          <p:cNvSpPr/>
          <p:nvPr/>
        </p:nvSpPr>
        <p:spPr>
          <a:xfrm>
            <a:off x="2815837" y="2659065"/>
            <a:ext cx="2285907" cy="8453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200"/>
              </a:spcAft>
            </a:pPr>
            <a:r>
              <a:rPr lang="ja-JP" altLang="en-US" sz="800" dirty="0">
                <a:solidFill>
                  <a:srgbClr val="FF0000"/>
                </a:solidFill>
              </a:rPr>
              <a:t>交通　花子</a:t>
            </a:r>
          </a:p>
          <a:p>
            <a:pPr>
              <a:spcAft>
                <a:spcPts val="200"/>
              </a:spcAft>
            </a:pPr>
            <a:r>
              <a:rPr lang="ja-JP" altLang="en-US" sz="800" dirty="0">
                <a:solidFill>
                  <a:srgbClr val="FF0000"/>
                </a:solidFill>
              </a:rPr>
              <a:t>京浜営業所所長</a:t>
            </a:r>
          </a:p>
          <a:p>
            <a:pPr>
              <a:spcAft>
                <a:spcPts val="200"/>
              </a:spcAft>
            </a:pPr>
            <a:r>
              <a:rPr lang="ja-JP" altLang="en-US" sz="800" dirty="0">
                <a:solidFill>
                  <a:srgbClr val="FF0000"/>
                </a:solidFill>
              </a:rPr>
              <a:t>神奈川県○○市△△区</a:t>
            </a:r>
            <a:r>
              <a:rPr lang="en-US" altLang="ja-JP" sz="800" dirty="0">
                <a:solidFill>
                  <a:srgbClr val="FF0000"/>
                </a:solidFill>
              </a:rPr>
              <a:t>××</a:t>
            </a:r>
            <a:r>
              <a:rPr lang="ja-JP" altLang="en-US" sz="800" dirty="0">
                <a:solidFill>
                  <a:srgbClr val="FF0000"/>
                </a:solidFill>
              </a:rPr>
              <a:t>島</a:t>
            </a:r>
            <a:r>
              <a:rPr lang="en-US" altLang="ja-JP" sz="800" dirty="0">
                <a:solidFill>
                  <a:srgbClr val="FF0000"/>
                </a:solidFill>
              </a:rPr>
              <a:t>1-2-3</a:t>
            </a:r>
            <a:endParaRPr lang="ja-JP" altLang="en-US" sz="800" dirty="0">
              <a:solidFill>
                <a:srgbClr val="FF0000"/>
              </a:solidFill>
            </a:endParaRPr>
          </a:p>
          <a:p>
            <a:pPr>
              <a:spcAft>
                <a:spcPts val="200"/>
              </a:spcAft>
            </a:pPr>
            <a:r>
              <a:rPr kumimoji="1" lang="en-US" altLang="ja-JP" sz="800" dirty="0">
                <a:solidFill>
                  <a:srgbClr val="FF0000"/>
                </a:solidFill>
              </a:rPr>
              <a:t>044-</a:t>
            </a:r>
            <a:r>
              <a:rPr kumimoji="1" lang="ja-JP" altLang="en-US" sz="800" dirty="0">
                <a:solidFill>
                  <a:srgbClr val="FF0000"/>
                </a:solidFill>
              </a:rPr>
              <a:t>○○○</a:t>
            </a:r>
            <a:r>
              <a:rPr kumimoji="1" lang="en-US" altLang="ja-JP" sz="800" dirty="0">
                <a:solidFill>
                  <a:srgbClr val="FF0000"/>
                </a:solidFill>
              </a:rPr>
              <a:t>-××××</a:t>
            </a:r>
            <a:r>
              <a:rPr kumimoji="1" lang="ja-JP" altLang="en-US" sz="800" dirty="0">
                <a:solidFill>
                  <a:srgbClr val="FF0000"/>
                </a:solidFill>
              </a:rPr>
              <a:t>　</a:t>
            </a:r>
          </a:p>
          <a:p>
            <a:pPr>
              <a:spcAft>
                <a:spcPts val="200"/>
              </a:spcAft>
            </a:pPr>
            <a:r>
              <a:rPr lang="en-US" altLang="ja-JP" sz="800" dirty="0">
                <a:solidFill>
                  <a:srgbClr val="FF0000"/>
                </a:solidFill>
              </a:rPr>
              <a:t>h.kotsu@XXX.co.jp</a:t>
            </a:r>
            <a:endParaRPr kumimoji="1" lang="ja-JP" altLang="en-US" sz="800" dirty="0">
              <a:solidFill>
                <a:srgbClr val="FF0000"/>
              </a:solidFill>
            </a:endParaRPr>
          </a:p>
        </p:txBody>
      </p:sp>
      <p:sp>
        <p:nvSpPr>
          <p:cNvPr id="35" name="正方形/長方形 34"/>
          <p:cNvSpPr/>
          <p:nvPr/>
        </p:nvSpPr>
        <p:spPr>
          <a:xfrm>
            <a:off x="2057402" y="6397595"/>
            <a:ext cx="3560452" cy="10499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交付決定後すみやかに各設備を発注。</a:t>
            </a:r>
          </a:p>
          <a:p>
            <a:r>
              <a:rPr lang="ja-JP" altLang="en-US" sz="800" dirty="0">
                <a:solidFill>
                  <a:srgbClr val="FF0000"/>
                </a:solidFill>
              </a:rPr>
              <a:t>太陽光発電施設は○月中旬頃より着工し○月下旬に完工見込み。～</a:t>
            </a:r>
            <a:endParaRPr lang="en-US" altLang="ja-JP" sz="800" dirty="0">
              <a:solidFill>
                <a:srgbClr val="FF0000"/>
              </a:solidFill>
            </a:endParaRPr>
          </a:p>
        </p:txBody>
      </p:sp>
      <p:sp>
        <p:nvSpPr>
          <p:cNvPr id="38" name="コンテンツ プレースホルダー 2"/>
          <p:cNvSpPr txBox="1">
            <a:spLocks/>
          </p:cNvSpPr>
          <p:nvPr/>
        </p:nvSpPr>
        <p:spPr>
          <a:xfrm>
            <a:off x="832419" y="1332419"/>
            <a:ext cx="10988480" cy="457484"/>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400"/>
              </a:lnSpc>
              <a:buFont typeface="Arial" panose="020B0604020202020204" pitchFamily="34" charset="0"/>
              <a:buNone/>
            </a:pPr>
            <a:r>
              <a:rPr lang="en-US" altLang="ja-JP" sz="1200" dirty="0">
                <a:solidFill>
                  <a:srgbClr val="FF0000"/>
                </a:solidFill>
              </a:rPr>
              <a:t>※</a:t>
            </a:r>
            <a:r>
              <a:rPr lang="ja-JP" altLang="en-US" sz="1200" dirty="0">
                <a:solidFill>
                  <a:srgbClr val="FF0000"/>
                </a:solidFill>
              </a:rPr>
              <a:t>実施計画書は、複数の事業者による共同申請の場合、事業者ごとに作成してください。ただし、事業の内容や事業実施スケジュールについては、代表申請者の実施計</a:t>
            </a:r>
            <a:endParaRPr lang="en-US" altLang="ja-JP" sz="1200" dirty="0">
              <a:solidFill>
                <a:srgbClr val="FF0000"/>
              </a:solidFill>
            </a:endParaRPr>
          </a:p>
          <a:p>
            <a:pPr marL="0" indent="0" eaLnBrk="0" hangingPunct="0">
              <a:lnSpc>
                <a:spcPts val="200"/>
              </a:lnSpc>
              <a:buFont typeface="Arial" panose="020B0604020202020204" pitchFamily="34" charset="0"/>
              <a:buNone/>
            </a:pPr>
            <a:r>
              <a:rPr lang="ja-JP" altLang="en-US" sz="1200" dirty="0">
                <a:solidFill>
                  <a:srgbClr val="FF0000"/>
                </a:solidFill>
              </a:rPr>
              <a:t>　 画書にまとめて入力していただいても結構です。</a:t>
            </a:r>
          </a:p>
        </p:txBody>
      </p:sp>
      <p:sp>
        <p:nvSpPr>
          <p:cNvPr id="8" name="テキスト ボックス 7">
            <a:extLst>
              <a:ext uri="{FF2B5EF4-FFF2-40B4-BE49-F238E27FC236}">
                <a16:creationId xmlns:a16="http://schemas.microsoft.com/office/drawing/2014/main" xmlns="" id="{AFC8AB2D-0B0F-71EE-72E2-F8039E51913A}"/>
              </a:ext>
            </a:extLst>
          </p:cNvPr>
          <p:cNvSpPr txBox="1"/>
          <p:nvPr/>
        </p:nvSpPr>
        <p:spPr>
          <a:xfrm>
            <a:off x="6281061" y="4343014"/>
            <a:ext cx="5660942" cy="1292662"/>
          </a:xfrm>
          <a:prstGeom prst="rect">
            <a:avLst/>
          </a:prstGeom>
          <a:noFill/>
        </p:spPr>
        <p:txBody>
          <a:bodyPr wrap="square" rtlCol="0">
            <a:spAutoFit/>
          </a:bodyPr>
          <a:lstStyle/>
          <a:p>
            <a:r>
              <a:rPr kumimoji="1" lang="ja-JP" altLang="en-US" sz="1200" dirty="0">
                <a:solidFill>
                  <a:srgbClr val="FF0000"/>
                </a:solidFill>
              </a:rPr>
              <a:t>・事業の内容は、大容量蓄電池の導入を行うかにおいて記載欄が異なります。</a:t>
            </a:r>
            <a:r>
              <a:rPr kumimoji="1" lang="ja-JP" altLang="en-US" sz="1200" dirty="0"/>
              <a:t>事業に合致する欄を選び、既存設備等の活用等を含めて本事業をどのように実施するのかを具体的に記載してください。社内での稟議等のために作成した企画書等に 該当項目がある場合は、補足資料として提出いただき、参照ページや参照項目を入力していただいても結構です。</a:t>
            </a:r>
          </a:p>
          <a:p>
            <a:endParaRPr kumimoji="1" lang="ja-JP" altLang="en-US" dirty="0"/>
          </a:p>
        </p:txBody>
      </p:sp>
    </p:spTree>
    <p:extLst>
      <p:ext uri="{BB962C8B-B14F-4D97-AF65-F5344CB8AC3E}">
        <p14:creationId xmlns:p14="http://schemas.microsoft.com/office/powerpoint/2010/main" val="5199010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pic>
        <p:nvPicPr>
          <p:cNvPr id="7" name="図 6" descr="テーブル&#10;&#10;中程度の精度で">
            <a:extLst>
              <a:ext uri="{FF2B5EF4-FFF2-40B4-BE49-F238E27FC236}">
                <a16:creationId xmlns:a16="http://schemas.microsoft.com/office/drawing/2014/main" xmlns="" id="{241D897B-557E-43C7-5448-DDB15F8E6A0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81956" y="1630197"/>
            <a:ext cx="5448549" cy="1719486"/>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a:t>
            </a:r>
            <a:r>
              <a:rPr kumimoji="1" lang="ja-JP" altLang="en-US" dirty="0"/>
              <a:t>申請書類記入例（３）</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35</a:t>
            </a:fld>
            <a:endParaRPr kumimoji="1" lang="ja-JP" altLang="en-US"/>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②実施計画書（様式第１別紙１）　　</a:t>
            </a:r>
            <a:r>
              <a:rPr lang="en-US" altLang="ja-JP" sz="1800" dirty="0"/>
              <a:t>2/2</a:t>
            </a:r>
            <a:endParaRPr lang="ja-JP" altLang="en-US" sz="1800" dirty="0"/>
          </a:p>
        </p:txBody>
      </p:sp>
      <p:sp>
        <p:nvSpPr>
          <p:cNvPr id="11" name="正方形/長方形 10"/>
          <p:cNvSpPr/>
          <p:nvPr/>
        </p:nvSpPr>
        <p:spPr>
          <a:xfrm>
            <a:off x="1695439" y="1744604"/>
            <a:ext cx="3703874" cy="1175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200"/>
              </a:spcAft>
            </a:pPr>
            <a:r>
              <a:rPr lang="ja-JP" altLang="en-US" sz="800" dirty="0">
                <a:solidFill>
                  <a:srgbClr val="FF0000"/>
                </a:solidFill>
              </a:rPr>
              <a:t>△△市に居住する方および同市内にて勤務する方</a:t>
            </a:r>
            <a:endParaRPr kumimoji="1" lang="ja-JP" altLang="en-US" sz="800" dirty="0">
              <a:solidFill>
                <a:srgbClr val="FF0000"/>
              </a:solidFill>
            </a:endParaRPr>
          </a:p>
          <a:p>
            <a:pPr>
              <a:spcAft>
                <a:spcPts val="200"/>
              </a:spcAft>
            </a:pPr>
            <a:endParaRPr kumimoji="1" lang="ja-JP" altLang="en-US" sz="800" dirty="0">
              <a:solidFill>
                <a:srgbClr val="FF0000"/>
              </a:solidFill>
            </a:endParaRPr>
          </a:p>
          <a:p>
            <a:pPr>
              <a:spcAft>
                <a:spcPts val="200"/>
              </a:spcAft>
            </a:pPr>
            <a:r>
              <a:rPr lang="ja-JP" altLang="en-US" sz="800" dirty="0">
                <a:solidFill>
                  <a:srgbClr val="FF0000"/>
                </a:solidFill>
              </a:rPr>
              <a:t>最大○○</a:t>
            </a:r>
            <a:r>
              <a:rPr lang="en-US" altLang="ja-JP" sz="800" dirty="0" err="1">
                <a:solidFill>
                  <a:srgbClr val="FF0000"/>
                </a:solidFill>
              </a:rPr>
              <a:t>KWh</a:t>
            </a:r>
            <a:endParaRPr lang="en-US" altLang="ja-JP" sz="800" dirty="0">
              <a:solidFill>
                <a:srgbClr val="FF0000"/>
              </a:solidFill>
            </a:endParaRPr>
          </a:p>
          <a:p>
            <a:pPr>
              <a:spcAft>
                <a:spcPts val="200"/>
              </a:spcAft>
            </a:pPr>
            <a:endParaRPr kumimoji="1" lang="en-US" altLang="ja-JP" sz="800" dirty="0">
              <a:solidFill>
                <a:srgbClr val="FF0000"/>
              </a:solidFill>
            </a:endParaRPr>
          </a:p>
          <a:p>
            <a:pPr>
              <a:spcAft>
                <a:spcPts val="200"/>
              </a:spcAft>
            </a:pPr>
            <a:r>
              <a:rPr kumimoji="1" lang="ja-JP" altLang="en-US" sz="800" dirty="0">
                <a:solidFill>
                  <a:srgbClr val="FF0000"/>
                </a:solidFill>
              </a:rPr>
              <a:t>△△市</a:t>
            </a:r>
          </a:p>
          <a:p>
            <a:pPr>
              <a:spcAft>
                <a:spcPts val="200"/>
              </a:spcAft>
            </a:pPr>
            <a:endParaRPr kumimoji="1" lang="en-US" altLang="ja-JP" sz="800" dirty="0">
              <a:solidFill>
                <a:srgbClr val="FF0000"/>
              </a:solidFill>
            </a:endParaRPr>
          </a:p>
          <a:p>
            <a:pPr>
              <a:spcAft>
                <a:spcPts val="200"/>
              </a:spcAft>
            </a:pPr>
            <a:r>
              <a:rPr lang="ja-JP" altLang="en-US" sz="800" dirty="0">
                <a:solidFill>
                  <a:srgbClr val="FF0000"/>
                </a:solidFill>
              </a:rPr>
              <a:t>拠点出入口付近および</a:t>
            </a:r>
            <a:r>
              <a:rPr lang="en-US" altLang="ja-JP" sz="800" dirty="0">
                <a:solidFill>
                  <a:srgbClr val="FF0000"/>
                </a:solidFill>
              </a:rPr>
              <a:t>EV</a:t>
            </a:r>
            <a:r>
              <a:rPr lang="ja-JP" altLang="en-US" sz="800" dirty="0">
                <a:solidFill>
                  <a:srgbClr val="FF0000"/>
                </a:solidFill>
              </a:rPr>
              <a:t>充電スタンド付近に看板を設置及び自社</a:t>
            </a:r>
            <a:r>
              <a:rPr lang="en-US" altLang="ja-JP" sz="800" dirty="0">
                <a:solidFill>
                  <a:srgbClr val="FF0000"/>
                </a:solidFill>
              </a:rPr>
              <a:t>HP</a:t>
            </a:r>
            <a:r>
              <a:rPr lang="ja-JP" altLang="en-US" sz="800" dirty="0">
                <a:solidFill>
                  <a:srgbClr val="FF0000"/>
                </a:solidFill>
              </a:rPr>
              <a:t>に掲載予定</a:t>
            </a:r>
            <a:endParaRPr kumimoji="1" lang="ja-JP" altLang="en-US" sz="800" dirty="0">
              <a:solidFill>
                <a:srgbClr val="FF0000"/>
              </a:solidFill>
            </a:endParaRPr>
          </a:p>
        </p:txBody>
      </p:sp>
      <p:sp>
        <p:nvSpPr>
          <p:cNvPr id="17" name="コンテンツ プレースホルダー 2"/>
          <p:cNvSpPr txBox="1">
            <a:spLocks/>
          </p:cNvSpPr>
          <p:nvPr/>
        </p:nvSpPr>
        <p:spPr>
          <a:xfrm>
            <a:off x="6238199" y="1667261"/>
            <a:ext cx="5639475" cy="482561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300"/>
              </a:spcBef>
              <a:buFont typeface="Arial" panose="020B0604020202020204" pitchFamily="34" charset="0"/>
              <a:buNone/>
            </a:pPr>
            <a:r>
              <a:rPr lang="ja-JP" altLang="en-US" sz="1200" dirty="0"/>
              <a:t>・「①社内規定の有無」は、社内規定にて災害時の活用についての記載の有無を入</a:t>
            </a:r>
          </a:p>
          <a:p>
            <a:pPr marL="0" indent="0" eaLnBrk="0" hangingPunct="0">
              <a:lnSpc>
                <a:spcPts val="1500"/>
              </a:lnSpc>
              <a:spcBef>
                <a:spcPts val="300"/>
              </a:spcBef>
              <a:buNone/>
            </a:pPr>
            <a:r>
              <a:rPr lang="ja-JP" altLang="en-US" sz="1200" dirty="0"/>
              <a:t>　</a:t>
            </a:r>
            <a:r>
              <a:rPr lang="ja-JP" altLang="en-US" sz="1200" dirty="0" err="1"/>
              <a:t>力して</a:t>
            </a:r>
            <a:r>
              <a:rPr lang="ja-JP" altLang="en-US" sz="1200" dirty="0"/>
              <a:t>ください。社内規定に記載がある場合は、該当する項目の参照箇所も入力</a:t>
            </a:r>
          </a:p>
          <a:p>
            <a:pPr marL="0" indent="0" eaLnBrk="0" hangingPunct="0">
              <a:lnSpc>
                <a:spcPts val="1500"/>
              </a:lnSpc>
              <a:spcBef>
                <a:spcPts val="300"/>
              </a:spcBef>
              <a:buNone/>
            </a:pPr>
            <a:r>
              <a:rPr lang="ja-JP" altLang="en-US" sz="1200" dirty="0"/>
              <a:t>　してください。社内規定には記載がない場合は、「なし」と入力してください。ただし、</a:t>
            </a:r>
          </a:p>
          <a:p>
            <a:pPr marL="0" indent="0" eaLnBrk="0" hangingPunct="0">
              <a:lnSpc>
                <a:spcPts val="1500"/>
              </a:lnSpc>
              <a:spcBef>
                <a:spcPts val="300"/>
              </a:spcBef>
              <a:buNone/>
            </a:pPr>
            <a:r>
              <a:rPr lang="ja-JP" altLang="en-US" sz="1200" dirty="0"/>
              <a:t>　電力供給対象となる自治体や法人等と取り交わした契約書等がある場合は、「な</a:t>
            </a:r>
          </a:p>
          <a:p>
            <a:pPr marL="0" indent="0" eaLnBrk="0" hangingPunct="0">
              <a:lnSpc>
                <a:spcPts val="1500"/>
              </a:lnSpc>
              <a:spcBef>
                <a:spcPts val="300"/>
              </a:spcBef>
              <a:buNone/>
            </a:pPr>
            <a:r>
              <a:rPr lang="ja-JP" altLang="en-US" sz="1200" dirty="0"/>
              <a:t>　し」とした上で、「別途契約書あり」と入力し、その契約書の写しを提出してください。</a:t>
            </a:r>
            <a:endParaRPr lang="en-US" altLang="ja-JP" sz="1200" dirty="0"/>
          </a:p>
          <a:p>
            <a:pPr marL="0" indent="0" eaLnBrk="0" hangingPunct="0">
              <a:lnSpc>
                <a:spcPts val="1500"/>
              </a:lnSpc>
              <a:spcBef>
                <a:spcPts val="300"/>
              </a:spcBef>
              <a:buNone/>
            </a:pPr>
            <a:r>
              <a:rPr lang="ja-JP" altLang="en-US" sz="1200" dirty="0"/>
              <a:t>　なお、申請時点で当該の内容が社内規定にない、もしくは自治体等との取り交わし　</a:t>
            </a:r>
          </a:p>
          <a:p>
            <a:pPr marL="0" indent="0" eaLnBrk="0" hangingPunct="0">
              <a:lnSpc>
                <a:spcPts val="1500"/>
              </a:lnSpc>
              <a:spcBef>
                <a:spcPts val="300"/>
              </a:spcBef>
              <a:buNone/>
            </a:pPr>
            <a:r>
              <a:rPr lang="ja-JP" altLang="en-US" sz="1200" dirty="0"/>
              <a:t>　を証するものがない場合、優先配分とならない可能性があります。または、優先配</a:t>
            </a:r>
          </a:p>
          <a:p>
            <a:pPr marL="0" indent="0" eaLnBrk="0" hangingPunct="0">
              <a:lnSpc>
                <a:spcPts val="1500"/>
              </a:lnSpc>
              <a:spcBef>
                <a:spcPts val="300"/>
              </a:spcBef>
              <a:buNone/>
            </a:pPr>
            <a:r>
              <a:rPr lang="ja-JP" altLang="en-US" sz="1200" dirty="0"/>
              <a:t>　分を適用されても実績報告後の額確定時に補助率が変更となる可能性があります。</a:t>
            </a:r>
          </a:p>
          <a:p>
            <a:pPr marL="0" indent="0" eaLnBrk="0" hangingPunct="0">
              <a:lnSpc>
                <a:spcPts val="1500"/>
              </a:lnSpc>
              <a:spcBef>
                <a:spcPts val="300"/>
              </a:spcBef>
              <a:buNone/>
            </a:pPr>
            <a:endParaRPr lang="ja-JP" altLang="en-US" sz="1200" dirty="0"/>
          </a:p>
          <a:p>
            <a:pPr marL="0" indent="0" eaLnBrk="0" hangingPunct="0">
              <a:lnSpc>
                <a:spcPts val="1500"/>
              </a:lnSpc>
              <a:spcBef>
                <a:spcPts val="300"/>
              </a:spcBef>
              <a:buNone/>
            </a:pPr>
            <a:r>
              <a:rPr lang="ja-JP" altLang="en-US" sz="1200" dirty="0"/>
              <a:t>　「②供給能力（</a:t>
            </a:r>
            <a:r>
              <a:rPr lang="en-US" altLang="ja-JP" sz="1200" dirty="0"/>
              <a:t>kwh</a:t>
            </a:r>
            <a:r>
              <a:rPr lang="ja-JP" altLang="en-US" sz="1200" dirty="0"/>
              <a:t>など）」は、災害時の電力解放の最大</a:t>
            </a:r>
            <a:r>
              <a:rPr lang="en-US" altLang="ja-JP" sz="1200" dirty="0"/>
              <a:t>kwh</a:t>
            </a:r>
            <a:r>
              <a:rPr lang="ja-JP" altLang="en-US" sz="1200" dirty="0"/>
              <a:t>など、供給する電力</a:t>
            </a:r>
          </a:p>
          <a:p>
            <a:pPr marL="0" indent="0" eaLnBrk="0" hangingPunct="0">
              <a:lnSpc>
                <a:spcPts val="1500"/>
              </a:lnSpc>
              <a:spcBef>
                <a:spcPts val="300"/>
              </a:spcBef>
              <a:buNone/>
            </a:pPr>
            <a:r>
              <a:rPr lang="ja-JP" altLang="en-US" sz="1200" dirty="0"/>
              <a:t>　量（見込みでも可）を入力してください。</a:t>
            </a:r>
            <a:endParaRPr lang="en-US" altLang="ja-JP" sz="1200" dirty="0"/>
          </a:p>
          <a:p>
            <a:pPr marL="0" indent="0" eaLnBrk="0" hangingPunct="0">
              <a:lnSpc>
                <a:spcPts val="1500"/>
              </a:lnSpc>
              <a:spcBef>
                <a:spcPts val="300"/>
              </a:spcBef>
              <a:buNone/>
            </a:pPr>
            <a:endParaRPr lang="ja-JP" altLang="en-US" sz="1200" dirty="0"/>
          </a:p>
          <a:p>
            <a:pPr marL="0" indent="0" eaLnBrk="0" hangingPunct="0">
              <a:lnSpc>
                <a:spcPts val="1500"/>
              </a:lnSpc>
              <a:spcBef>
                <a:spcPts val="300"/>
              </a:spcBef>
              <a:buNone/>
            </a:pPr>
            <a:r>
              <a:rPr lang="ja-JP" altLang="en-US" sz="1200" dirty="0"/>
              <a:t>　「③当該の活用を行う協定締結相手」は、災害時に非常用電源として供給を行う</a:t>
            </a:r>
          </a:p>
          <a:p>
            <a:pPr marL="0" indent="0" eaLnBrk="0" hangingPunct="0">
              <a:lnSpc>
                <a:spcPts val="1500"/>
              </a:lnSpc>
              <a:spcBef>
                <a:spcPts val="300"/>
              </a:spcBef>
              <a:buNone/>
            </a:pPr>
            <a:r>
              <a:rPr lang="ja-JP" altLang="en-US" sz="1200" dirty="0"/>
              <a:t>　相手先の自治体や団体等の名称を入力してください。すでに協定を締結している</a:t>
            </a:r>
          </a:p>
          <a:p>
            <a:pPr marL="0" indent="0" eaLnBrk="0" hangingPunct="0">
              <a:lnSpc>
                <a:spcPts val="1500"/>
              </a:lnSpc>
              <a:spcBef>
                <a:spcPts val="300"/>
              </a:spcBef>
              <a:buNone/>
            </a:pPr>
            <a:r>
              <a:rPr lang="ja-JP" altLang="en-US" sz="1200" dirty="0"/>
              <a:t>　場合は、締結日なども追記してください。</a:t>
            </a:r>
          </a:p>
          <a:p>
            <a:pPr marL="0" indent="0" eaLnBrk="0" hangingPunct="0">
              <a:lnSpc>
                <a:spcPts val="1500"/>
              </a:lnSpc>
              <a:spcBef>
                <a:spcPts val="300"/>
              </a:spcBef>
              <a:buNone/>
            </a:pPr>
            <a:endParaRPr lang="ja-JP" altLang="en-US" sz="1200" dirty="0"/>
          </a:p>
          <a:p>
            <a:pPr marL="0" indent="0" eaLnBrk="0" hangingPunct="0">
              <a:lnSpc>
                <a:spcPts val="1500"/>
              </a:lnSpc>
              <a:spcBef>
                <a:spcPts val="300"/>
              </a:spcBef>
              <a:buNone/>
            </a:pPr>
            <a:endParaRPr lang="ja-JP" altLang="en-US" sz="1200" dirty="0"/>
          </a:p>
          <a:p>
            <a:pPr marL="0" indent="0" eaLnBrk="0" hangingPunct="0">
              <a:lnSpc>
                <a:spcPts val="1500"/>
              </a:lnSpc>
              <a:spcBef>
                <a:spcPts val="300"/>
              </a:spcBef>
              <a:buNone/>
            </a:pPr>
            <a:r>
              <a:rPr lang="ja-JP" altLang="en-US" sz="1200" dirty="0"/>
              <a:t>　「④地域周辺への周知方法」は、供給対象となる地域住民等へ広く周知させるため</a:t>
            </a:r>
          </a:p>
          <a:p>
            <a:pPr marL="0" indent="0" eaLnBrk="0" hangingPunct="0">
              <a:lnSpc>
                <a:spcPts val="1500"/>
              </a:lnSpc>
              <a:spcBef>
                <a:spcPts val="300"/>
              </a:spcBef>
              <a:buNone/>
            </a:pPr>
            <a:r>
              <a:rPr lang="ja-JP" altLang="en-US" sz="1200" dirty="0"/>
              <a:t>　の予定している方法（または、すでに行っている方法）について入力してください。</a:t>
            </a:r>
          </a:p>
        </p:txBody>
      </p:sp>
      <p:sp>
        <p:nvSpPr>
          <p:cNvPr id="24" name="コンテンツ プレースホルダー 2"/>
          <p:cNvSpPr txBox="1">
            <a:spLocks/>
          </p:cNvSpPr>
          <p:nvPr/>
        </p:nvSpPr>
        <p:spPr>
          <a:xfrm>
            <a:off x="832419" y="3073752"/>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000" dirty="0"/>
              <a:t>※</a:t>
            </a:r>
            <a:r>
              <a:rPr lang="ja-JP" altLang="en-US" sz="1000" dirty="0"/>
              <a:t>記入例は当該書類のうち、一部のみを抜粋しています。</a:t>
            </a:r>
          </a:p>
          <a:p>
            <a:pPr marL="0" indent="0" eaLnBrk="0" hangingPunct="0">
              <a:lnSpc>
                <a:spcPts val="500"/>
              </a:lnSpc>
              <a:buFont typeface="Arial" panose="020B0604020202020204" pitchFamily="34" charset="0"/>
              <a:buNone/>
            </a:pPr>
            <a:r>
              <a:rPr lang="en-US" altLang="ja-JP" sz="1000" dirty="0"/>
              <a:t>※</a:t>
            </a:r>
            <a:r>
              <a:rPr lang="ja-JP" altLang="en-US" sz="1000" dirty="0"/>
              <a:t>参考のため入力箇所を赤文字としていますが、提出書類は黒文字で作成してください。</a:t>
            </a:r>
          </a:p>
        </p:txBody>
      </p:sp>
      <p:cxnSp>
        <p:nvCxnSpPr>
          <p:cNvPr id="25" name="カギ線コネクタ 24"/>
          <p:cNvCxnSpPr/>
          <p:nvPr/>
        </p:nvCxnSpPr>
        <p:spPr>
          <a:xfrm rot="10800000" flipV="1">
            <a:off x="5305425" y="1779128"/>
            <a:ext cx="1013798" cy="39419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コンテンツ プレースホルダー 2">
            <a:extLst>
              <a:ext uri="{FF2B5EF4-FFF2-40B4-BE49-F238E27FC236}">
                <a16:creationId xmlns:a16="http://schemas.microsoft.com/office/drawing/2014/main" xmlns="" id="{247C233D-DD96-8B2C-EBE8-A9A2D0CC81D9}"/>
              </a:ext>
            </a:extLst>
          </p:cNvPr>
          <p:cNvSpPr txBox="1">
            <a:spLocks/>
          </p:cNvSpPr>
          <p:nvPr/>
        </p:nvSpPr>
        <p:spPr>
          <a:xfrm>
            <a:off x="832419" y="1316601"/>
            <a:ext cx="10969055" cy="457484"/>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solidFill>
                  <a:srgbClr val="FF0000"/>
                </a:solidFill>
              </a:rPr>
              <a:t>「非常時に災害拠点の非常用電源として、地域に開放する等の活用を図る」取組を行う場合は入力必須です。</a:t>
            </a:r>
          </a:p>
        </p:txBody>
      </p:sp>
    </p:spTree>
    <p:extLst>
      <p:ext uri="{BB962C8B-B14F-4D97-AF65-F5344CB8AC3E}">
        <p14:creationId xmlns:p14="http://schemas.microsoft.com/office/powerpoint/2010/main" val="32363716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838199" y="1362562"/>
            <a:ext cx="5112588" cy="4564505"/>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a:t>
            </a:r>
            <a:r>
              <a:rPr kumimoji="1" lang="ja-JP" altLang="en-US" dirty="0"/>
              <a:t>申請書類記入例（４）</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36</a:t>
            </a:fld>
            <a:endParaRPr kumimoji="1" lang="ja-JP" altLang="en-US"/>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③経費内訳（様式第１別紙２）　</a:t>
            </a:r>
            <a:r>
              <a:rPr lang="en-US" altLang="ja-JP" sz="1800" dirty="0"/>
              <a:t>1/2</a:t>
            </a:r>
            <a:endParaRPr lang="ja-JP" altLang="en-US" sz="1800" dirty="0"/>
          </a:p>
        </p:txBody>
      </p:sp>
      <p:sp>
        <p:nvSpPr>
          <p:cNvPr id="11" name="正方形/長方形 10"/>
          <p:cNvSpPr/>
          <p:nvPr/>
        </p:nvSpPr>
        <p:spPr>
          <a:xfrm>
            <a:off x="864293" y="2424498"/>
            <a:ext cx="1105662" cy="2775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200"/>
              </a:spcAft>
            </a:pPr>
            <a:r>
              <a:rPr kumimoji="1" lang="ja-JP" altLang="en-US" sz="800" dirty="0">
                <a:solidFill>
                  <a:srgbClr val="FF0000"/>
                </a:solidFill>
              </a:rPr>
              <a:t>太陽光発電施設設置　</a:t>
            </a:r>
          </a:p>
        </p:txBody>
      </p:sp>
      <p:sp>
        <p:nvSpPr>
          <p:cNvPr id="17" name="コンテンツ プレースホルダー 2"/>
          <p:cNvSpPr txBox="1">
            <a:spLocks/>
          </p:cNvSpPr>
          <p:nvPr/>
        </p:nvSpPr>
        <p:spPr>
          <a:xfrm>
            <a:off x="6238199" y="1345210"/>
            <a:ext cx="5563275" cy="440064"/>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・各区分の下線部には、補助対象事業の要件を入力してください。</a:t>
            </a:r>
          </a:p>
        </p:txBody>
      </p:sp>
      <p:sp>
        <p:nvSpPr>
          <p:cNvPr id="18" name="コンテンツ プレースホルダー 2"/>
          <p:cNvSpPr txBox="1">
            <a:spLocks/>
          </p:cNvSpPr>
          <p:nvPr/>
        </p:nvSpPr>
        <p:spPr>
          <a:xfrm>
            <a:off x="6238198" y="1546708"/>
            <a:ext cx="5563275" cy="115499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None/>
            </a:pPr>
            <a:r>
              <a:rPr lang="ja-JP" altLang="en-US" sz="1200" dirty="0"/>
              <a:t>・内訳は、工事費（設置工事費、電気工事費等）、設備費（施設、機器、パーツ類等の</a:t>
            </a:r>
          </a:p>
          <a:p>
            <a:pPr marL="0" indent="0" eaLnBrk="0" hangingPunct="0">
              <a:lnSpc>
                <a:spcPts val="500"/>
              </a:lnSpc>
              <a:buNone/>
            </a:pPr>
            <a:r>
              <a:rPr lang="ja-JP" altLang="en-US" sz="1200" dirty="0"/>
              <a:t>　購入費等）、業務費（調査費、製作費等）、事務費（土地の賃借料、自社開発費等）</a:t>
            </a:r>
          </a:p>
          <a:p>
            <a:pPr marL="0" indent="0" eaLnBrk="0" hangingPunct="0">
              <a:lnSpc>
                <a:spcPts val="500"/>
              </a:lnSpc>
              <a:buNone/>
            </a:pPr>
            <a:r>
              <a:rPr lang="ja-JP" altLang="en-US" sz="1200" dirty="0"/>
              <a:t>　に分けてください。各内訳の詳細については交付規程別表第２を参照してください。</a:t>
            </a:r>
          </a:p>
          <a:p>
            <a:pPr marL="0" indent="0" eaLnBrk="0" hangingPunct="0">
              <a:lnSpc>
                <a:spcPts val="500"/>
              </a:lnSpc>
              <a:buNone/>
            </a:pPr>
            <a:r>
              <a:rPr lang="ja-JP" altLang="en-US" sz="1200" dirty="0"/>
              <a:t>　</a:t>
            </a:r>
          </a:p>
        </p:txBody>
      </p:sp>
      <p:sp>
        <p:nvSpPr>
          <p:cNvPr id="20" name="コンテンツ プレースホルダー 2"/>
          <p:cNvSpPr txBox="1">
            <a:spLocks/>
          </p:cNvSpPr>
          <p:nvPr/>
        </p:nvSpPr>
        <p:spPr>
          <a:xfrm>
            <a:off x="6238196" y="4322241"/>
            <a:ext cx="5563275" cy="236387"/>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・該当する費用がない場合は、「</a:t>
            </a:r>
            <a:r>
              <a:rPr lang="en-US" altLang="ja-JP" sz="1200" dirty="0"/>
              <a:t>0</a:t>
            </a:r>
            <a:r>
              <a:rPr lang="ja-JP" altLang="en-US" sz="1200" dirty="0"/>
              <a:t>」と入力してください。</a:t>
            </a:r>
          </a:p>
        </p:txBody>
      </p:sp>
      <p:sp>
        <p:nvSpPr>
          <p:cNvPr id="21" name="コンテンツ プレースホルダー 2"/>
          <p:cNvSpPr txBox="1">
            <a:spLocks/>
          </p:cNvSpPr>
          <p:nvPr/>
        </p:nvSpPr>
        <p:spPr>
          <a:xfrm>
            <a:off x="6238196" y="3811084"/>
            <a:ext cx="5563275" cy="59210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・各区分の「間接補助事業に要する経費」と「補助対象経費」の金額を内訳ごとに入</a:t>
            </a:r>
          </a:p>
          <a:p>
            <a:pPr marL="0" indent="0" eaLnBrk="0" hangingPunct="0">
              <a:lnSpc>
                <a:spcPts val="500"/>
              </a:lnSpc>
              <a:buFont typeface="Arial" panose="020B0604020202020204" pitchFamily="34" charset="0"/>
              <a:buNone/>
            </a:pPr>
            <a:r>
              <a:rPr lang="ja-JP" altLang="en-US" sz="1200" dirty="0"/>
              <a:t>　力してください。また、その合計金額を入力してください。</a:t>
            </a:r>
          </a:p>
        </p:txBody>
      </p:sp>
      <p:sp>
        <p:nvSpPr>
          <p:cNvPr id="22" name="コンテンツ プレースホルダー 2"/>
          <p:cNvSpPr txBox="1">
            <a:spLocks/>
          </p:cNvSpPr>
          <p:nvPr/>
        </p:nvSpPr>
        <p:spPr>
          <a:xfrm>
            <a:off x="6240770" y="4564488"/>
            <a:ext cx="5563275" cy="9277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・全ての区分の「間接補助事業に要する経費」の合計金額および「補助対象経費」の</a:t>
            </a:r>
          </a:p>
          <a:p>
            <a:pPr marL="0" indent="0" eaLnBrk="0" hangingPunct="0">
              <a:lnSpc>
                <a:spcPts val="500"/>
              </a:lnSpc>
              <a:buFont typeface="Arial" panose="020B0604020202020204" pitchFamily="34" charset="0"/>
              <a:buNone/>
            </a:pPr>
            <a:r>
              <a:rPr lang="ja-JP" altLang="en-US" sz="1200" dirty="0"/>
              <a:t>　合計金額を入力してください。</a:t>
            </a:r>
            <a:endParaRPr lang="en-US" altLang="ja-JP" sz="1200" dirty="0"/>
          </a:p>
          <a:p>
            <a:pPr marL="0" indent="0" eaLnBrk="0" hangingPunct="0">
              <a:lnSpc>
                <a:spcPts val="500"/>
              </a:lnSpc>
              <a:buNone/>
            </a:pPr>
            <a:r>
              <a:rPr lang="ja-JP" altLang="en-US" sz="1200" dirty="0"/>
              <a:t>　</a:t>
            </a:r>
            <a:r>
              <a:rPr lang="en-US" altLang="ja-JP" sz="1000" dirty="0">
                <a:solidFill>
                  <a:srgbClr val="FF0000"/>
                </a:solidFill>
              </a:rPr>
              <a:t>※</a:t>
            </a:r>
            <a:r>
              <a:rPr lang="ja-JP" altLang="en-US" sz="1000" dirty="0">
                <a:solidFill>
                  <a:srgbClr val="FF0000"/>
                </a:solidFill>
              </a:rPr>
              <a:t>「間接補助事業に要する経費」の合計金額は、様式第１の３</a:t>
            </a:r>
            <a:r>
              <a:rPr lang="en-US" altLang="ja-JP" sz="1000" dirty="0">
                <a:solidFill>
                  <a:srgbClr val="FF0000"/>
                </a:solidFill>
              </a:rPr>
              <a:t>.</a:t>
            </a:r>
            <a:r>
              <a:rPr lang="ja-JP" altLang="en-US" sz="1000" dirty="0">
                <a:solidFill>
                  <a:srgbClr val="FF0000"/>
                </a:solidFill>
              </a:rPr>
              <a:t>と同額になります。</a:t>
            </a:r>
          </a:p>
          <a:p>
            <a:pPr marL="0" indent="0" eaLnBrk="0" hangingPunct="0">
              <a:lnSpc>
                <a:spcPts val="500"/>
              </a:lnSpc>
              <a:buNone/>
            </a:pPr>
            <a:r>
              <a:rPr lang="ja-JP" altLang="en-US" sz="1800" dirty="0"/>
              <a:t>  </a:t>
            </a:r>
            <a:r>
              <a:rPr lang="en-US" altLang="ja-JP" sz="1000" dirty="0">
                <a:solidFill>
                  <a:srgbClr val="FF0000"/>
                </a:solidFill>
              </a:rPr>
              <a:t>※</a:t>
            </a:r>
            <a:r>
              <a:rPr lang="ja-JP" altLang="en-US" sz="1000" dirty="0">
                <a:solidFill>
                  <a:srgbClr val="FF0000"/>
                </a:solidFill>
              </a:rPr>
              <a:t>「補助対象経費」の合計金額は、様式第１の４</a:t>
            </a:r>
            <a:r>
              <a:rPr lang="en-US" altLang="ja-JP" sz="1000" dirty="0">
                <a:solidFill>
                  <a:srgbClr val="FF0000"/>
                </a:solidFill>
              </a:rPr>
              <a:t>.</a:t>
            </a:r>
            <a:r>
              <a:rPr lang="ja-JP" altLang="en-US" sz="1000" dirty="0">
                <a:solidFill>
                  <a:srgbClr val="FF0000"/>
                </a:solidFill>
              </a:rPr>
              <a:t>と同額になります。</a:t>
            </a:r>
            <a:endParaRPr lang="ja-JP" altLang="en-US" sz="1200" dirty="0"/>
          </a:p>
        </p:txBody>
      </p:sp>
      <p:sp>
        <p:nvSpPr>
          <p:cNvPr id="24" name="コンテンツ プレースホルダー 2"/>
          <p:cNvSpPr txBox="1">
            <a:spLocks/>
          </p:cNvSpPr>
          <p:nvPr/>
        </p:nvSpPr>
        <p:spPr>
          <a:xfrm>
            <a:off x="872531" y="5921256"/>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000" dirty="0"/>
              <a:t>※</a:t>
            </a:r>
            <a:r>
              <a:rPr lang="ja-JP" altLang="en-US" sz="1000" dirty="0"/>
              <a:t>記入例は当該書類のうち、一部のみを抜粋しています。</a:t>
            </a:r>
          </a:p>
          <a:p>
            <a:pPr marL="0" indent="0" eaLnBrk="0" hangingPunct="0">
              <a:lnSpc>
                <a:spcPts val="500"/>
              </a:lnSpc>
              <a:buFont typeface="Arial" panose="020B0604020202020204" pitchFamily="34" charset="0"/>
              <a:buNone/>
            </a:pPr>
            <a:r>
              <a:rPr lang="en-US" altLang="ja-JP" sz="1000" dirty="0"/>
              <a:t>※</a:t>
            </a:r>
            <a:r>
              <a:rPr lang="ja-JP" altLang="en-US" sz="1000" dirty="0"/>
              <a:t>参考のため入力箇所を赤文字としていますが、提出書類は黒文字で作成してください。</a:t>
            </a:r>
          </a:p>
        </p:txBody>
      </p:sp>
      <p:cxnSp>
        <p:nvCxnSpPr>
          <p:cNvPr id="25" name="カギ線コネクタ 24"/>
          <p:cNvCxnSpPr/>
          <p:nvPr/>
        </p:nvCxnSpPr>
        <p:spPr>
          <a:xfrm rot="10800000" flipV="1">
            <a:off x="1339203" y="1523750"/>
            <a:ext cx="4980024" cy="760702"/>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カギ線コネクタ 26"/>
          <p:cNvCxnSpPr/>
          <p:nvPr/>
        </p:nvCxnSpPr>
        <p:spPr>
          <a:xfrm rot="10800000" flipV="1">
            <a:off x="2232454" y="1760557"/>
            <a:ext cx="4085968" cy="551285"/>
          </a:xfrm>
          <a:prstGeom prst="bentConnector3">
            <a:avLst>
              <a:gd name="adj1" fmla="val 10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カギ線コネクタ 33"/>
          <p:cNvCxnSpPr/>
          <p:nvPr/>
        </p:nvCxnSpPr>
        <p:spPr>
          <a:xfrm rot="10800000">
            <a:off x="4415481" y="3397601"/>
            <a:ext cx="1900867" cy="54088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p:nvPr/>
        </p:nvCxnSpPr>
        <p:spPr>
          <a:xfrm rot="10800000">
            <a:off x="4415481" y="3747785"/>
            <a:ext cx="1903325" cy="620393"/>
          </a:xfrm>
          <a:prstGeom prst="bentConnector3">
            <a:avLst>
              <a:gd name="adj1" fmla="val 5432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カギ線コネクタ 44"/>
          <p:cNvCxnSpPr/>
          <p:nvPr/>
        </p:nvCxnSpPr>
        <p:spPr>
          <a:xfrm rot="10800000" flipV="1">
            <a:off x="4415480" y="4660408"/>
            <a:ext cx="1911180" cy="1102275"/>
          </a:xfrm>
          <a:prstGeom prst="bentConnector3">
            <a:avLst>
              <a:gd name="adj1" fmla="val 9181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正方形/長方形 31"/>
          <p:cNvSpPr/>
          <p:nvPr/>
        </p:nvSpPr>
        <p:spPr>
          <a:xfrm>
            <a:off x="2516446" y="2303605"/>
            <a:ext cx="2006128" cy="8866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400"/>
              </a:spcAft>
            </a:pPr>
            <a:r>
              <a:rPr kumimoji="1" lang="ja-JP" altLang="en-US" sz="700" dirty="0">
                <a:solidFill>
                  <a:srgbClr val="FF0000"/>
                </a:solidFill>
              </a:rPr>
              <a:t>○○○</a:t>
            </a:r>
            <a:r>
              <a:rPr kumimoji="1" lang="en-US" altLang="ja-JP" sz="700" dirty="0">
                <a:solidFill>
                  <a:srgbClr val="FF0000"/>
                </a:solidFill>
              </a:rPr>
              <a:t>,</a:t>
            </a:r>
            <a:r>
              <a:rPr kumimoji="1" lang="ja-JP" altLang="en-US" sz="700" dirty="0">
                <a:solidFill>
                  <a:srgbClr val="FF0000"/>
                </a:solidFill>
              </a:rPr>
              <a:t>○○○</a:t>
            </a:r>
            <a:r>
              <a:rPr kumimoji="1" lang="en-US" altLang="ja-JP" sz="700" dirty="0">
                <a:solidFill>
                  <a:srgbClr val="FF0000"/>
                </a:solidFill>
              </a:rPr>
              <a:t>,</a:t>
            </a:r>
            <a:r>
              <a:rPr kumimoji="1" lang="ja-JP" altLang="en-US"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endParaRPr lang="en-US" altLang="ja-JP" sz="700" dirty="0">
              <a:solidFill>
                <a:srgbClr val="FF0000"/>
              </a:solidFill>
            </a:endParaRP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p:txBody>
      </p:sp>
      <p:sp>
        <p:nvSpPr>
          <p:cNvPr id="28" name="正方形/長方形 27"/>
          <p:cNvSpPr/>
          <p:nvPr/>
        </p:nvSpPr>
        <p:spPr>
          <a:xfrm>
            <a:off x="880769" y="3236287"/>
            <a:ext cx="933343" cy="2775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200"/>
              </a:spcAft>
            </a:pPr>
            <a:r>
              <a:rPr kumimoji="1" lang="ja-JP" altLang="en-US" sz="800" dirty="0">
                <a:solidFill>
                  <a:srgbClr val="FF0000"/>
                </a:solidFill>
              </a:rPr>
              <a:t>蓄電池導入</a:t>
            </a:r>
          </a:p>
        </p:txBody>
      </p:sp>
      <p:sp>
        <p:nvSpPr>
          <p:cNvPr id="29" name="正方形/長方形 28"/>
          <p:cNvSpPr/>
          <p:nvPr/>
        </p:nvSpPr>
        <p:spPr>
          <a:xfrm>
            <a:off x="851590" y="4084540"/>
            <a:ext cx="1085413" cy="2775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200"/>
              </a:spcAft>
            </a:pPr>
            <a:r>
              <a:rPr kumimoji="1" lang="en-US" altLang="ja-JP" sz="800" dirty="0">
                <a:solidFill>
                  <a:srgbClr val="FF0000"/>
                </a:solidFill>
              </a:rPr>
              <a:t>EV</a:t>
            </a:r>
            <a:r>
              <a:rPr kumimoji="1" lang="ja-JP" altLang="en-US" sz="800" dirty="0">
                <a:solidFill>
                  <a:srgbClr val="FF0000"/>
                </a:solidFill>
              </a:rPr>
              <a:t>充電スタンド設置</a:t>
            </a:r>
          </a:p>
        </p:txBody>
      </p:sp>
      <p:sp>
        <p:nvSpPr>
          <p:cNvPr id="30" name="正方形/長方形 29"/>
          <p:cNvSpPr/>
          <p:nvPr/>
        </p:nvSpPr>
        <p:spPr>
          <a:xfrm>
            <a:off x="2514704" y="3127973"/>
            <a:ext cx="2006128" cy="8866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400"/>
              </a:spcAft>
            </a:pPr>
            <a:r>
              <a:rPr kumimoji="1" lang="ja-JP" altLang="en-US" sz="700" dirty="0">
                <a:solidFill>
                  <a:srgbClr val="FF0000"/>
                </a:solidFill>
              </a:rPr>
              <a:t>○○○</a:t>
            </a:r>
            <a:r>
              <a:rPr kumimoji="1" lang="en-US" altLang="ja-JP" sz="700" dirty="0">
                <a:solidFill>
                  <a:srgbClr val="FF0000"/>
                </a:solidFill>
              </a:rPr>
              <a:t>,</a:t>
            </a:r>
            <a:r>
              <a:rPr kumimoji="1" lang="ja-JP" altLang="en-US" sz="700" dirty="0">
                <a:solidFill>
                  <a:srgbClr val="FF0000"/>
                </a:solidFill>
              </a:rPr>
              <a:t>○○○</a:t>
            </a:r>
            <a:r>
              <a:rPr kumimoji="1" lang="en-US" altLang="ja-JP" sz="700" dirty="0">
                <a:solidFill>
                  <a:srgbClr val="FF0000"/>
                </a:solidFill>
              </a:rPr>
              <a:t>,</a:t>
            </a:r>
            <a:r>
              <a:rPr kumimoji="1" lang="ja-JP" altLang="en-US"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                                     </a:t>
            </a:r>
            <a:r>
              <a:rPr lang="en-US" altLang="ja-JP" sz="700" dirty="0">
                <a:solidFill>
                  <a:srgbClr val="FF0000"/>
                </a:solidFill>
              </a:rPr>
              <a:t>0</a:t>
            </a:r>
            <a:r>
              <a:rPr lang="ja-JP" altLang="en-US" sz="700" dirty="0">
                <a:solidFill>
                  <a:srgbClr val="FF0000"/>
                </a:solidFill>
              </a:rPr>
              <a:t>  　                                       </a:t>
            </a:r>
            <a:r>
              <a:rPr lang="en-US" altLang="ja-JP" sz="700" dirty="0">
                <a:solidFill>
                  <a:srgbClr val="FF0000"/>
                </a:solidFill>
              </a:rPr>
              <a:t>0</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p:txBody>
      </p:sp>
      <p:sp>
        <p:nvSpPr>
          <p:cNvPr id="36" name="正方形/長方形 35"/>
          <p:cNvSpPr/>
          <p:nvPr/>
        </p:nvSpPr>
        <p:spPr>
          <a:xfrm>
            <a:off x="2495851" y="3988247"/>
            <a:ext cx="2006128" cy="8866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400"/>
              </a:spcAft>
            </a:pPr>
            <a:r>
              <a:rPr kumimoji="1" lang="ja-JP" altLang="en-US" sz="700" dirty="0">
                <a:solidFill>
                  <a:srgbClr val="FF0000"/>
                </a:solidFill>
              </a:rPr>
              <a:t>○○○</a:t>
            </a:r>
            <a:r>
              <a:rPr kumimoji="1" lang="en-US" altLang="ja-JP" sz="700" dirty="0">
                <a:solidFill>
                  <a:srgbClr val="FF0000"/>
                </a:solidFill>
              </a:rPr>
              <a:t>,</a:t>
            </a:r>
            <a:r>
              <a:rPr kumimoji="1" lang="ja-JP" altLang="en-US" sz="700" dirty="0">
                <a:solidFill>
                  <a:srgbClr val="FF0000"/>
                </a:solidFill>
              </a:rPr>
              <a:t>○○○</a:t>
            </a:r>
            <a:r>
              <a:rPr kumimoji="1" lang="en-US" altLang="ja-JP" sz="700" dirty="0">
                <a:solidFill>
                  <a:srgbClr val="FF0000"/>
                </a:solidFill>
              </a:rPr>
              <a:t>,</a:t>
            </a:r>
            <a:r>
              <a:rPr kumimoji="1" lang="ja-JP" altLang="en-US"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endParaRPr lang="en-US" altLang="ja-JP" sz="700" dirty="0">
              <a:solidFill>
                <a:srgbClr val="FF0000"/>
              </a:solidFill>
            </a:endParaRP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p:txBody>
      </p:sp>
      <p:sp>
        <p:nvSpPr>
          <p:cNvPr id="39" name="正方形/長方形 38"/>
          <p:cNvSpPr/>
          <p:nvPr/>
        </p:nvSpPr>
        <p:spPr>
          <a:xfrm>
            <a:off x="2496065" y="5683543"/>
            <a:ext cx="3542270" cy="243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ja-JP" altLang="en-US" sz="600" dirty="0">
                <a:solidFill>
                  <a:srgbClr val="FF0000"/>
                </a:solidFill>
              </a:rPr>
              <a:t>○○○</a:t>
            </a:r>
            <a:r>
              <a:rPr lang="en-US" altLang="ja-JP" sz="600" dirty="0">
                <a:solidFill>
                  <a:srgbClr val="FF0000"/>
                </a:solidFill>
              </a:rPr>
              <a:t>,</a:t>
            </a:r>
            <a:r>
              <a:rPr lang="ja-JP" altLang="en-US" sz="600" dirty="0">
                <a:solidFill>
                  <a:srgbClr val="FF0000"/>
                </a:solidFill>
              </a:rPr>
              <a:t>○○○</a:t>
            </a:r>
            <a:r>
              <a:rPr lang="en-US" altLang="ja-JP" sz="600" dirty="0">
                <a:solidFill>
                  <a:srgbClr val="FF0000"/>
                </a:solidFill>
              </a:rPr>
              <a:t>,</a:t>
            </a:r>
            <a:r>
              <a:rPr lang="ja-JP" altLang="en-US" sz="600" dirty="0">
                <a:solidFill>
                  <a:srgbClr val="FF0000"/>
                </a:solidFill>
              </a:rPr>
              <a:t>○○○</a:t>
            </a:r>
            <a:endParaRPr lang="ja-JP" altLang="en-US" sz="700" dirty="0">
              <a:solidFill>
                <a:srgbClr val="FF0000"/>
              </a:solidFill>
            </a:endParaRPr>
          </a:p>
        </p:txBody>
      </p:sp>
      <p:sp>
        <p:nvSpPr>
          <p:cNvPr id="14" name="正方形/長方形 13"/>
          <p:cNvSpPr/>
          <p:nvPr/>
        </p:nvSpPr>
        <p:spPr>
          <a:xfrm>
            <a:off x="1978194" y="2311843"/>
            <a:ext cx="517657" cy="816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コンテンツ プレースホルダー 2"/>
          <p:cNvSpPr txBox="1">
            <a:spLocks/>
          </p:cNvSpPr>
          <p:nvPr/>
        </p:nvSpPr>
        <p:spPr>
          <a:xfrm>
            <a:off x="6244886" y="5409964"/>
            <a:ext cx="5563275" cy="90594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・補助金の額は、「補助対象経費」の補助金額に１／２を乗じ、</a:t>
            </a:r>
            <a:r>
              <a:rPr lang="en-US" altLang="ja-JP" sz="1200" dirty="0"/>
              <a:t>1,000</a:t>
            </a:r>
            <a:r>
              <a:rPr lang="ja-JP" altLang="en-US" sz="1200" dirty="0"/>
              <a:t>円未満を切り捨</a:t>
            </a:r>
          </a:p>
          <a:p>
            <a:pPr marL="0" indent="0" eaLnBrk="0" hangingPunct="0">
              <a:lnSpc>
                <a:spcPts val="500"/>
              </a:lnSpc>
              <a:buFont typeface="Arial" panose="020B0604020202020204" pitchFamily="34" charset="0"/>
              <a:buNone/>
            </a:pPr>
            <a:r>
              <a:rPr lang="ja-JP" altLang="en-US" sz="1200" dirty="0"/>
              <a:t>　</a:t>
            </a:r>
            <a:r>
              <a:rPr lang="ja-JP" altLang="en-US" sz="1200" dirty="0" err="1"/>
              <a:t>てた</a:t>
            </a:r>
            <a:r>
              <a:rPr lang="ja-JP" altLang="en-US" sz="1200" dirty="0"/>
              <a:t>金額を入力してください。</a:t>
            </a:r>
            <a:endParaRPr lang="en-US" altLang="ja-JP" sz="1200" dirty="0"/>
          </a:p>
          <a:p>
            <a:pPr marL="0" indent="0" eaLnBrk="0" hangingPunct="0">
              <a:lnSpc>
                <a:spcPts val="500"/>
              </a:lnSpc>
              <a:buNone/>
            </a:pPr>
            <a:r>
              <a:rPr lang="ja-JP" altLang="en-US" sz="1200" dirty="0">
                <a:solidFill>
                  <a:srgbClr val="FF0000"/>
                </a:solidFill>
              </a:rPr>
              <a:t>　</a:t>
            </a:r>
            <a:r>
              <a:rPr lang="en-US" altLang="ja-JP" sz="1000" dirty="0">
                <a:solidFill>
                  <a:srgbClr val="FF0000"/>
                </a:solidFill>
              </a:rPr>
              <a:t>※</a:t>
            </a:r>
            <a:r>
              <a:rPr lang="ja-JP" altLang="en-US" sz="1000" dirty="0">
                <a:solidFill>
                  <a:srgbClr val="FF0000"/>
                </a:solidFill>
              </a:rPr>
              <a:t>交付決定時に補助率変更にともなって金額が変わる場合があります。</a:t>
            </a:r>
            <a:endParaRPr lang="en-US" altLang="ja-JP" sz="1000" dirty="0">
              <a:solidFill>
                <a:srgbClr val="FF0000"/>
              </a:solidFill>
            </a:endParaRPr>
          </a:p>
          <a:p>
            <a:pPr marL="0" indent="0" eaLnBrk="0" hangingPunct="0">
              <a:lnSpc>
                <a:spcPts val="500"/>
              </a:lnSpc>
              <a:buNone/>
            </a:pPr>
            <a:r>
              <a:rPr lang="ja-JP" altLang="en-US" sz="1800" dirty="0">
                <a:solidFill>
                  <a:srgbClr val="FF0000"/>
                </a:solidFill>
              </a:rPr>
              <a:t>  </a:t>
            </a:r>
            <a:r>
              <a:rPr lang="en-US" altLang="ja-JP" sz="1000" dirty="0">
                <a:solidFill>
                  <a:srgbClr val="FF0000"/>
                </a:solidFill>
              </a:rPr>
              <a:t>※</a:t>
            </a:r>
            <a:r>
              <a:rPr lang="ja-JP" altLang="en-US" sz="1000" dirty="0">
                <a:solidFill>
                  <a:srgbClr val="FF0000"/>
                </a:solidFill>
              </a:rPr>
              <a:t>「補助金の額」は、様式第１の５</a:t>
            </a:r>
            <a:r>
              <a:rPr lang="en-US" altLang="ja-JP" sz="1000" dirty="0">
                <a:solidFill>
                  <a:srgbClr val="FF0000"/>
                </a:solidFill>
              </a:rPr>
              <a:t>.</a:t>
            </a:r>
            <a:r>
              <a:rPr lang="ja-JP" altLang="en-US" sz="1000" dirty="0">
                <a:solidFill>
                  <a:srgbClr val="FF0000"/>
                </a:solidFill>
              </a:rPr>
              <a:t>と同額になります。</a:t>
            </a:r>
            <a:endParaRPr lang="ja-JP" altLang="en-US" sz="1200" dirty="0">
              <a:solidFill>
                <a:srgbClr val="FF0000"/>
              </a:solidFill>
            </a:endParaRPr>
          </a:p>
        </p:txBody>
      </p:sp>
      <p:cxnSp>
        <p:nvCxnSpPr>
          <p:cNvPr id="55" name="カギ線コネクタ 54"/>
          <p:cNvCxnSpPr/>
          <p:nvPr/>
        </p:nvCxnSpPr>
        <p:spPr>
          <a:xfrm rot="10800000" flipV="1">
            <a:off x="5807676" y="5496059"/>
            <a:ext cx="516910" cy="32809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08614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2"/>
          <a:srcRect t="75727"/>
          <a:stretch/>
        </p:blipFill>
        <p:spPr>
          <a:xfrm>
            <a:off x="838199" y="1631085"/>
            <a:ext cx="5112588" cy="1107932"/>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a:t>
            </a:r>
            <a:r>
              <a:rPr kumimoji="1" lang="ja-JP" altLang="en-US" dirty="0"/>
              <a:t>申請書類記入例（５）</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37</a:t>
            </a:fld>
            <a:endParaRPr kumimoji="1" lang="ja-JP" altLang="en-US"/>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③経費内訳（様式第１別紙２）　</a:t>
            </a:r>
            <a:r>
              <a:rPr lang="en-US" altLang="ja-JP" sz="1800" dirty="0"/>
              <a:t>2/2</a:t>
            </a:r>
            <a:endParaRPr lang="ja-JP" altLang="en-US" sz="1800" dirty="0"/>
          </a:p>
        </p:txBody>
      </p:sp>
      <p:sp>
        <p:nvSpPr>
          <p:cNvPr id="11" name="正方形/長方形 10"/>
          <p:cNvSpPr/>
          <p:nvPr/>
        </p:nvSpPr>
        <p:spPr>
          <a:xfrm>
            <a:off x="778134" y="1756630"/>
            <a:ext cx="1105662" cy="2775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200"/>
              </a:spcAft>
            </a:pPr>
            <a:r>
              <a:rPr lang="ja-JP" altLang="en-US" sz="800" dirty="0">
                <a:solidFill>
                  <a:srgbClr val="FF0000"/>
                </a:solidFill>
              </a:rPr>
              <a:t>ＥＶトラック導入</a:t>
            </a:r>
            <a:r>
              <a:rPr kumimoji="1" lang="ja-JP" altLang="en-US" sz="800" dirty="0">
                <a:solidFill>
                  <a:srgbClr val="FF0000"/>
                </a:solidFill>
              </a:rPr>
              <a:t>　</a:t>
            </a:r>
          </a:p>
        </p:txBody>
      </p:sp>
      <p:sp>
        <p:nvSpPr>
          <p:cNvPr id="17" name="コンテンツ プレースホルダー 2"/>
          <p:cNvSpPr txBox="1">
            <a:spLocks/>
          </p:cNvSpPr>
          <p:nvPr/>
        </p:nvSpPr>
        <p:spPr>
          <a:xfrm>
            <a:off x="6238199" y="1559391"/>
            <a:ext cx="5563275" cy="648350"/>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・「②溜める」、「③使う」から事業を３つ実施する場合は、「②溜める</a:t>
            </a:r>
            <a:r>
              <a:rPr lang="en-US" altLang="ja-JP" sz="1200" dirty="0"/>
              <a:t>/</a:t>
            </a:r>
            <a:r>
              <a:rPr lang="ja-JP" altLang="en-US" sz="1200" dirty="0"/>
              <a:t>③使う</a:t>
            </a:r>
            <a:r>
              <a:rPr lang="en-US" altLang="ja-JP" sz="1200" dirty="0"/>
              <a:t>-3</a:t>
            </a:r>
            <a:r>
              <a:rPr lang="ja-JP" altLang="en-US" sz="1200" dirty="0"/>
              <a:t>」の欄を</a:t>
            </a:r>
          </a:p>
          <a:p>
            <a:pPr marL="0" indent="0" eaLnBrk="0" hangingPunct="0">
              <a:lnSpc>
                <a:spcPts val="500"/>
              </a:lnSpc>
              <a:buFont typeface="Arial" panose="020B0604020202020204" pitchFamily="34" charset="0"/>
              <a:buNone/>
            </a:pPr>
            <a:r>
              <a:rPr lang="ja-JP" altLang="en-US" sz="1200" dirty="0"/>
              <a:t>　使用してください。</a:t>
            </a:r>
          </a:p>
        </p:txBody>
      </p:sp>
      <p:sp>
        <p:nvSpPr>
          <p:cNvPr id="18" name="コンテンツ プレースホルダー 2"/>
          <p:cNvSpPr txBox="1">
            <a:spLocks/>
          </p:cNvSpPr>
          <p:nvPr/>
        </p:nvSpPr>
        <p:spPr>
          <a:xfrm>
            <a:off x="6238198" y="1850922"/>
            <a:ext cx="5563275" cy="115499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None/>
            </a:pPr>
            <a:r>
              <a:rPr lang="en-US" altLang="ja-JP" sz="1200" dirty="0"/>
              <a:t>※</a:t>
            </a:r>
            <a:r>
              <a:rPr lang="ja-JP" altLang="en-US" sz="1200" dirty="0"/>
              <a:t>「②溜める」、「③使う」から事業を４つ以上実施する場合は、事務局にご相談</a:t>
            </a:r>
            <a:r>
              <a:rPr lang="ja-JP" altLang="en-US" sz="1200" dirty="0" err="1"/>
              <a:t>くださ</a:t>
            </a:r>
            <a:endParaRPr lang="ja-JP" altLang="en-US" sz="1200" dirty="0"/>
          </a:p>
          <a:p>
            <a:pPr marL="0" indent="0" eaLnBrk="0" hangingPunct="0">
              <a:lnSpc>
                <a:spcPts val="500"/>
              </a:lnSpc>
              <a:buNone/>
            </a:pPr>
            <a:r>
              <a:rPr lang="ja-JP" altLang="en-US" sz="1200" dirty="0"/>
              <a:t>　  い。別途、実施する事業数に合わせたフォーマットをご用意いたします。</a:t>
            </a:r>
          </a:p>
        </p:txBody>
      </p:sp>
      <p:sp>
        <p:nvSpPr>
          <p:cNvPr id="24" name="コンテンツ プレースホルダー 2"/>
          <p:cNvSpPr txBox="1">
            <a:spLocks/>
          </p:cNvSpPr>
          <p:nvPr/>
        </p:nvSpPr>
        <p:spPr>
          <a:xfrm>
            <a:off x="872531" y="2700264"/>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000" dirty="0"/>
              <a:t>※</a:t>
            </a:r>
            <a:r>
              <a:rPr lang="ja-JP" altLang="en-US" sz="1000" dirty="0"/>
              <a:t>記入例は当該書類のうち、一部のみを抜粋しています。</a:t>
            </a:r>
          </a:p>
          <a:p>
            <a:pPr marL="0" indent="0" eaLnBrk="0" hangingPunct="0">
              <a:lnSpc>
                <a:spcPts val="500"/>
              </a:lnSpc>
              <a:buFont typeface="Arial" panose="020B0604020202020204" pitchFamily="34" charset="0"/>
              <a:buNone/>
            </a:pPr>
            <a:r>
              <a:rPr lang="en-US" altLang="ja-JP" sz="1000" dirty="0"/>
              <a:t>※</a:t>
            </a:r>
            <a:r>
              <a:rPr lang="ja-JP" altLang="en-US" sz="1000" dirty="0"/>
              <a:t>参考のため入力箇所を赤文字としていますが、提出書類は黒文字で作成してください。</a:t>
            </a:r>
          </a:p>
        </p:txBody>
      </p:sp>
      <p:cxnSp>
        <p:nvCxnSpPr>
          <p:cNvPr id="34" name="カギ線コネクタ 33"/>
          <p:cNvCxnSpPr/>
          <p:nvPr/>
        </p:nvCxnSpPr>
        <p:spPr>
          <a:xfrm rot="10800000" flipV="1">
            <a:off x="5807675" y="1738989"/>
            <a:ext cx="508674" cy="46875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正方形/長方形 38"/>
          <p:cNvSpPr/>
          <p:nvPr/>
        </p:nvSpPr>
        <p:spPr>
          <a:xfrm>
            <a:off x="2496065" y="2495502"/>
            <a:ext cx="3542270" cy="243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ja-JP" altLang="en-US" sz="600" dirty="0">
                <a:solidFill>
                  <a:srgbClr val="FF0000"/>
                </a:solidFill>
              </a:rPr>
              <a:t>○○○</a:t>
            </a:r>
            <a:r>
              <a:rPr lang="en-US" altLang="ja-JP" sz="600" dirty="0">
                <a:solidFill>
                  <a:srgbClr val="FF0000"/>
                </a:solidFill>
              </a:rPr>
              <a:t>,</a:t>
            </a:r>
            <a:r>
              <a:rPr lang="ja-JP" altLang="en-US" sz="600" dirty="0">
                <a:solidFill>
                  <a:srgbClr val="FF0000"/>
                </a:solidFill>
              </a:rPr>
              <a:t>○○○</a:t>
            </a:r>
            <a:r>
              <a:rPr lang="en-US" altLang="ja-JP" sz="600" dirty="0">
                <a:solidFill>
                  <a:srgbClr val="FF0000"/>
                </a:solidFill>
              </a:rPr>
              <a:t>,</a:t>
            </a:r>
            <a:r>
              <a:rPr lang="ja-JP" altLang="en-US" sz="600" dirty="0">
                <a:solidFill>
                  <a:srgbClr val="FF0000"/>
                </a:solidFill>
              </a:rPr>
              <a:t>○○○</a:t>
            </a:r>
            <a:endParaRPr lang="ja-JP" altLang="en-US" sz="700" dirty="0">
              <a:solidFill>
                <a:srgbClr val="FF0000"/>
              </a:solidFill>
            </a:endParaRPr>
          </a:p>
        </p:txBody>
      </p:sp>
      <p:sp>
        <p:nvSpPr>
          <p:cNvPr id="14" name="正方形/長方形 13"/>
          <p:cNvSpPr/>
          <p:nvPr/>
        </p:nvSpPr>
        <p:spPr>
          <a:xfrm>
            <a:off x="1978194" y="2311843"/>
            <a:ext cx="517657" cy="816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コンテンツ プレースホルダー 2"/>
          <p:cNvSpPr txBox="1">
            <a:spLocks/>
          </p:cNvSpPr>
          <p:nvPr/>
        </p:nvSpPr>
        <p:spPr>
          <a:xfrm>
            <a:off x="832419" y="1290474"/>
            <a:ext cx="10969055" cy="457484"/>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200" dirty="0">
                <a:solidFill>
                  <a:srgbClr val="FF0000"/>
                </a:solidFill>
              </a:rPr>
              <a:t>※</a:t>
            </a:r>
            <a:r>
              <a:rPr lang="ja-JP" altLang="en-US" sz="1200" dirty="0">
                <a:solidFill>
                  <a:srgbClr val="FF0000"/>
                </a:solidFill>
              </a:rPr>
              <a:t>「②溜める」、「③使う」から</a:t>
            </a:r>
            <a:r>
              <a:rPr lang="en-US" altLang="ja-JP" sz="1200" dirty="0">
                <a:solidFill>
                  <a:srgbClr val="FF0000"/>
                </a:solidFill>
              </a:rPr>
              <a:t>3</a:t>
            </a:r>
            <a:r>
              <a:rPr lang="ja-JP" altLang="en-US" sz="1200" dirty="0">
                <a:solidFill>
                  <a:srgbClr val="FF0000"/>
                </a:solidFill>
              </a:rPr>
              <a:t>つ以上の事業を実施する場合は、このページを参照ください。</a:t>
            </a:r>
          </a:p>
        </p:txBody>
      </p:sp>
      <p:sp>
        <p:nvSpPr>
          <p:cNvPr id="33" name="正方形/長方形 32"/>
          <p:cNvSpPr/>
          <p:nvPr/>
        </p:nvSpPr>
        <p:spPr>
          <a:xfrm>
            <a:off x="2508208" y="1644575"/>
            <a:ext cx="2006128" cy="8866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400"/>
              </a:spcAft>
            </a:pPr>
            <a:r>
              <a:rPr kumimoji="1" lang="ja-JP" altLang="en-US" sz="700" dirty="0">
                <a:solidFill>
                  <a:srgbClr val="FF0000"/>
                </a:solidFill>
              </a:rPr>
              <a:t>○○○</a:t>
            </a:r>
            <a:r>
              <a:rPr kumimoji="1" lang="en-US" altLang="ja-JP" sz="700" dirty="0">
                <a:solidFill>
                  <a:srgbClr val="FF0000"/>
                </a:solidFill>
              </a:rPr>
              <a:t>,</a:t>
            </a:r>
            <a:r>
              <a:rPr kumimoji="1" lang="ja-JP" altLang="en-US" sz="700" dirty="0">
                <a:solidFill>
                  <a:srgbClr val="FF0000"/>
                </a:solidFill>
              </a:rPr>
              <a:t>○○○</a:t>
            </a:r>
            <a:r>
              <a:rPr kumimoji="1" lang="en-US" altLang="ja-JP" sz="700" dirty="0">
                <a:solidFill>
                  <a:srgbClr val="FF0000"/>
                </a:solidFill>
              </a:rPr>
              <a:t>,</a:t>
            </a:r>
            <a:r>
              <a:rPr kumimoji="1" lang="ja-JP" altLang="en-US"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endParaRPr lang="en-US" altLang="ja-JP" sz="700" dirty="0">
              <a:solidFill>
                <a:srgbClr val="FF0000"/>
              </a:solidFill>
            </a:endParaRPr>
          </a:p>
          <a:p>
            <a:pPr>
              <a:spcAft>
                <a:spcPts val="400"/>
              </a:spcAft>
            </a:pP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a:t>
            </a:r>
            <a:r>
              <a:rPr lang="en-US" altLang="ja-JP" sz="700" dirty="0">
                <a:solidFill>
                  <a:srgbClr val="FF0000"/>
                </a:solidFill>
              </a:rPr>
              <a:t>,</a:t>
            </a:r>
            <a:r>
              <a:rPr lang="ja-JP" altLang="en-US" sz="700" dirty="0">
                <a:solidFill>
                  <a:srgbClr val="FF0000"/>
                </a:solidFill>
              </a:rPr>
              <a:t>○○○</a:t>
            </a:r>
          </a:p>
        </p:txBody>
      </p:sp>
    </p:spTree>
    <p:extLst>
      <p:ext uri="{BB962C8B-B14F-4D97-AF65-F5344CB8AC3E}">
        <p14:creationId xmlns:p14="http://schemas.microsoft.com/office/powerpoint/2010/main" val="21436345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pic>
        <p:nvPicPr>
          <p:cNvPr id="5" name="図 4"/>
          <p:cNvPicPr>
            <a:picLocks noChangeAspect="1"/>
          </p:cNvPicPr>
          <p:nvPr/>
        </p:nvPicPr>
        <p:blipFill>
          <a:blip r:embed="rId2"/>
          <a:stretch>
            <a:fillRect/>
          </a:stretch>
        </p:blipFill>
        <p:spPr>
          <a:xfrm>
            <a:off x="838200" y="1488129"/>
            <a:ext cx="5153282" cy="2964902"/>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a:t>
            </a:r>
            <a:r>
              <a:rPr kumimoji="1" lang="ja-JP" altLang="en-US" dirty="0"/>
              <a:t>申請書類記入例（６）</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38</a:t>
            </a:fld>
            <a:endParaRPr kumimoji="1" lang="ja-JP" altLang="en-US"/>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④役員名簿（様式第１別紙３）</a:t>
            </a:r>
          </a:p>
        </p:txBody>
      </p:sp>
      <p:sp>
        <p:nvSpPr>
          <p:cNvPr id="11" name="正方形/長方形 10"/>
          <p:cNvSpPr/>
          <p:nvPr/>
        </p:nvSpPr>
        <p:spPr>
          <a:xfrm>
            <a:off x="897924" y="2574408"/>
            <a:ext cx="5074508" cy="157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500"/>
              </a:spcBef>
            </a:pPr>
            <a:r>
              <a:rPr kumimoji="1" lang="ja-JP" altLang="en-US" sz="800" dirty="0">
                <a:solidFill>
                  <a:srgbClr val="FF0000"/>
                </a:solidFill>
              </a:rPr>
              <a:t>コクド　タロウ　　　　</a:t>
            </a:r>
            <a:r>
              <a:rPr lang="ja-JP" altLang="en-US" sz="800" dirty="0">
                <a:solidFill>
                  <a:srgbClr val="FF0000"/>
                </a:solidFill>
              </a:rPr>
              <a:t> </a:t>
            </a:r>
            <a:r>
              <a:rPr kumimoji="1" lang="ja-JP" altLang="en-US" sz="800" dirty="0">
                <a:solidFill>
                  <a:srgbClr val="FF0000"/>
                </a:solidFill>
              </a:rPr>
              <a:t>国土　太郎            Ｓ         </a:t>
            </a:r>
            <a:r>
              <a:rPr kumimoji="1" lang="en-US" altLang="ja-JP" sz="800" dirty="0">
                <a:solidFill>
                  <a:srgbClr val="FF0000"/>
                </a:solidFill>
              </a:rPr>
              <a:t>20          5            19      </a:t>
            </a:r>
            <a:r>
              <a:rPr kumimoji="1" lang="ja-JP" altLang="en-US" sz="800" dirty="0">
                <a:solidFill>
                  <a:srgbClr val="FF0000"/>
                </a:solidFill>
              </a:rPr>
              <a:t>国交物流株式会社              代表取締役</a:t>
            </a:r>
          </a:p>
          <a:p>
            <a:pPr>
              <a:spcBef>
                <a:spcPts val="500"/>
              </a:spcBef>
            </a:pPr>
            <a:r>
              <a:rPr lang="ja-JP" altLang="en-US" sz="800" dirty="0">
                <a:solidFill>
                  <a:srgbClr val="FF0000"/>
                </a:solidFill>
              </a:rPr>
              <a:t>コクド　イチロウ　　　国土　一郎　　　  Ｓ         </a:t>
            </a:r>
            <a:r>
              <a:rPr lang="en-US" altLang="ja-JP" sz="800" dirty="0">
                <a:solidFill>
                  <a:srgbClr val="FF0000"/>
                </a:solidFill>
              </a:rPr>
              <a:t>47          7              7</a:t>
            </a:r>
            <a:r>
              <a:rPr lang="ja-JP" altLang="en-US" sz="800" dirty="0">
                <a:solidFill>
                  <a:srgbClr val="FF0000"/>
                </a:solidFill>
              </a:rPr>
              <a:t>　　国交物流株式会社               取締役専務</a:t>
            </a:r>
          </a:p>
          <a:p>
            <a:pPr>
              <a:spcBef>
                <a:spcPts val="500"/>
              </a:spcBef>
            </a:pPr>
            <a:r>
              <a:rPr lang="ja-JP" altLang="en-US" sz="800" dirty="0">
                <a:solidFill>
                  <a:srgbClr val="FF0000"/>
                </a:solidFill>
              </a:rPr>
              <a:t>コクド　ツグオ　　　　国土　次郎　　　   Ｈ        </a:t>
            </a:r>
            <a:r>
              <a:rPr lang="en-US" altLang="ja-JP" sz="800" dirty="0">
                <a:solidFill>
                  <a:srgbClr val="FF0000"/>
                </a:solidFill>
              </a:rPr>
              <a:t>13           1             6       </a:t>
            </a:r>
            <a:r>
              <a:rPr lang="ja-JP" altLang="en-US" sz="800" dirty="0">
                <a:solidFill>
                  <a:srgbClr val="FF0000"/>
                </a:solidFill>
              </a:rPr>
              <a:t>国交物流株式会社               取締役</a:t>
            </a:r>
          </a:p>
          <a:p>
            <a:pPr>
              <a:spcBef>
                <a:spcPts val="500"/>
              </a:spcBef>
            </a:pPr>
            <a:r>
              <a:rPr lang="ja-JP" altLang="en-US" sz="700" dirty="0">
                <a:solidFill>
                  <a:srgbClr val="FF0000"/>
                </a:solidFill>
              </a:rPr>
              <a:t>コウツウ　サブロウ</a:t>
            </a:r>
            <a:r>
              <a:rPr lang="ja-JP" altLang="en-US" sz="800" dirty="0">
                <a:solidFill>
                  <a:srgbClr val="FF0000"/>
                </a:solidFill>
              </a:rPr>
              <a:t>　　 交通　三郎　　　　</a:t>
            </a:r>
            <a:r>
              <a:rPr lang="en-US" altLang="ja-JP" sz="800" dirty="0">
                <a:solidFill>
                  <a:srgbClr val="FF0000"/>
                </a:solidFill>
              </a:rPr>
              <a:t>S         25</a:t>
            </a:r>
            <a:r>
              <a:rPr lang="ja-JP" altLang="en-US" sz="800" dirty="0">
                <a:solidFill>
                  <a:srgbClr val="FF0000"/>
                </a:solidFill>
              </a:rPr>
              <a:t>　　　 </a:t>
            </a:r>
            <a:r>
              <a:rPr lang="en-US" altLang="ja-JP" sz="800" dirty="0">
                <a:solidFill>
                  <a:srgbClr val="FF0000"/>
                </a:solidFill>
              </a:rPr>
              <a:t>6              1       </a:t>
            </a:r>
            <a:r>
              <a:rPr lang="ja-JP" altLang="en-US" sz="800" dirty="0">
                <a:solidFill>
                  <a:srgbClr val="FF0000"/>
                </a:solidFill>
              </a:rPr>
              <a:t>株式会社○○銀行　　　　　社外取締役</a:t>
            </a:r>
            <a:endParaRPr kumimoji="1" lang="ja-JP" altLang="en-US" sz="700" dirty="0">
              <a:solidFill>
                <a:srgbClr val="FF0000"/>
              </a:solidFill>
            </a:endParaRPr>
          </a:p>
        </p:txBody>
      </p:sp>
      <p:sp>
        <p:nvSpPr>
          <p:cNvPr id="19" name="コンテンツ プレースホルダー 2"/>
          <p:cNvSpPr txBox="1">
            <a:spLocks/>
          </p:cNvSpPr>
          <p:nvPr/>
        </p:nvSpPr>
        <p:spPr>
          <a:xfrm>
            <a:off x="6238196" y="1628687"/>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・役員名簿は、申請を行う法人の役員の氏名（カナ、漢字ともに姓名）、生年月日（和</a:t>
            </a:r>
          </a:p>
          <a:p>
            <a:pPr marL="0" indent="0" eaLnBrk="0" hangingPunct="0">
              <a:lnSpc>
                <a:spcPts val="500"/>
              </a:lnSpc>
              <a:buFont typeface="Arial" panose="020B0604020202020204" pitchFamily="34" charset="0"/>
              <a:buNone/>
            </a:pPr>
            <a:r>
              <a:rPr lang="ja-JP" altLang="en-US" sz="1200" dirty="0"/>
              <a:t>　暦は各元号のアルファベット表記の頭文字、年月日は算用数字）、会社名、役職名</a:t>
            </a:r>
          </a:p>
          <a:p>
            <a:pPr marL="0" indent="0" eaLnBrk="0" hangingPunct="0">
              <a:lnSpc>
                <a:spcPts val="500"/>
              </a:lnSpc>
              <a:buFont typeface="Arial" panose="020B0604020202020204" pitchFamily="34" charset="0"/>
              <a:buNone/>
            </a:pPr>
            <a:r>
              <a:rPr lang="ja-JP" altLang="en-US" sz="1200" dirty="0"/>
              <a:t>　を入力してください。</a:t>
            </a:r>
          </a:p>
        </p:txBody>
      </p:sp>
      <p:sp>
        <p:nvSpPr>
          <p:cNvPr id="24" name="コンテンツ プレースホルダー 2"/>
          <p:cNvSpPr txBox="1">
            <a:spLocks/>
          </p:cNvSpPr>
          <p:nvPr/>
        </p:nvSpPr>
        <p:spPr>
          <a:xfrm>
            <a:off x="838200" y="4512935"/>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000" dirty="0"/>
              <a:t>※</a:t>
            </a:r>
            <a:r>
              <a:rPr lang="ja-JP" altLang="en-US" sz="1000" dirty="0"/>
              <a:t>記入例は当該書類のうち、一部のみを抜粋しています。</a:t>
            </a:r>
          </a:p>
          <a:p>
            <a:pPr marL="0" indent="0" eaLnBrk="0" hangingPunct="0">
              <a:lnSpc>
                <a:spcPts val="500"/>
              </a:lnSpc>
              <a:buFont typeface="Arial" panose="020B0604020202020204" pitchFamily="34" charset="0"/>
              <a:buNone/>
            </a:pPr>
            <a:r>
              <a:rPr lang="en-US" altLang="ja-JP" sz="1000" dirty="0"/>
              <a:t>※</a:t>
            </a:r>
            <a:r>
              <a:rPr lang="ja-JP" altLang="en-US" sz="1000" dirty="0"/>
              <a:t>参考のため入力箇所を赤文字としていますが、提出書類は黒文字で作成してください。</a:t>
            </a:r>
          </a:p>
        </p:txBody>
      </p:sp>
      <p:cxnSp>
        <p:nvCxnSpPr>
          <p:cNvPr id="34" name="カギ線コネクタ 33"/>
          <p:cNvCxnSpPr/>
          <p:nvPr/>
        </p:nvCxnSpPr>
        <p:spPr>
          <a:xfrm rot="10800000" flipV="1">
            <a:off x="5873579" y="2941708"/>
            <a:ext cx="442768" cy="29576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コンテンツ プレースホルダー 2"/>
          <p:cNvSpPr txBox="1">
            <a:spLocks/>
          </p:cNvSpPr>
          <p:nvPr/>
        </p:nvSpPr>
        <p:spPr>
          <a:xfrm>
            <a:off x="6332930" y="2225934"/>
            <a:ext cx="5563275" cy="2930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buFont typeface="Arial" panose="020B0604020202020204" pitchFamily="34" charset="0"/>
              <a:buNone/>
            </a:pPr>
            <a:r>
              <a:rPr lang="en-US" altLang="ja-JP" sz="1000" dirty="0">
                <a:solidFill>
                  <a:srgbClr val="FF0000"/>
                </a:solidFill>
              </a:rPr>
              <a:t>※</a:t>
            </a:r>
            <a:r>
              <a:rPr lang="ja-JP" altLang="en-US" sz="1000" dirty="0">
                <a:solidFill>
                  <a:srgbClr val="FF0000"/>
                </a:solidFill>
              </a:rPr>
              <a:t>読み仮名が長い場合は、半角や姓と名を当該欄の中で折り返して分けるなどして入力してください。</a:t>
            </a:r>
          </a:p>
        </p:txBody>
      </p:sp>
      <p:sp>
        <p:nvSpPr>
          <p:cNvPr id="42" name="コンテンツ プレースホルダー 2"/>
          <p:cNvSpPr txBox="1">
            <a:spLocks/>
          </p:cNvSpPr>
          <p:nvPr/>
        </p:nvSpPr>
        <p:spPr>
          <a:xfrm>
            <a:off x="6238190" y="2823183"/>
            <a:ext cx="5563275" cy="82030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buFont typeface="Arial" panose="020B0604020202020204" pitchFamily="34" charset="0"/>
              <a:buNone/>
            </a:pPr>
            <a:r>
              <a:rPr lang="ja-JP" altLang="en-US" sz="1200" dirty="0"/>
              <a:t>・社外取締役や外部監査役などについては、主に在籍している会社名を入力してく</a:t>
            </a:r>
            <a:r>
              <a:rPr lang="ja-JP" altLang="en-US" sz="1200" dirty="0" err="1"/>
              <a:t>だ　　</a:t>
            </a:r>
            <a:endParaRPr lang="ja-JP" altLang="en-US" sz="1200" dirty="0"/>
          </a:p>
          <a:p>
            <a:pPr marL="0" indent="0" eaLnBrk="0" hangingPunct="0">
              <a:lnSpc>
                <a:spcPts val="1500"/>
              </a:lnSpc>
              <a:spcBef>
                <a:spcPts val="0"/>
              </a:spcBef>
              <a:buFont typeface="Arial" panose="020B0604020202020204" pitchFamily="34" charset="0"/>
              <a:buNone/>
            </a:pPr>
            <a:r>
              <a:rPr lang="ja-JP" altLang="en-US" sz="1200" dirty="0"/>
              <a:t>　さい。</a:t>
            </a:r>
          </a:p>
        </p:txBody>
      </p:sp>
      <p:sp>
        <p:nvSpPr>
          <p:cNvPr id="43" name="コンテンツ プレースホルダー 2"/>
          <p:cNvSpPr txBox="1">
            <a:spLocks/>
          </p:cNvSpPr>
          <p:nvPr/>
        </p:nvSpPr>
        <p:spPr>
          <a:xfrm>
            <a:off x="832419" y="1290474"/>
            <a:ext cx="10969055" cy="457484"/>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200" dirty="0">
                <a:solidFill>
                  <a:srgbClr val="FF0000"/>
                </a:solidFill>
              </a:rPr>
              <a:t>※</a:t>
            </a:r>
            <a:r>
              <a:rPr lang="ja-JP" altLang="en-US" sz="1200" dirty="0">
                <a:solidFill>
                  <a:srgbClr val="FF0000"/>
                </a:solidFill>
              </a:rPr>
              <a:t>複数の事業者による共同申請の場合は、１事業者１枚にわけて作成してください。</a:t>
            </a:r>
          </a:p>
        </p:txBody>
      </p:sp>
      <p:cxnSp>
        <p:nvCxnSpPr>
          <p:cNvPr id="44" name="カギ線コネクタ 43"/>
          <p:cNvCxnSpPr>
            <a:cxnSpLocks/>
          </p:cNvCxnSpPr>
          <p:nvPr/>
        </p:nvCxnSpPr>
        <p:spPr>
          <a:xfrm rot="5400000">
            <a:off x="5615397" y="2105649"/>
            <a:ext cx="975718" cy="459348"/>
          </a:xfrm>
          <a:prstGeom prst="bentConnector3">
            <a:avLst>
              <a:gd name="adj1" fmla="val 9972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26442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2"/>
          <a:srcRect b="16040"/>
          <a:stretch/>
        </p:blipFill>
        <p:spPr>
          <a:xfrm>
            <a:off x="996572" y="1504573"/>
            <a:ext cx="4168551" cy="4777155"/>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a:t>
            </a:r>
            <a:r>
              <a:rPr kumimoji="1" lang="ja-JP" altLang="en-US" dirty="0"/>
              <a:t>申請書類記入例（７）</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39</a:t>
            </a:fld>
            <a:endParaRPr kumimoji="1" lang="ja-JP" altLang="en-US"/>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⑤実施体制図（様式第１別紙４）</a:t>
            </a:r>
          </a:p>
        </p:txBody>
      </p:sp>
      <p:sp>
        <p:nvSpPr>
          <p:cNvPr id="11" name="正方形/長方形 10"/>
          <p:cNvSpPr/>
          <p:nvPr/>
        </p:nvSpPr>
        <p:spPr>
          <a:xfrm>
            <a:off x="1038171" y="2351569"/>
            <a:ext cx="4126952" cy="520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200"/>
              </a:spcAft>
            </a:pPr>
            <a:r>
              <a:rPr lang="ja-JP" altLang="en-US" sz="700" dirty="0">
                <a:solidFill>
                  <a:srgbClr val="FF0000"/>
                </a:solidFill>
              </a:rPr>
              <a:t>パシフィック電産　請負	　　　　　　　　　　東京都○○区◆◆町　　○</a:t>
            </a:r>
            <a:r>
              <a:rPr lang="en-US" altLang="ja-JP" sz="700" dirty="0">
                <a:solidFill>
                  <a:srgbClr val="FF0000"/>
                </a:solidFill>
              </a:rPr>
              <a:t>,</a:t>
            </a:r>
            <a:r>
              <a:rPr lang="ja-JP" altLang="en-US" sz="700" dirty="0">
                <a:solidFill>
                  <a:srgbClr val="FF0000"/>
                </a:solidFill>
              </a:rPr>
              <a:t> ○○○</a:t>
            </a:r>
            <a:r>
              <a:rPr lang="en-US" altLang="ja-JP" sz="700" dirty="0">
                <a:solidFill>
                  <a:srgbClr val="FF0000"/>
                </a:solidFill>
              </a:rPr>
              <a:t>,</a:t>
            </a:r>
            <a:r>
              <a:rPr lang="ja-JP" altLang="en-US" sz="700" dirty="0">
                <a:solidFill>
                  <a:srgbClr val="FF0000"/>
                </a:solidFill>
              </a:rPr>
              <a:t> ○○○円 太陽光発電施設</a:t>
            </a:r>
          </a:p>
          <a:p>
            <a:pPr>
              <a:spcAft>
                <a:spcPts val="200"/>
              </a:spcAft>
            </a:pPr>
            <a:r>
              <a:rPr kumimoji="1" lang="ja-JP" altLang="en-US" sz="700" dirty="0">
                <a:solidFill>
                  <a:srgbClr val="FF0000"/>
                </a:solidFill>
              </a:rPr>
              <a:t>株式会社　　　　　　　　　　　　　　　　　　　 </a:t>
            </a:r>
            <a:r>
              <a:rPr kumimoji="1" lang="en-US" altLang="ja-JP" sz="700" dirty="0">
                <a:solidFill>
                  <a:srgbClr val="FF0000"/>
                </a:solidFill>
              </a:rPr>
              <a:t>4-5-6</a:t>
            </a:r>
            <a:r>
              <a:rPr kumimoji="1" lang="ja-JP" altLang="en-US" sz="700" dirty="0">
                <a:solidFill>
                  <a:srgbClr val="FF0000"/>
                </a:solidFill>
              </a:rPr>
              <a:t>　　　　　　　　　　　　　　　　　　　　　　　　　　 の販売・設置</a:t>
            </a:r>
          </a:p>
        </p:txBody>
      </p:sp>
      <p:sp>
        <p:nvSpPr>
          <p:cNvPr id="17" name="コンテンツ プレースホルダー 2"/>
          <p:cNvSpPr txBox="1">
            <a:spLocks/>
          </p:cNvSpPr>
          <p:nvPr/>
        </p:nvSpPr>
        <p:spPr>
          <a:xfrm>
            <a:off x="6238199" y="1328734"/>
            <a:ext cx="5563275" cy="86736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・実施体制は、補助事業のうち税込１００万円を超える契約について、その契約を受</a:t>
            </a:r>
          </a:p>
          <a:p>
            <a:pPr marL="0" indent="0" eaLnBrk="0" hangingPunct="0">
              <a:lnSpc>
                <a:spcPts val="500"/>
              </a:lnSpc>
              <a:buNone/>
            </a:pPr>
            <a:r>
              <a:rPr lang="ja-JP" altLang="en-US" sz="1200" dirty="0"/>
              <a:t>　ける事業者名、当社との関係（申請者との関係）、住所（代表住所）、契約金額（税</a:t>
            </a:r>
          </a:p>
          <a:p>
            <a:pPr marL="0" indent="0" eaLnBrk="0" hangingPunct="0">
              <a:lnSpc>
                <a:spcPts val="500"/>
              </a:lnSpc>
              <a:buNone/>
            </a:pPr>
            <a:r>
              <a:rPr lang="ja-JP" altLang="en-US" sz="1200" dirty="0"/>
              <a:t>　込の総額）、業務の範囲を入力してください。</a:t>
            </a:r>
          </a:p>
        </p:txBody>
      </p:sp>
      <p:sp>
        <p:nvSpPr>
          <p:cNvPr id="21" name="コンテンツ プレースホルダー 2"/>
          <p:cNvSpPr txBox="1">
            <a:spLocks/>
          </p:cNvSpPr>
          <p:nvPr/>
        </p:nvSpPr>
        <p:spPr>
          <a:xfrm>
            <a:off x="6238196" y="3802336"/>
            <a:ext cx="5563275" cy="121750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・実施体制図は、本事業に係る事業者がどのように係わって事業を実施する予定で</a:t>
            </a:r>
          </a:p>
          <a:p>
            <a:pPr marL="0" indent="0" eaLnBrk="0" hangingPunct="0">
              <a:lnSpc>
                <a:spcPts val="500"/>
              </a:lnSpc>
              <a:buNone/>
            </a:pPr>
            <a:r>
              <a:rPr lang="ja-JP" altLang="en-US" sz="1200" dirty="0"/>
              <a:t>　あるかを図表化してください。社内での稟議等のために作成した企画書等に該当項</a:t>
            </a:r>
          </a:p>
          <a:p>
            <a:pPr marL="0" indent="0" eaLnBrk="0" hangingPunct="0">
              <a:lnSpc>
                <a:spcPts val="500"/>
              </a:lnSpc>
              <a:buNone/>
            </a:pPr>
            <a:r>
              <a:rPr lang="ja-JP" altLang="en-US" sz="1200" dirty="0"/>
              <a:t>　目がある場合は、補足資料として提出いただき、参照ページや参照項目を入力して</a:t>
            </a:r>
          </a:p>
          <a:p>
            <a:pPr marL="0" indent="0" eaLnBrk="0" hangingPunct="0">
              <a:lnSpc>
                <a:spcPts val="500"/>
              </a:lnSpc>
              <a:buNone/>
            </a:pPr>
            <a:r>
              <a:rPr lang="ja-JP" altLang="en-US" sz="1200" dirty="0"/>
              <a:t>　いただいても結構です。</a:t>
            </a:r>
          </a:p>
          <a:p>
            <a:pPr marL="0" indent="0" eaLnBrk="0" hangingPunct="0">
              <a:lnSpc>
                <a:spcPts val="500"/>
              </a:lnSpc>
              <a:buFont typeface="Arial" panose="020B0604020202020204" pitchFamily="34" charset="0"/>
              <a:buNone/>
            </a:pPr>
            <a:endParaRPr lang="ja-JP" altLang="en-US" sz="1200" dirty="0"/>
          </a:p>
        </p:txBody>
      </p:sp>
      <p:sp>
        <p:nvSpPr>
          <p:cNvPr id="24" name="コンテンツ プレースホルダー 2"/>
          <p:cNvSpPr txBox="1">
            <a:spLocks/>
          </p:cNvSpPr>
          <p:nvPr/>
        </p:nvSpPr>
        <p:spPr>
          <a:xfrm>
            <a:off x="1047577" y="6300370"/>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000" dirty="0"/>
              <a:t>※</a:t>
            </a:r>
            <a:r>
              <a:rPr lang="ja-JP" altLang="en-US" sz="1000" dirty="0"/>
              <a:t>記入例は当該書類のうち、一部のみを抜粋しています。</a:t>
            </a:r>
          </a:p>
          <a:p>
            <a:pPr marL="0" indent="0" eaLnBrk="0" hangingPunct="0">
              <a:lnSpc>
                <a:spcPts val="500"/>
              </a:lnSpc>
              <a:buFont typeface="Arial" panose="020B0604020202020204" pitchFamily="34" charset="0"/>
              <a:buNone/>
            </a:pPr>
            <a:r>
              <a:rPr lang="en-US" altLang="ja-JP" sz="1000" dirty="0"/>
              <a:t>※</a:t>
            </a:r>
            <a:r>
              <a:rPr lang="ja-JP" altLang="en-US" sz="1000" dirty="0"/>
              <a:t>参考のため入力箇所を赤文字としていますが、提出書類は黒文字で作成してください。</a:t>
            </a:r>
          </a:p>
        </p:txBody>
      </p:sp>
      <p:cxnSp>
        <p:nvCxnSpPr>
          <p:cNvPr id="25" name="カギ線コネクタ 24"/>
          <p:cNvCxnSpPr/>
          <p:nvPr/>
        </p:nvCxnSpPr>
        <p:spPr>
          <a:xfrm rot="10800000" flipV="1">
            <a:off x="5099223" y="1523748"/>
            <a:ext cx="1220007" cy="78188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正方形/長方形 13"/>
          <p:cNvSpPr/>
          <p:nvPr/>
        </p:nvSpPr>
        <p:spPr>
          <a:xfrm>
            <a:off x="1978194" y="2311843"/>
            <a:ext cx="517657" cy="816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5" name="カギ線コネクタ 54"/>
          <p:cNvCxnSpPr/>
          <p:nvPr/>
        </p:nvCxnSpPr>
        <p:spPr>
          <a:xfrm rot="10800000" flipV="1">
            <a:off x="3467100" y="3971924"/>
            <a:ext cx="2861656" cy="897884"/>
          </a:xfrm>
          <a:prstGeom prst="bentConnector3">
            <a:avLst>
              <a:gd name="adj1" fmla="val 1671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角丸四角形 22"/>
          <p:cNvSpPr/>
          <p:nvPr/>
        </p:nvSpPr>
        <p:spPr>
          <a:xfrm>
            <a:off x="1614616" y="4368571"/>
            <a:ext cx="486033" cy="224186"/>
          </a:xfrm>
          <a:prstGeom prst="round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sp>
        <p:nvSpPr>
          <p:cNvPr id="40" name="角丸四角形 39"/>
          <p:cNvSpPr/>
          <p:nvPr/>
        </p:nvSpPr>
        <p:spPr>
          <a:xfrm>
            <a:off x="2718693" y="4370070"/>
            <a:ext cx="486033" cy="224186"/>
          </a:xfrm>
          <a:prstGeom prst="round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sp>
        <p:nvSpPr>
          <p:cNvPr id="42" name="角丸四角形 41"/>
          <p:cNvSpPr/>
          <p:nvPr/>
        </p:nvSpPr>
        <p:spPr>
          <a:xfrm>
            <a:off x="1614822" y="4878923"/>
            <a:ext cx="486033" cy="224186"/>
          </a:xfrm>
          <a:prstGeom prst="round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cxnSp>
        <p:nvCxnSpPr>
          <p:cNvPr id="31" name="直線矢印コネクタ 30"/>
          <p:cNvCxnSpPr>
            <a:stCxn id="23" idx="3"/>
            <a:endCxn id="40" idx="1"/>
          </p:cNvCxnSpPr>
          <p:nvPr/>
        </p:nvCxnSpPr>
        <p:spPr>
          <a:xfrm>
            <a:off x="2100649" y="4480664"/>
            <a:ext cx="618044" cy="1499"/>
          </a:xfrm>
          <a:prstGeom prst="straightConnector1">
            <a:avLst/>
          </a:prstGeom>
          <a:ln w="63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角丸四角形 45"/>
          <p:cNvSpPr/>
          <p:nvPr/>
        </p:nvSpPr>
        <p:spPr>
          <a:xfrm>
            <a:off x="1614821" y="5383966"/>
            <a:ext cx="486033" cy="224186"/>
          </a:xfrm>
          <a:prstGeom prst="round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sp>
        <p:nvSpPr>
          <p:cNvPr id="47" name="角丸四角形 46"/>
          <p:cNvSpPr/>
          <p:nvPr/>
        </p:nvSpPr>
        <p:spPr>
          <a:xfrm>
            <a:off x="2718693" y="4878923"/>
            <a:ext cx="486033" cy="224186"/>
          </a:xfrm>
          <a:prstGeom prst="round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cxnSp>
        <p:nvCxnSpPr>
          <p:cNvPr id="35" name="直線矢印コネクタ 34"/>
          <p:cNvCxnSpPr>
            <a:stCxn id="23" idx="2"/>
            <a:endCxn id="42" idx="0"/>
          </p:cNvCxnSpPr>
          <p:nvPr/>
        </p:nvCxnSpPr>
        <p:spPr>
          <a:xfrm>
            <a:off x="1857633" y="4592757"/>
            <a:ext cx="206" cy="28616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線矢印コネクタ 48"/>
          <p:cNvCxnSpPr/>
          <p:nvPr/>
        </p:nvCxnSpPr>
        <p:spPr>
          <a:xfrm flipH="1">
            <a:off x="1905463" y="5103109"/>
            <a:ext cx="1" cy="2808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線矢印コネクタ 51"/>
          <p:cNvCxnSpPr>
            <a:endCxn id="47" idx="0"/>
          </p:cNvCxnSpPr>
          <p:nvPr/>
        </p:nvCxnSpPr>
        <p:spPr>
          <a:xfrm>
            <a:off x="2961709" y="4611399"/>
            <a:ext cx="1" cy="26752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3" name="正方形/長方形 52"/>
          <p:cNvSpPr/>
          <p:nvPr/>
        </p:nvSpPr>
        <p:spPr>
          <a:xfrm>
            <a:off x="2145370" y="4291017"/>
            <a:ext cx="528602" cy="224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sp>
        <p:nvSpPr>
          <p:cNvPr id="56" name="正方形/長方形 55"/>
          <p:cNvSpPr/>
          <p:nvPr/>
        </p:nvSpPr>
        <p:spPr>
          <a:xfrm>
            <a:off x="1738379" y="4636095"/>
            <a:ext cx="528602" cy="224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sp>
        <p:nvSpPr>
          <p:cNvPr id="57" name="正方形/長方形 56"/>
          <p:cNvSpPr/>
          <p:nvPr/>
        </p:nvSpPr>
        <p:spPr>
          <a:xfrm>
            <a:off x="2842662" y="4641914"/>
            <a:ext cx="528602" cy="224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sp>
        <p:nvSpPr>
          <p:cNvPr id="58" name="正方形/長方形 57"/>
          <p:cNvSpPr/>
          <p:nvPr/>
        </p:nvSpPr>
        <p:spPr>
          <a:xfrm>
            <a:off x="1769396" y="5144222"/>
            <a:ext cx="528602" cy="224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cxnSp>
        <p:nvCxnSpPr>
          <p:cNvPr id="62" name="直線矢印コネクタ 61"/>
          <p:cNvCxnSpPr/>
          <p:nvPr/>
        </p:nvCxnSpPr>
        <p:spPr>
          <a:xfrm rot="10800000" flipH="1">
            <a:off x="1829263" y="5093584"/>
            <a:ext cx="1" cy="2808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3" name="正方形/長方形 62"/>
          <p:cNvSpPr/>
          <p:nvPr/>
        </p:nvSpPr>
        <p:spPr>
          <a:xfrm>
            <a:off x="1474121" y="5144222"/>
            <a:ext cx="528602" cy="224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rPr>
              <a:t>・・・</a:t>
            </a:r>
          </a:p>
        </p:txBody>
      </p:sp>
    </p:spTree>
    <p:extLst>
      <p:ext uri="{BB962C8B-B14F-4D97-AF65-F5344CB8AC3E}">
        <p14:creationId xmlns:p14="http://schemas.microsoft.com/office/powerpoint/2010/main" val="2592892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pic>
        <p:nvPicPr>
          <p:cNvPr id="24" name="図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628" y="1797844"/>
            <a:ext cx="2064260" cy="1604962"/>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2.</a:t>
            </a:r>
            <a:r>
              <a:rPr kumimoji="1" lang="ja-JP" altLang="en-US" dirty="0"/>
              <a:t>補助事業の</a:t>
            </a:r>
            <a:r>
              <a:rPr lang="ja-JP" altLang="en-US" dirty="0"/>
              <a:t>スキーム</a:t>
            </a:r>
            <a:endParaRPr kumimoji="1" lang="ja-JP" altLang="en-US" dirty="0"/>
          </a:p>
        </p:txBody>
      </p:sp>
      <p:sp>
        <p:nvSpPr>
          <p:cNvPr id="3" name="コンテンツ プレースホルダー 2"/>
          <p:cNvSpPr>
            <a:spLocks noGrp="1"/>
          </p:cNvSpPr>
          <p:nvPr>
            <p:ph idx="1"/>
          </p:nvPr>
        </p:nvSpPr>
        <p:spPr>
          <a:xfrm>
            <a:off x="838200" y="4325328"/>
            <a:ext cx="10515600" cy="2058398"/>
          </a:xfrm>
        </p:spPr>
        <p:txBody>
          <a:bodyPr>
            <a:normAutofit/>
          </a:bodyPr>
          <a:lstStyle/>
          <a:p>
            <a:pPr marL="0" indent="0" eaLnBrk="0" hangingPunct="0">
              <a:buNone/>
            </a:pPr>
            <a:r>
              <a:rPr lang="ja-JP" altLang="ja-JP" dirty="0"/>
              <a:t>本事業</a:t>
            </a:r>
            <a:r>
              <a:rPr lang="ja-JP" altLang="en-US" dirty="0"/>
              <a:t>では、パシフィックコンサルタンツ株式会社（以下「ＰＣＫＫ」とい</a:t>
            </a:r>
            <a:endParaRPr lang="en-US" altLang="ja-JP" dirty="0"/>
          </a:p>
          <a:p>
            <a:pPr marL="0" indent="0" eaLnBrk="0" hangingPunct="0">
              <a:buNone/>
            </a:pPr>
            <a:r>
              <a:rPr lang="ja-JP" altLang="en-US" dirty="0"/>
              <a:t>います。）が「補助事業者」となります。</a:t>
            </a:r>
          </a:p>
          <a:p>
            <a:pPr marL="0" indent="0" eaLnBrk="0" hangingPunct="0">
              <a:buNone/>
            </a:pPr>
            <a:r>
              <a:rPr lang="ja-JP" altLang="en-US" dirty="0"/>
              <a:t>補助金の受給をしようとする倉庫事業者や貨物運送事業者等は、</a:t>
            </a:r>
          </a:p>
          <a:p>
            <a:pPr marL="0" indent="0" eaLnBrk="0" hangingPunct="0">
              <a:buNone/>
            </a:pPr>
            <a:r>
              <a:rPr lang="ja-JP" altLang="en-US" dirty="0"/>
              <a:t>「申請者」となります。交付決定後は「間接補助事業者」となります。</a:t>
            </a:r>
            <a:endParaRPr lang="ja-JP" altLang="ja-JP" dirty="0"/>
          </a:p>
        </p:txBody>
      </p:sp>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61688" y="1647825"/>
            <a:ext cx="2292112" cy="1905000"/>
          </a:xfrm>
          <a:prstGeom prst="rect">
            <a:avLst/>
          </a:prstGeom>
        </p:spPr>
      </p:pic>
      <p:pic>
        <p:nvPicPr>
          <p:cNvPr id="20" name="図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9225" y="1647825"/>
            <a:ext cx="1733550" cy="1905000"/>
          </a:xfrm>
          <a:prstGeom prst="rect">
            <a:avLst/>
          </a:prstGeom>
        </p:spPr>
      </p:pic>
      <p:pic>
        <p:nvPicPr>
          <p:cNvPr id="22" name="図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1546600"/>
            <a:ext cx="989271" cy="1041763"/>
          </a:xfrm>
          <a:prstGeom prst="rect">
            <a:avLst/>
          </a:prstGeom>
        </p:spPr>
      </p:pic>
      <p:pic>
        <p:nvPicPr>
          <p:cNvPr id="23" name="図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9323" y="2283563"/>
            <a:ext cx="1091565" cy="1269262"/>
          </a:xfrm>
          <a:prstGeom prst="rect">
            <a:avLst/>
          </a:prstGeom>
        </p:spPr>
      </p:pic>
      <p:sp>
        <p:nvSpPr>
          <p:cNvPr id="25" name="正方形/長方形 24"/>
          <p:cNvSpPr/>
          <p:nvPr/>
        </p:nvSpPr>
        <p:spPr>
          <a:xfrm>
            <a:off x="5381624" y="1780778"/>
            <a:ext cx="1419225" cy="343297"/>
          </a:xfrm>
          <a:prstGeom prst="rect">
            <a:avLst/>
          </a:prstGeom>
          <a:solidFill>
            <a:srgbClr val="5E71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latin typeface="HGP創英角ﾎﾟｯﾌﾟ体" panose="040B0A00000000000000" pitchFamily="50" charset="-128"/>
                <a:ea typeface="HGP創英角ﾎﾟｯﾌﾟ体" panose="040B0A00000000000000" pitchFamily="50" charset="-128"/>
              </a:rPr>
              <a:t>ＰＣＫＫ</a:t>
            </a:r>
            <a:endParaRPr kumimoji="1" lang="ja-JP" altLang="en-US" sz="2400" dirty="0">
              <a:latin typeface="HGP創英角ﾎﾟｯﾌﾟ体" panose="040B0A00000000000000" pitchFamily="50" charset="-128"/>
              <a:ea typeface="HGP創英角ﾎﾟｯﾌﾟ体" panose="040B0A00000000000000" pitchFamily="50" charset="-128"/>
            </a:endParaRPr>
          </a:p>
        </p:txBody>
      </p:sp>
      <p:sp>
        <p:nvSpPr>
          <p:cNvPr id="27" name="右矢印 26"/>
          <p:cNvSpPr/>
          <p:nvPr/>
        </p:nvSpPr>
        <p:spPr>
          <a:xfrm>
            <a:off x="7115174" y="1952426"/>
            <a:ext cx="1724025" cy="807584"/>
          </a:xfrm>
          <a:prstGeom prst="rightArrow">
            <a:avLst>
              <a:gd name="adj1" fmla="val 51603"/>
              <a:gd name="adj2" fmla="val 47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申請</a:t>
            </a:r>
          </a:p>
        </p:txBody>
      </p:sp>
      <p:sp>
        <p:nvSpPr>
          <p:cNvPr id="28" name="左矢印 27"/>
          <p:cNvSpPr/>
          <p:nvPr/>
        </p:nvSpPr>
        <p:spPr>
          <a:xfrm>
            <a:off x="7115173" y="2600325"/>
            <a:ext cx="1724025" cy="807583"/>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a:t>
            </a:r>
          </a:p>
        </p:txBody>
      </p:sp>
      <p:sp>
        <p:nvSpPr>
          <p:cNvPr id="29" name="右矢印 28"/>
          <p:cNvSpPr/>
          <p:nvPr/>
        </p:nvSpPr>
        <p:spPr>
          <a:xfrm>
            <a:off x="3253044" y="1952426"/>
            <a:ext cx="1724025" cy="807584"/>
          </a:xfrm>
          <a:prstGeom prst="rightArrow">
            <a:avLst>
              <a:gd name="adj1" fmla="val 51603"/>
              <a:gd name="adj2" fmla="val 47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申請</a:t>
            </a:r>
          </a:p>
        </p:txBody>
      </p:sp>
      <p:sp>
        <p:nvSpPr>
          <p:cNvPr id="30" name="左矢印 29"/>
          <p:cNvSpPr/>
          <p:nvPr/>
        </p:nvSpPr>
        <p:spPr>
          <a:xfrm>
            <a:off x="3253043" y="2600325"/>
            <a:ext cx="1724025" cy="807583"/>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補助</a:t>
            </a:r>
          </a:p>
        </p:txBody>
      </p:sp>
      <p:sp>
        <p:nvSpPr>
          <p:cNvPr id="31" name="角丸四角形 30"/>
          <p:cNvSpPr/>
          <p:nvPr/>
        </p:nvSpPr>
        <p:spPr>
          <a:xfrm>
            <a:off x="748225" y="3386556"/>
            <a:ext cx="2781300" cy="609600"/>
          </a:xfrm>
          <a:prstGeom prst="roundRect">
            <a:avLst/>
          </a:prstGeom>
          <a:solidFill>
            <a:schemeClr val="accent2">
              <a:lumMod val="20000"/>
              <a:lumOff val="8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申請者・間接補助事業者</a:t>
            </a:r>
          </a:p>
        </p:txBody>
      </p:sp>
      <p:sp>
        <p:nvSpPr>
          <p:cNvPr id="32" name="角丸四角形 31"/>
          <p:cNvSpPr/>
          <p:nvPr/>
        </p:nvSpPr>
        <p:spPr>
          <a:xfrm>
            <a:off x="4700586" y="3397232"/>
            <a:ext cx="2781300" cy="609600"/>
          </a:xfrm>
          <a:prstGeom prst="roundRect">
            <a:avLst/>
          </a:prstGeom>
          <a:solidFill>
            <a:schemeClr val="accent2">
              <a:lumMod val="20000"/>
              <a:lumOff val="8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補助事業者</a:t>
            </a:r>
          </a:p>
        </p:txBody>
      </p:sp>
      <p:sp>
        <p:nvSpPr>
          <p:cNvPr id="5" name="スライド番号プレースホルダー 4"/>
          <p:cNvSpPr>
            <a:spLocks noGrp="1"/>
          </p:cNvSpPr>
          <p:nvPr>
            <p:ph type="sldNum" sz="quarter" idx="12"/>
          </p:nvPr>
        </p:nvSpPr>
        <p:spPr/>
        <p:txBody>
          <a:bodyPr/>
          <a:lstStyle/>
          <a:p>
            <a:fld id="{FF608BFE-8C74-47C9-929A-218FD3ABDEC9}" type="slidenum">
              <a:rPr kumimoji="1" lang="ja-JP" altLang="en-US" smtClean="0"/>
              <a:t>4</a:t>
            </a:fld>
            <a:endParaRPr kumimoji="1" lang="ja-JP" altLang="en-US"/>
          </a:p>
        </p:txBody>
      </p:sp>
      <p:sp>
        <p:nvSpPr>
          <p:cNvPr id="17" name="角丸四角形 16"/>
          <p:cNvSpPr/>
          <p:nvPr/>
        </p:nvSpPr>
        <p:spPr>
          <a:xfrm>
            <a:off x="8817094" y="3407908"/>
            <a:ext cx="2781300" cy="609600"/>
          </a:xfrm>
          <a:prstGeom prst="roundRect">
            <a:avLst/>
          </a:prstGeom>
          <a:solidFill>
            <a:schemeClr val="accent2">
              <a:lumMod val="20000"/>
              <a:lumOff val="8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国土交通省</a:t>
            </a:r>
          </a:p>
        </p:txBody>
      </p:sp>
    </p:spTree>
    <p:extLst>
      <p:ext uri="{BB962C8B-B14F-4D97-AF65-F5344CB8AC3E}">
        <p14:creationId xmlns:p14="http://schemas.microsoft.com/office/powerpoint/2010/main" val="2561298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pic>
        <p:nvPicPr>
          <p:cNvPr id="32" name="図 31" descr="ダイアグラム, 設計図, 概略図&#10;&#10;自動的に生成された説明">
            <a:extLst>
              <a:ext uri="{FF2B5EF4-FFF2-40B4-BE49-F238E27FC236}">
                <a16:creationId xmlns:a16="http://schemas.microsoft.com/office/drawing/2014/main" xmlns="" id="{DF00844E-CE85-441A-EB2C-62E70EE6653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26521" y="4872036"/>
            <a:ext cx="4568588" cy="1399419"/>
          </a:xfrm>
          <a:prstGeom prst="rect">
            <a:avLst/>
          </a:prstGeom>
        </p:spPr>
      </p:pic>
      <p:pic>
        <p:nvPicPr>
          <p:cNvPr id="8" name="図 7" descr="ダイアグラム, 設計図, 概略図&#10;&#10;自動的に生成された説明">
            <a:extLst>
              <a:ext uri="{FF2B5EF4-FFF2-40B4-BE49-F238E27FC236}">
                <a16:creationId xmlns:a16="http://schemas.microsoft.com/office/drawing/2014/main" xmlns="" id="{D87924FB-6E89-804F-CA67-A986A32F11B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26521" y="1523747"/>
            <a:ext cx="4568588" cy="3215893"/>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a:t>
            </a:r>
            <a:r>
              <a:rPr kumimoji="1" lang="ja-JP" altLang="en-US" dirty="0"/>
              <a:t>申請書類記入例（８）</a:t>
            </a:r>
            <a:endParaRPr kumimoji="1" lang="ja-JP" altLang="en-US" sz="2700" dirty="0"/>
          </a:p>
        </p:txBody>
      </p:sp>
      <p:sp>
        <p:nvSpPr>
          <p:cNvPr id="51" name="スライド番号プレースホルダー 50"/>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608BFE-8C74-47C9-929A-218FD3ABDEC9}" type="slidenum">
              <a:rPr kumimoji="1" lang="ja-JP" altLang="en-US" sz="1200" b="0" i="0" u="none" strike="noStrike" kern="1200" cap="none" spc="0" normalizeH="0" baseline="0" noProof="0" smtClean="0">
                <a:ln>
                  <a:noFill/>
                </a:ln>
                <a:solidFill>
                  <a:prstClr val="black">
                    <a:tint val="75000"/>
                  </a:prstClr>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1" lang="ja-JP" altLang="en-US" sz="1200" b="0" i="0" u="none" strike="noStrike" kern="1200" cap="none" spc="0" normalizeH="0" baseline="0" noProof="0">
              <a:ln>
                <a:noFill/>
              </a:ln>
              <a:solidFill>
                <a:prstClr val="black">
                  <a:tint val="75000"/>
                </a:prstClr>
              </a:solidFill>
              <a:effectLst/>
              <a:uLnTx/>
              <a:uFillTx/>
              <a:latin typeface="Calibri" panose="020F0502020204030204"/>
              <a:ea typeface="ＭＳ Ｐゴシック" panose="020B0600070205080204" pitchFamily="50" charset="-128"/>
              <a:cs typeface="+mn-cs"/>
            </a:endParaRPr>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ja-JP" altLang="en-US" sz="1800" dirty="0">
                <a:solidFill>
                  <a:prstClr val="black"/>
                </a:solidFill>
                <a:latin typeface="Calibri Light" panose="020F0302020204030204"/>
                <a:ea typeface="ＭＳ Ｐゴシック" panose="020B0600070205080204" pitchFamily="50" charset="-128"/>
              </a:rPr>
              <a:t>⑥補助金効果表</a:t>
            </a:r>
            <a:r>
              <a:rPr kumimoji="1" lang="ja-JP" altLang="en-US" sz="1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（様式第１</a:t>
            </a:r>
            <a:r>
              <a:rPr lang="ja-JP" altLang="en-US" sz="1800" dirty="0">
                <a:solidFill>
                  <a:prstClr val="black"/>
                </a:solidFill>
                <a:latin typeface="Calibri Light" panose="020F0302020204030204"/>
                <a:ea typeface="ＭＳ Ｐゴシック" panose="020B0600070205080204" pitchFamily="50" charset="-128"/>
              </a:rPr>
              <a:t>６</a:t>
            </a:r>
            <a:r>
              <a:rPr kumimoji="1" lang="ja-JP" altLang="en-US" sz="1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a:t>
            </a:r>
          </a:p>
        </p:txBody>
      </p:sp>
      <p:sp>
        <p:nvSpPr>
          <p:cNvPr id="11" name="正方形/長方形 10"/>
          <p:cNvSpPr/>
          <p:nvPr/>
        </p:nvSpPr>
        <p:spPr>
          <a:xfrm>
            <a:off x="2308903" y="3243699"/>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600" dirty="0">
                <a:solidFill>
                  <a:srgbClr val="FF0000"/>
                </a:solidFill>
                <a:latin typeface="Calibri" panose="020F0502020204030204"/>
                <a:ea typeface="ＭＳ Ｐゴシック" panose="020B0600070205080204" pitchFamily="50" charset="-128"/>
              </a:rPr>
              <a:t>太陽光発電（新設）</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24" name="コンテンツ プレースホルダー 2"/>
          <p:cNvSpPr txBox="1">
            <a:spLocks/>
          </p:cNvSpPr>
          <p:nvPr/>
        </p:nvSpPr>
        <p:spPr>
          <a:xfrm>
            <a:off x="1047577" y="6300370"/>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auto" latinLnBrk="0" hangingPunct="0">
              <a:lnSpc>
                <a:spcPts val="500"/>
              </a:lnSpc>
              <a:spcBef>
                <a:spcPts val="1000"/>
              </a:spcBef>
              <a:spcAft>
                <a:spcPts val="0"/>
              </a:spcAft>
              <a:buClrTx/>
              <a:buSzTx/>
              <a:buFont typeface="Arial" panose="020B0604020202020204" pitchFamily="34" charset="0"/>
              <a:buNone/>
              <a:tabLst/>
              <a:defRPr/>
            </a:pPr>
            <a:r>
              <a:rPr kumimoji="1" lang="en-US" altLang="ja-JP" sz="1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1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記入例は当該書類のうち、一部のみを抜粋しています。</a:t>
            </a:r>
          </a:p>
          <a:p>
            <a:pPr marL="0" marR="0" lvl="0" indent="0" algn="l" defTabSz="914400" rtl="0" eaLnBrk="0" fontAlgn="auto" latinLnBrk="0" hangingPunct="0">
              <a:lnSpc>
                <a:spcPts val="500"/>
              </a:lnSpc>
              <a:spcBef>
                <a:spcPts val="1000"/>
              </a:spcBef>
              <a:spcAft>
                <a:spcPts val="0"/>
              </a:spcAft>
              <a:buClrTx/>
              <a:buSzTx/>
              <a:buFont typeface="Arial" panose="020B0604020202020204" pitchFamily="34" charset="0"/>
              <a:buNone/>
              <a:tabLst/>
              <a:defRPr/>
            </a:pPr>
            <a:r>
              <a:rPr kumimoji="1" lang="en-US" altLang="ja-JP" sz="1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1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参考のため入力箇所を赤文字としていますが、提出書類は黒文字で作成してください。</a:t>
            </a:r>
          </a:p>
        </p:txBody>
      </p:sp>
      <p:cxnSp>
        <p:nvCxnSpPr>
          <p:cNvPr id="25" name="カギ線コネクタ 24"/>
          <p:cNvCxnSpPr>
            <a:cxnSpLocks/>
          </p:cNvCxnSpPr>
          <p:nvPr/>
        </p:nvCxnSpPr>
        <p:spPr>
          <a:xfrm rot="10800000" flipV="1">
            <a:off x="4948238" y="2653859"/>
            <a:ext cx="1220008" cy="54841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正方形/長方形 13"/>
          <p:cNvSpPr/>
          <p:nvPr/>
        </p:nvSpPr>
        <p:spPr>
          <a:xfrm>
            <a:off x="1978194" y="2311843"/>
            <a:ext cx="517657" cy="816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cxnSp>
        <p:nvCxnSpPr>
          <p:cNvPr id="55" name="カギ線コネクタ 54"/>
          <p:cNvCxnSpPr>
            <a:cxnSpLocks/>
          </p:cNvCxnSpPr>
          <p:nvPr/>
        </p:nvCxnSpPr>
        <p:spPr>
          <a:xfrm rot="10800000" flipV="1">
            <a:off x="5016182" y="5069947"/>
            <a:ext cx="1312577" cy="76330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xmlns="" id="{5E2BA277-9881-1E7A-F827-205A6D853E39}"/>
              </a:ext>
            </a:extLst>
          </p:cNvPr>
          <p:cNvSpPr/>
          <p:nvPr/>
        </p:nvSpPr>
        <p:spPr>
          <a:xfrm>
            <a:off x="2308903" y="3439047"/>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600" dirty="0">
                <a:solidFill>
                  <a:srgbClr val="FF0000"/>
                </a:solidFill>
                <a:latin typeface="Calibri" panose="020F0502020204030204"/>
                <a:ea typeface="ＭＳ Ｐゴシック" panose="020B0600070205080204" pitchFamily="50" charset="-128"/>
              </a:rPr>
              <a:t>大容量蓄電池（新設）</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15" name="正方形/長方形 14">
            <a:extLst>
              <a:ext uri="{FF2B5EF4-FFF2-40B4-BE49-F238E27FC236}">
                <a16:creationId xmlns:a16="http://schemas.microsoft.com/office/drawing/2014/main" xmlns="" id="{33EB38FA-7E39-0EFE-ADFB-2F11E7ED2E35}"/>
              </a:ext>
            </a:extLst>
          </p:cNvPr>
          <p:cNvSpPr/>
          <p:nvPr/>
        </p:nvSpPr>
        <p:spPr>
          <a:xfrm>
            <a:off x="2308903" y="3649761"/>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1" lang="en-US" altLang="ja-JP"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EV</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充電スタンド	　</a:t>
            </a:r>
          </a:p>
        </p:txBody>
      </p:sp>
      <p:sp>
        <p:nvSpPr>
          <p:cNvPr id="16" name="正方形/長方形 15">
            <a:extLst>
              <a:ext uri="{FF2B5EF4-FFF2-40B4-BE49-F238E27FC236}">
                <a16:creationId xmlns:a16="http://schemas.microsoft.com/office/drawing/2014/main" xmlns="" id="{AFEF2804-0A59-1926-D5BD-335BF8882E75}"/>
              </a:ext>
            </a:extLst>
          </p:cNvPr>
          <p:cNvSpPr/>
          <p:nvPr/>
        </p:nvSpPr>
        <p:spPr>
          <a:xfrm>
            <a:off x="3210815" y="3243699"/>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①～③のうち①	　</a:t>
            </a:r>
          </a:p>
        </p:txBody>
      </p:sp>
      <p:sp>
        <p:nvSpPr>
          <p:cNvPr id="18" name="正方形/長方形 17">
            <a:extLst>
              <a:ext uri="{FF2B5EF4-FFF2-40B4-BE49-F238E27FC236}">
                <a16:creationId xmlns:a16="http://schemas.microsoft.com/office/drawing/2014/main" xmlns="" id="{2DB241F4-BAAB-2DDE-80DC-4A48755EC438}"/>
              </a:ext>
            </a:extLst>
          </p:cNvPr>
          <p:cNvSpPr/>
          <p:nvPr/>
        </p:nvSpPr>
        <p:spPr>
          <a:xfrm>
            <a:off x="3210815" y="3454413"/>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600" dirty="0">
                <a:solidFill>
                  <a:srgbClr val="FF0000"/>
                </a:solidFill>
                <a:latin typeface="Calibri" panose="020F0502020204030204"/>
                <a:ea typeface="ＭＳ Ｐゴシック" panose="020B0600070205080204" pitchFamily="50" charset="-128"/>
              </a:rPr>
              <a:t>④</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a:t>
            </a:r>
            <a:r>
              <a:rPr lang="ja-JP" altLang="en-US" sz="600" dirty="0">
                <a:solidFill>
                  <a:srgbClr val="FF0000"/>
                </a:solidFill>
                <a:latin typeface="Calibri" panose="020F0502020204030204"/>
                <a:ea typeface="ＭＳ Ｐゴシック" panose="020B0600070205080204" pitchFamily="50" charset="-128"/>
              </a:rPr>
              <a:t>⑧</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のうち④	　</a:t>
            </a:r>
          </a:p>
        </p:txBody>
      </p:sp>
      <p:sp>
        <p:nvSpPr>
          <p:cNvPr id="19" name="正方形/長方形 18">
            <a:extLst>
              <a:ext uri="{FF2B5EF4-FFF2-40B4-BE49-F238E27FC236}">
                <a16:creationId xmlns:a16="http://schemas.microsoft.com/office/drawing/2014/main" xmlns="" id="{C0988CC7-0453-D7D2-0B72-670D9C7CE919}"/>
              </a:ext>
            </a:extLst>
          </p:cNvPr>
          <p:cNvSpPr/>
          <p:nvPr/>
        </p:nvSpPr>
        <p:spPr>
          <a:xfrm>
            <a:off x="3210815" y="3644575"/>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600" dirty="0">
                <a:solidFill>
                  <a:srgbClr val="FF0000"/>
                </a:solidFill>
                <a:latin typeface="Calibri" panose="020F0502020204030204"/>
                <a:ea typeface="ＭＳ Ｐゴシック" panose="020B0600070205080204" pitchFamily="50" charset="-128"/>
              </a:rPr>
              <a:t>④</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a:t>
            </a:r>
            <a:r>
              <a:rPr lang="ja-JP" altLang="en-US" sz="600" dirty="0">
                <a:solidFill>
                  <a:srgbClr val="FF0000"/>
                </a:solidFill>
                <a:latin typeface="Calibri" panose="020F0502020204030204"/>
                <a:ea typeface="ＭＳ Ｐゴシック" panose="020B0600070205080204" pitchFamily="50" charset="-128"/>
              </a:rPr>
              <a:t>⑧</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のうち⑥	　</a:t>
            </a:r>
          </a:p>
        </p:txBody>
      </p:sp>
      <p:sp>
        <p:nvSpPr>
          <p:cNvPr id="26" name="正方形/長方形 25">
            <a:extLst>
              <a:ext uri="{FF2B5EF4-FFF2-40B4-BE49-F238E27FC236}">
                <a16:creationId xmlns:a16="http://schemas.microsoft.com/office/drawing/2014/main" xmlns="" id="{9C7DB0A0-2D4F-25AB-B6D1-D761B74A021F}"/>
              </a:ext>
            </a:extLst>
          </p:cNvPr>
          <p:cNvSpPr/>
          <p:nvPr/>
        </p:nvSpPr>
        <p:spPr>
          <a:xfrm>
            <a:off x="4369011" y="3243699"/>
            <a:ext cx="315641"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800" dirty="0">
                <a:solidFill>
                  <a:srgbClr val="FF0000"/>
                </a:solidFill>
                <a:latin typeface="Calibri" panose="020F0502020204030204"/>
                <a:ea typeface="ＭＳ Ｐゴシック" panose="020B0600070205080204" pitchFamily="50" charset="-128"/>
              </a:rPr>
              <a:t>○</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27" name="正方形/長方形 26">
            <a:extLst>
              <a:ext uri="{FF2B5EF4-FFF2-40B4-BE49-F238E27FC236}">
                <a16:creationId xmlns:a16="http://schemas.microsoft.com/office/drawing/2014/main" xmlns="" id="{B2B26149-CE15-FE70-CCBD-5801206054EB}"/>
              </a:ext>
            </a:extLst>
          </p:cNvPr>
          <p:cNvSpPr/>
          <p:nvPr/>
        </p:nvSpPr>
        <p:spPr>
          <a:xfrm>
            <a:off x="4369011" y="3432787"/>
            <a:ext cx="315641"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800" dirty="0">
                <a:solidFill>
                  <a:srgbClr val="FF0000"/>
                </a:solidFill>
                <a:latin typeface="Calibri" panose="020F0502020204030204"/>
                <a:ea typeface="ＭＳ Ｐゴシック" panose="020B0600070205080204" pitchFamily="50" charset="-128"/>
              </a:rPr>
              <a:t>○</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28" name="正方形/長方形 27">
            <a:extLst>
              <a:ext uri="{FF2B5EF4-FFF2-40B4-BE49-F238E27FC236}">
                <a16:creationId xmlns:a16="http://schemas.microsoft.com/office/drawing/2014/main" xmlns="" id="{A39C18F6-59E9-F0A8-0504-2CE1FB136889}"/>
              </a:ext>
            </a:extLst>
          </p:cNvPr>
          <p:cNvSpPr/>
          <p:nvPr/>
        </p:nvSpPr>
        <p:spPr>
          <a:xfrm>
            <a:off x="4369011" y="3637977"/>
            <a:ext cx="315641"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800" dirty="0">
                <a:solidFill>
                  <a:srgbClr val="FF0000"/>
                </a:solidFill>
                <a:latin typeface="Calibri" panose="020F0502020204030204"/>
                <a:ea typeface="ＭＳ Ｐゴシック" panose="020B0600070205080204" pitchFamily="50" charset="-128"/>
              </a:rPr>
              <a:t>○</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29" name="正方形/長方形 28">
            <a:extLst>
              <a:ext uri="{FF2B5EF4-FFF2-40B4-BE49-F238E27FC236}">
                <a16:creationId xmlns:a16="http://schemas.microsoft.com/office/drawing/2014/main" xmlns="" id="{6E6FF7BE-3A6D-C33C-3242-82ABC333768F}"/>
              </a:ext>
            </a:extLst>
          </p:cNvPr>
          <p:cNvSpPr/>
          <p:nvPr/>
        </p:nvSpPr>
        <p:spPr>
          <a:xfrm>
            <a:off x="1484782" y="4260965"/>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600" dirty="0">
                <a:solidFill>
                  <a:srgbClr val="FF0000"/>
                </a:solidFill>
                <a:latin typeface="Calibri" panose="020F0502020204030204"/>
                <a:ea typeface="ＭＳ Ｐゴシック" panose="020B0600070205080204" pitchFamily="50" charset="-128"/>
              </a:rPr>
              <a:t>太陽光発電（新設）</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30" name="正方形/長方形 29">
            <a:extLst>
              <a:ext uri="{FF2B5EF4-FFF2-40B4-BE49-F238E27FC236}">
                <a16:creationId xmlns:a16="http://schemas.microsoft.com/office/drawing/2014/main" xmlns="" id="{48A9A2E8-2691-5D2F-5EE6-A03967B3FCA7}"/>
              </a:ext>
            </a:extLst>
          </p:cNvPr>
          <p:cNvSpPr/>
          <p:nvPr/>
        </p:nvSpPr>
        <p:spPr>
          <a:xfrm>
            <a:off x="1470492" y="4657036"/>
            <a:ext cx="872657" cy="18530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xmlns="" id="{3D0EAD14-F8D4-FCBD-D5F2-5F7402BAC43E}"/>
              </a:ext>
            </a:extLst>
          </p:cNvPr>
          <p:cNvSpPr/>
          <p:nvPr/>
        </p:nvSpPr>
        <p:spPr>
          <a:xfrm>
            <a:off x="2343149" y="4657036"/>
            <a:ext cx="2605089" cy="18530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xmlns="" id="{A0D2E1F9-1735-692C-6CCA-7859D7206E07}"/>
              </a:ext>
            </a:extLst>
          </p:cNvPr>
          <p:cNvSpPr/>
          <p:nvPr/>
        </p:nvSpPr>
        <p:spPr>
          <a:xfrm>
            <a:off x="1479593" y="4459351"/>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600" dirty="0">
                <a:solidFill>
                  <a:srgbClr val="FF0000"/>
                </a:solidFill>
                <a:latin typeface="Calibri" panose="020F0502020204030204"/>
                <a:ea typeface="ＭＳ Ｐゴシック" panose="020B0600070205080204" pitchFamily="50" charset="-128"/>
              </a:rPr>
              <a:t>大容量蓄電池（新設）</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37" name="正方形/長方形 36">
            <a:extLst>
              <a:ext uri="{FF2B5EF4-FFF2-40B4-BE49-F238E27FC236}">
                <a16:creationId xmlns:a16="http://schemas.microsoft.com/office/drawing/2014/main" xmlns="" id="{017F4E8B-2D97-2ECC-8D26-BB364B86820D}"/>
              </a:ext>
            </a:extLst>
          </p:cNvPr>
          <p:cNvSpPr/>
          <p:nvPr/>
        </p:nvSpPr>
        <p:spPr>
          <a:xfrm>
            <a:off x="1479593" y="4670065"/>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1" lang="en-US" altLang="ja-JP"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EV</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充電スタンド	　</a:t>
            </a:r>
          </a:p>
        </p:txBody>
      </p:sp>
      <p:sp>
        <p:nvSpPr>
          <p:cNvPr id="38" name="正方形/長方形 37">
            <a:extLst>
              <a:ext uri="{FF2B5EF4-FFF2-40B4-BE49-F238E27FC236}">
                <a16:creationId xmlns:a16="http://schemas.microsoft.com/office/drawing/2014/main" xmlns="" id="{E5230989-25E8-239A-3D2B-678A8F94B9A7}"/>
              </a:ext>
            </a:extLst>
          </p:cNvPr>
          <p:cNvSpPr/>
          <p:nvPr/>
        </p:nvSpPr>
        <p:spPr>
          <a:xfrm>
            <a:off x="2315755" y="4250918"/>
            <a:ext cx="3673741"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物流施設の脱炭素化のため利用可能な屋根面積すべて（</a:t>
            </a:r>
            <a:r>
              <a:rPr kumimoji="1" lang="en-US" altLang="ja-JP"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400m2</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）を活用	　</a:t>
            </a:r>
          </a:p>
        </p:txBody>
      </p:sp>
      <p:sp>
        <p:nvSpPr>
          <p:cNvPr id="39" name="正方形/長方形 38">
            <a:extLst>
              <a:ext uri="{FF2B5EF4-FFF2-40B4-BE49-F238E27FC236}">
                <a16:creationId xmlns:a16="http://schemas.microsoft.com/office/drawing/2014/main" xmlns="" id="{0CEC1E60-505F-7A23-C080-0B5A092A2765}"/>
              </a:ext>
            </a:extLst>
          </p:cNvPr>
          <p:cNvSpPr/>
          <p:nvPr/>
        </p:nvSpPr>
        <p:spPr>
          <a:xfrm>
            <a:off x="2308903" y="4415247"/>
            <a:ext cx="2639335"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物流施設で活用しきれない太陽光発電の余剰発電量を</a:t>
            </a:r>
            <a:r>
              <a:rPr kumimoji="1" lang="en-US" altLang="ja-JP"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100%</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蓄電池へ充電し、発電のない時間帯に放電・自家利用する	　</a:t>
            </a:r>
          </a:p>
        </p:txBody>
      </p:sp>
      <p:sp>
        <p:nvSpPr>
          <p:cNvPr id="41" name="正方形/長方形 40">
            <a:extLst>
              <a:ext uri="{FF2B5EF4-FFF2-40B4-BE49-F238E27FC236}">
                <a16:creationId xmlns:a16="http://schemas.microsoft.com/office/drawing/2014/main" xmlns="" id="{B51BC180-BA5C-280F-8EDF-1A57A92FC1BB}"/>
              </a:ext>
            </a:extLst>
          </p:cNvPr>
          <p:cNvSpPr/>
          <p:nvPr/>
        </p:nvSpPr>
        <p:spPr>
          <a:xfrm>
            <a:off x="2308903" y="4653395"/>
            <a:ext cx="2639335"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600" dirty="0">
                <a:solidFill>
                  <a:srgbClr val="FF0000"/>
                </a:solidFill>
                <a:latin typeface="Calibri" panose="020F0502020204030204"/>
                <a:ea typeface="ＭＳ Ｐゴシック" panose="020B0600070205080204" pitchFamily="50" charset="-128"/>
              </a:rPr>
              <a:t>将来的な物流業務用</a:t>
            </a:r>
            <a:r>
              <a:rPr lang="en-US" altLang="ja-JP" sz="600" dirty="0">
                <a:solidFill>
                  <a:srgbClr val="FF0000"/>
                </a:solidFill>
                <a:latin typeface="Calibri" panose="020F0502020204030204"/>
                <a:ea typeface="ＭＳ Ｐゴシック" panose="020B0600070205080204" pitchFamily="50" charset="-128"/>
              </a:rPr>
              <a:t>EV</a:t>
            </a:r>
            <a:r>
              <a:rPr lang="ja-JP" altLang="en-US" sz="600" dirty="0">
                <a:solidFill>
                  <a:srgbClr val="FF0000"/>
                </a:solidFill>
                <a:latin typeface="Calibri" panose="020F0502020204030204"/>
                <a:ea typeface="ＭＳ Ｐゴシック" panose="020B0600070205080204" pitchFamily="50" charset="-128"/>
              </a:rPr>
              <a:t>車両導入（●年度を予定）を見据えて先行導入</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43" name="正方形/長方形 42">
            <a:extLst>
              <a:ext uri="{FF2B5EF4-FFF2-40B4-BE49-F238E27FC236}">
                <a16:creationId xmlns:a16="http://schemas.microsoft.com/office/drawing/2014/main" xmlns="" id="{943090D5-24A9-E08A-F341-43B282A8FF20}"/>
              </a:ext>
            </a:extLst>
          </p:cNvPr>
          <p:cNvSpPr/>
          <p:nvPr/>
        </p:nvSpPr>
        <p:spPr>
          <a:xfrm>
            <a:off x="1479593" y="5881076"/>
            <a:ext cx="86355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en-US" altLang="ja-JP" sz="600" dirty="0">
                <a:solidFill>
                  <a:srgbClr val="FF0000"/>
                </a:solidFill>
                <a:latin typeface="Calibri" panose="020F0502020204030204"/>
                <a:ea typeface="ＭＳ Ｐゴシック" panose="020B0600070205080204" pitchFamily="50" charset="-128"/>
              </a:rPr>
              <a:t>179,500kWh/</a:t>
            </a:r>
            <a:r>
              <a:rPr lang="ja-JP" altLang="en-US" sz="600" dirty="0">
                <a:solidFill>
                  <a:srgbClr val="FF0000"/>
                </a:solidFill>
                <a:latin typeface="Calibri" panose="020F0502020204030204"/>
                <a:ea typeface="ＭＳ Ｐゴシック" panose="020B0600070205080204" pitchFamily="50" charset="-128"/>
              </a:rPr>
              <a:t>年</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44" name="正方形/長方形 43">
            <a:extLst>
              <a:ext uri="{FF2B5EF4-FFF2-40B4-BE49-F238E27FC236}">
                <a16:creationId xmlns:a16="http://schemas.microsoft.com/office/drawing/2014/main" xmlns="" id="{C8A615D9-BD37-7AF1-F92E-F4DE56E4DC56}"/>
              </a:ext>
            </a:extLst>
          </p:cNvPr>
          <p:cNvSpPr/>
          <p:nvPr/>
        </p:nvSpPr>
        <p:spPr>
          <a:xfrm>
            <a:off x="2155868" y="5881076"/>
            <a:ext cx="86355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1" lang="en-US" altLang="ja-JP"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0.000457</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45" name="正方形/長方形 44">
            <a:extLst>
              <a:ext uri="{FF2B5EF4-FFF2-40B4-BE49-F238E27FC236}">
                <a16:creationId xmlns:a16="http://schemas.microsoft.com/office/drawing/2014/main" xmlns="" id="{EDA89AAA-2115-F401-1608-544620963867}"/>
              </a:ext>
            </a:extLst>
          </p:cNvPr>
          <p:cNvSpPr/>
          <p:nvPr/>
        </p:nvSpPr>
        <p:spPr>
          <a:xfrm>
            <a:off x="2888000" y="5881076"/>
            <a:ext cx="86355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600" dirty="0">
                <a:solidFill>
                  <a:srgbClr val="FF0000"/>
                </a:solidFill>
                <a:latin typeface="Calibri" panose="020F0502020204030204"/>
                <a:ea typeface="ＭＳ Ｐゴシック" panose="020B0600070205080204" pitchFamily="50" charset="-128"/>
              </a:rPr>
              <a:t>●●電力</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48" name="正方形/長方形 47">
            <a:extLst>
              <a:ext uri="{FF2B5EF4-FFF2-40B4-BE49-F238E27FC236}">
                <a16:creationId xmlns:a16="http://schemas.microsoft.com/office/drawing/2014/main" xmlns="" id="{3E5572FC-6B68-248D-4210-879D17587C4A}"/>
              </a:ext>
            </a:extLst>
          </p:cNvPr>
          <p:cNvSpPr/>
          <p:nvPr/>
        </p:nvSpPr>
        <p:spPr>
          <a:xfrm>
            <a:off x="4152625" y="5881076"/>
            <a:ext cx="86355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1" lang="en-US" altLang="ja-JP"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82.03</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r>
              <a:rPr kumimoji="1" lang="en-US" altLang="ja-JP"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t-CO2/kWh</a:t>
            </a:r>
            <a:r>
              <a:rPr kumimoji="1" lang="ja-JP" altLang="en-US" sz="6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・年　</a:t>
            </a:r>
          </a:p>
        </p:txBody>
      </p:sp>
      <p:pic>
        <p:nvPicPr>
          <p:cNvPr id="54" name="図 53">
            <a:extLst>
              <a:ext uri="{FF2B5EF4-FFF2-40B4-BE49-F238E27FC236}">
                <a16:creationId xmlns:a16="http://schemas.microsoft.com/office/drawing/2014/main" xmlns="" id="{A8E435CF-A4DC-23F4-41BA-F4F8DEC08D0C}"/>
              </a:ext>
            </a:extLst>
          </p:cNvPr>
          <p:cNvPicPr>
            <a:picLocks noChangeAspect="1"/>
          </p:cNvPicPr>
          <p:nvPr/>
        </p:nvPicPr>
        <p:blipFill>
          <a:blip r:embed="rId4"/>
          <a:stretch>
            <a:fillRect/>
          </a:stretch>
        </p:blipFill>
        <p:spPr>
          <a:xfrm>
            <a:off x="6285402" y="5296418"/>
            <a:ext cx="5068398" cy="975037"/>
          </a:xfrm>
          <a:prstGeom prst="rect">
            <a:avLst/>
          </a:prstGeom>
        </p:spPr>
      </p:pic>
      <p:sp>
        <p:nvSpPr>
          <p:cNvPr id="59" name="テキスト ボックス 58">
            <a:extLst>
              <a:ext uri="{FF2B5EF4-FFF2-40B4-BE49-F238E27FC236}">
                <a16:creationId xmlns:a16="http://schemas.microsoft.com/office/drawing/2014/main" xmlns="" id="{856669F6-7F18-C5BE-015C-EEB464D27FF6}"/>
              </a:ext>
            </a:extLst>
          </p:cNvPr>
          <p:cNvSpPr txBox="1"/>
          <p:nvPr/>
        </p:nvSpPr>
        <p:spPr>
          <a:xfrm>
            <a:off x="6285402" y="4948376"/>
            <a:ext cx="5668539" cy="276999"/>
          </a:xfrm>
          <a:prstGeom prst="rect">
            <a:avLst/>
          </a:prstGeom>
          <a:noFill/>
        </p:spPr>
        <p:txBody>
          <a:bodyPr wrap="none" rtlCol="0">
            <a:spAutoFit/>
          </a:bodyPr>
          <a:lstStyle/>
          <a:p>
            <a:r>
              <a:rPr kumimoji="1" lang="ja-JP" altLang="en-US" sz="1200" dirty="0">
                <a:latin typeface="+mn-ea"/>
              </a:rPr>
              <a:t>・</a:t>
            </a:r>
            <a:r>
              <a:rPr kumimoji="1" lang="en-US" altLang="ja-JP" sz="1200" dirty="0">
                <a:latin typeface="+mn-ea"/>
              </a:rPr>
              <a:t>CO</a:t>
            </a:r>
            <a:r>
              <a:rPr lang="en-US" altLang="ja-JP" sz="1200" baseline="-25000" dirty="0">
                <a:latin typeface="+mn-ea"/>
              </a:rPr>
              <a:t>2</a:t>
            </a:r>
            <a:r>
              <a:rPr kumimoji="1" lang="en-US" altLang="ja-JP" sz="1200" dirty="0">
                <a:latin typeface="+mn-ea"/>
              </a:rPr>
              <a:t> </a:t>
            </a:r>
            <a:r>
              <a:rPr kumimoji="1" lang="ja-JP" altLang="en-US" sz="1200" dirty="0">
                <a:latin typeface="+mn-ea"/>
              </a:rPr>
              <a:t>削減根拠</a:t>
            </a:r>
            <a:r>
              <a:rPr kumimoji="1" lang="en-US" altLang="ja-JP" sz="1200" dirty="0">
                <a:latin typeface="+mn-ea"/>
              </a:rPr>
              <a:t>【</a:t>
            </a:r>
            <a:r>
              <a:rPr kumimoji="1" lang="ja-JP" altLang="en-US" sz="1200" dirty="0">
                <a:latin typeface="+mn-ea"/>
              </a:rPr>
              <a:t>倉庫内</a:t>
            </a:r>
            <a:r>
              <a:rPr kumimoji="1" lang="en-US" altLang="ja-JP" sz="1200" dirty="0">
                <a:latin typeface="+mn-ea"/>
              </a:rPr>
              <a:t>】</a:t>
            </a:r>
            <a:r>
              <a:rPr lang="ja-JP" altLang="en-US" sz="1200" dirty="0">
                <a:latin typeface="+mn-ea"/>
              </a:rPr>
              <a:t>エクセルの</a:t>
            </a:r>
            <a:r>
              <a:rPr lang="en-US" altLang="ja-JP" sz="1200" dirty="0">
                <a:latin typeface="+mn-ea"/>
              </a:rPr>
              <a:t>【</a:t>
            </a:r>
            <a:r>
              <a:rPr kumimoji="1" lang="en-US" altLang="ja-JP" sz="1200" dirty="0">
                <a:latin typeface="+mn-ea"/>
              </a:rPr>
              <a:t> CO</a:t>
            </a:r>
            <a:r>
              <a:rPr lang="en-US" altLang="ja-JP" sz="1200" baseline="-25000" dirty="0">
                <a:latin typeface="+mn-ea"/>
              </a:rPr>
              <a:t>2</a:t>
            </a:r>
            <a:r>
              <a:rPr kumimoji="1" lang="en-US" altLang="ja-JP" sz="1200" dirty="0">
                <a:latin typeface="+mn-ea"/>
              </a:rPr>
              <a:t> </a:t>
            </a:r>
            <a:r>
              <a:rPr kumimoji="1" lang="ja-JP" altLang="en-US" sz="1200" dirty="0">
                <a:latin typeface="+mn-ea"/>
              </a:rPr>
              <a:t>削減量に関する情報</a:t>
            </a:r>
            <a:r>
              <a:rPr lang="en-US" altLang="ja-JP" sz="1200" dirty="0">
                <a:latin typeface="+mn-ea"/>
              </a:rPr>
              <a:t>】</a:t>
            </a:r>
            <a:r>
              <a:rPr lang="ja-JP" altLang="en-US" sz="1200" dirty="0">
                <a:latin typeface="+mn-ea"/>
              </a:rPr>
              <a:t>を転記してください。</a:t>
            </a:r>
            <a:endParaRPr lang="en-US" altLang="ja-JP" sz="1200" dirty="0">
              <a:latin typeface="+mn-ea"/>
            </a:endParaRPr>
          </a:p>
        </p:txBody>
      </p:sp>
      <p:cxnSp>
        <p:nvCxnSpPr>
          <p:cNvPr id="61" name="カギ線コネクタ 54">
            <a:extLst>
              <a:ext uri="{FF2B5EF4-FFF2-40B4-BE49-F238E27FC236}">
                <a16:creationId xmlns:a16="http://schemas.microsoft.com/office/drawing/2014/main" xmlns="" id="{8FA91C4E-3C45-4EE3-1CA2-8CCDEB2616D0}"/>
              </a:ext>
            </a:extLst>
          </p:cNvPr>
          <p:cNvCxnSpPr>
            <a:cxnSpLocks/>
            <a:stCxn id="65" idx="1"/>
          </p:cNvCxnSpPr>
          <p:nvPr/>
        </p:nvCxnSpPr>
        <p:spPr>
          <a:xfrm rot="10800000" flipV="1">
            <a:off x="5016185" y="3525437"/>
            <a:ext cx="1269218" cy="94827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テキスト ボックス 64">
            <a:extLst>
              <a:ext uri="{FF2B5EF4-FFF2-40B4-BE49-F238E27FC236}">
                <a16:creationId xmlns:a16="http://schemas.microsoft.com/office/drawing/2014/main" xmlns="" id="{723C572B-C20A-944A-695C-B3A12206F5DF}"/>
              </a:ext>
            </a:extLst>
          </p:cNvPr>
          <p:cNvSpPr txBox="1"/>
          <p:nvPr/>
        </p:nvSpPr>
        <p:spPr>
          <a:xfrm>
            <a:off x="6285403" y="3202271"/>
            <a:ext cx="5397612" cy="646331"/>
          </a:xfrm>
          <a:prstGeom prst="rect">
            <a:avLst/>
          </a:prstGeom>
          <a:noFill/>
        </p:spPr>
        <p:txBody>
          <a:bodyPr wrap="square" rtlCol="0">
            <a:spAutoFit/>
          </a:bodyPr>
          <a:lstStyle/>
          <a:p>
            <a:r>
              <a:rPr kumimoji="1" lang="ja-JP" altLang="en-US" sz="1200" dirty="0">
                <a:latin typeface="+mn-ea"/>
              </a:rPr>
              <a:t>・導入する補助対象設備ごとに、</a:t>
            </a:r>
            <a:r>
              <a:rPr lang="ja-JP" altLang="en-US" sz="1200" dirty="0">
                <a:latin typeface="+mn-ea"/>
              </a:rPr>
              <a:t>現段階での導入方針（蓄電池の容量設定の根拠や将来導入方針等）を可能な限り具体的に記載してください。必要に応じて行を追加していただいて構いません。</a:t>
            </a:r>
            <a:endParaRPr kumimoji="1" lang="ja-JP" altLang="en-US" sz="1200" baseline="30000" dirty="0">
              <a:latin typeface="+mn-ea"/>
            </a:endParaRPr>
          </a:p>
        </p:txBody>
      </p:sp>
      <p:sp>
        <p:nvSpPr>
          <p:cNvPr id="66" name="テキスト ボックス 65">
            <a:extLst>
              <a:ext uri="{FF2B5EF4-FFF2-40B4-BE49-F238E27FC236}">
                <a16:creationId xmlns:a16="http://schemas.microsoft.com/office/drawing/2014/main" xmlns="" id="{FDBE6FBF-60E7-5ED2-454A-A96B4A76C94F}"/>
              </a:ext>
            </a:extLst>
          </p:cNvPr>
          <p:cNvSpPr txBox="1"/>
          <p:nvPr/>
        </p:nvSpPr>
        <p:spPr>
          <a:xfrm>
            <a:off x="6285403" y="2497477"/>
            <a:ext cx="5397612" cy="461665"/>
          </a:xfrm>
          <a:prstGeom prst="rect">
            <a:avLst/>
          </a:prstGeom>
          <a:noFill/>
        </p:spPr>
        <p:txBody>
          <a:bodyPr wrap="square" rtlCol="0">
            <a:spAutoFit/>
          </a:bodyPr>
          <a:lstStyle/>
          <a:p>
            <a:r>
              <a:rPr kumimoji="1" lang="ja-JP" altLang="en-US" sz="1200" dirty="0">
                <a:latin typeface="+mn-ea"/>
              </a:rPr>
              <a:t>・</a:t>
            </a:r>
            <a:r>
              <a:rPr lang="ja-JP" altLang="en-US" sz="1200" dirty="0">
                <a:latin typeface="+mn-ea"/>
              </a:rPr>
              <a:t>「創る溜める・使う」のうち導入する設備、およびその要件と補助対象になるかどうかを記載してください。必要に応じて行を追加していただいて構いません。</a:t>
            </a:r>
            <a:endParaRPr kumimoji="1" lang="ja-JP" altLang="en-US" sz="1200" baseline="30000" dirty="0">
              <a:latin typeface="+mn-ea"/>
            </a:endParaRPr>
          </a:p>
        </p:txBody>
      </p:sp>
      <p:cxnSp>
        <p:nvCxnSpPr>
          <p:cNvPr id="67" name="カギ線コネクタ 24">
            <a:extLst>
              <a:ext uri="{FF2B5EF4-FFF2-40B4-BE49-F238E27FC236}">
                <a16:creationId xmlns:a16="http://schemas.microsoft.com/office/drawing/2014/main" xmlns="" id="{B5168A63-15E2-B1B5-F219-100F3B8B0DE1}"/>
              </a:ext>
            </a:extLst>
          </p:cNvPr>
          <p:cNvCxnSpPr>
            <a:cxnSpLocks/>
          </p:cNvCxnSpPr>
          <p:nvPr/>
        </p:nvCxnSpPr>
        <p:spPr>
          <a:xfrm rot="10800000">
            <a:off x="4386430" y="1712680"/>
            <a:ext cx="1709571" cy="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テキスト ボックス 68">
            <a:extLst>
              <a:ext uri="{FF2B5EF4-FFF2-40B4-BE49-F238E27FC236}">
                <a16:creationId xmlns:a16="http://schemas.microsoft.com/office/drawing/2014/main" xmlns="" id="{20473F7A-8DBF-990C-78C7-3C7208C7A0C7}"/>
              </a:ext>
            </a:extLst>
          </p:cNvPr>
          <p:cNvSpPr txBox="1"/>
          <p:nvPr/>
        </p:nvSpPr>
        <p:spPr>
          <a:xfrm>
            <a:off x="6285403" y="1613174"/>
            <a:ext cx="5397612" cy="461665"/>
          </a:xfrm>
          <a:prstGeom prst="rect">
            <a:avLst/>
          </a:prstGeom>
          <a:noFill/>
        </p:spPr>
        <p:txBody>
          <a:bodyPr wrap="square" rtlCol="0">
            <a:spAutoFit/>
          </a:bodyPr>
          <a:lstStyle/>
          <a:p>
            <a:r>
              <a:rPr kumimoji="1" lang="ja-JP" altLang="en-US" sz="1200" dirty="0">
                <a:latin typeface="+mn-ea"/>
              </a:rPr>
              <a:t>・申請</a:t>
            </a:r>
            <a:r>
              <a:rPr lang="ja-JP" altLang="en-US" sz="1200" dirty="0">
                <a:latin typeface="+mn-ea"/>
              </a:rPr>
              <a:t>時点では単年度の計画を入力していただきます。</a:t>
            </a:r>
            <a:r>
              <a:rPr lang="en-US" altLang="ja-JP" sz="1200" dirty="0">
                <a:latin typeface="+mn-ea"/>
              </a:rPr>
              <a:t>【</a:t>
            </a:r>
            <a:r>
              <a:rPr lang="ja-JP" altLang="en-US" sz="1200" dirty="0">
                <a:latin typeface="+mn-ea"/>
              </a:rPr>
              <a:t>令和６年度</a:t>
            </a:r>
            <a:r>
              <a:rPr lang="en-US" altLang="ja-JP" sz="1200" dirty="0">
                <a:latin typeface="+mn-ea"/>
              </a:rPr>
              <a:t>】</a:t>
            </a:r>
            <a:r>
              <a:rPr lang="ja-JP" altLang="en-US" sz="1200" dirty="0">
                <a:latin typeface="+mn-ea"/>
              </a:rPr>
              <a:t>と記載してください。</a:t>
            </a:r>
            <a:endParaRPr kumimoji="1" lang="ja-JP" altLang="en-US" sz="1200" baseline="30000" dirty="0">
              <a:latin typeface="+mn-ea"/>
            </a:endParaRPr>
          </a:p>
        </p:txBody>
      </p:sp>
      <p:sp>
        <p:nvSpPr>
          <p:cNvPr id="70" name="テキスト ボックス 69">
            <a:extLst>
              <a:ext uri="{FF2B5EF4-FFF2-40B4-BE49-F238E27FC236}">
                <a16:creationId xmlns:a16="http://schemas.microsoft.com/office/drawing/2014/main" xmlns="" id="{8FA3C980-28DA-1AB8-7E6B-15C2C6464106}"/>
              </a:ext>
            </a:extLst>
          </p:cNvPr>
          <p:cNvSpPr txBox="1"/>
          <p:nvPr/>
        </p:nvSpPr>
        <p:spPr>
          <a:xfrm>
            <a:off x="6285403" y="4377031"/>
            <a:ext cx="5397612" cy="461665"/>
          </a:xfrm>
          <a:prstGeom prst="rect">
            <a:avLst/>
          </a:prstGeom>
          <a:noFill/>
        </p:spPr>
        <p:txBody>
          <a:bodyPr wrap="square" rtlCol="0">
            <a:spAutoFit/>
          </a:bodyPr>
          <a:lstStyle/>
          <a:p>
            <a:r>
              <a:rPr kumimoji="1" lang="ja-JP" altLang="en-US" sz="1200" dirty="0">
                <a:latin typeface="+mn-ea"/>
              </a:rPr>
              <a:t>・</a:t>
            </a:r>
            <a:r>
              <a:rPr kumimoji="1" lang="en-US" altLang="ja-JP" sz="1200" dirty="0">
                <a:latin typeface="+mn-ea"/>
              </a:rPr>
              <a:t>【</a:t>
            </a:r>
            <a:r>
              <a:rPr kumimoji="1" lang="ja-JP" altLang="en-US" sz="1200" dirty="0">
                <a:latin typeface="+mn-ea"/>
              </a:rPr>
              <a:t>電力需要・供給に関する実績データ</a:t>
            </a:r>
            <a:r>
              <a:rPr kumimoji="1" lang="en-US" altLang="ja-JP" sz="1200" dirty="0">
                <a:latin typeface="+mn-ea"/>
              </a:rPr>
              <a:t>】</a:t>
            </a:r>
            <a:r>
              <a:rPr kumimoji="1" lang="ja-JP" altLang="en-US" sz="1200" dirty="0">
                <a:latin typeface="+mn-ea"/>
              </a:rPr>
              <a:t>は別途</a:t>
            </a:r>
            <a:r>
              <a:rPr kumimoji="1" lang="en-US" altLang="ja-JP" sz="1200" dirty="0">
                <a:latin typeface="+mn-ea"/>
              </a:rPr>
              <a:t>PCKK</a:t>
            </a:r>
            <a:r>
              <a:rPr lang="ja-JP" altLang="en-US" sz="1200" dirty="0">
                <a:latin typeface="+mn-ea"/>
              </a:rPr>
              <a:t>指定の</a:t>
            </a:r>
            <a:r>
              <a:rPr kumimoji="1" lang="en-US" altLang="ja-JP" sz="1200" dirty="0">
                <a:latin typeface="+mn-ea"/>
              </a:rPr>
              <a:t>CO</a:t>
            </a:r>
            <a:r>
              <a:rPr lang="en-US" altLang="ja-JP" sz="1200" baseline="-25000" dirty="0">
                <a:latin typeface="+mn-ea"/>
              </a:rPr>
              <a:t>2</a:t>
            </a:r>
            <a:r>
              <a:rPr kumimoji="1" lang="en-US" altLang="ja-JP" sz="1200" dirty="0">
                <a:latin typeface="+mn-ea"/>
              </a:rPr>
              <a:t> </a:t>
            </a:r>
            <a:r>
              <a:rPr kumimoji="1" lang="ja-JP" altLang="en-US" sz="1200" dirty="0">
                <a:latin typeface="+mn-ea"/>
              </a:rPr>
              <a:t>削減根拠</a:t>
            </a:r>
            <a:r>
              <a:rPr kumimoji="1" lang="en-US" altLang="ja-JP" sz="1200" dirty="0">
                <a:latin typeface="+mn-ea"/>
              </a:rPr>
              <a:t>【</a:t>
            </a:r>
            <a:r>
              <a:rPr kumimoji="1" lang="ja-JP" altLang="en-US" sz="1200" dirty="0">
                <a:latin typeface="+mn-ea"/>
              </a:rPr>
              <a:t>倉庫内</a:t>
            </a:r>
            <a:r>
              <a:rPr kumimoji="1" lang="en-US" altLang="ja-JP" sz="1200" dirty="0">
                <a:latin typeface="+mn-ea"/>
              </a:rPr>
              <a:t>】</a:t>
            </a:r>
            <a:r>
              <a:rPr lang="ja-JP" altLang="en-US" sz="1200" dirty="0">
                <a:latin typeface="+mn-ea"/>
              </a:rPr>
              <a:t>エクセルの表に計画値を記載してください。</a:t>
            </a:r>
            <a:endParaRPr kumimoji="1" lang="ja-JP" altLang="en-US" sz="1200" baseline="30000" dirty="0">
              <a:latin typeface="+mn-ea"/>
            </a:endParaRPr>
          </a:p>
        </p:txBody>
      </p:sp>
      <p:cxnSp>
        <p:nvCxnSpPr>
          <p:cNvPr id="73" name="カギ線コネクタ 54">
            <a:extLst>
              <a:ext uri="{FF2B5EF4-FFF2-40B4-BE49-F238E27FC236}">
                <a16:creationId xmlns:a16="http://schemas.microsoft.com/office/drawing/2014/main" xmlns="" id="{495AAD5E-AAB8-1831-020B-6AEF605F8CA0}"/>
              </a:ext>
            </a:extLst>
          </p:cNvPr>
          <p:cNvCxnSpPr>
            <a:cxnSpLocks/>
            <a:stCxn id="70" idx="1"/>
          </p:cNvCxnSpPr>
          <p:nvPr/>
        </p:nvCxnSpPr>
        <p:spPr>
          <a:xfrm rot="10800000" flipV="1">
            <a:off x="2861169" y="4607863"/>
            <a:ext cx="3424234" cy="606143"/>
          </a:xfrm>
          <a:prstGeom prst="bentConnector3">
            <a:avLst>
              <a:gd name="adj1" fmla="val 2634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4882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pic>
        <p:nvPicPr>
          <p:cNvPr id="3" name="図 2" descr="テーブル&#10;&#10;自動的に生成された説明">
            <a:extLst>
              <a:ext uri="{FF2B5EF4-FFF2-40B4-BE49-F238E27FC236}">
                <a16:creationId xmlns:a16="http://schemas.microsoft.com/office/drawing/2014/main" xmlns="" id="{1C7F1A63-8EEE-1C02-E279-9BA8D076E76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19143" y="1508725"/>
            <a:ext cx="4849565" cy="4151381"/>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a:t>
            </a:r>
            <a:r>
              <a:rPr kumimoji="1" lang="ja-JP" altLang="en-US" dirty="0"/>
              <a:t>申請書類記入例（９）</a:t>
            </a:r>
            <a:endParaRPr kumimoji="1" lang="ja-JP" altLang="en-US" sz="2700" dirty="0"/>
          </a:p>
        </p:txBody>
      </p:sp>
      <p:sp>
        <p:nvSpPr>
          <p:cNvPr id="51" name="スライド番号プレースホルダー 50"/>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608BFE-8C74-47C9-929A-218FD3ABDEC9}" type="slidenum">
              <a:rPr kumimoji="1" lang="ja-JP" altLang="en-US" sz="1200" b="0" i="0" u="none" strike="noStrike" kern="1200" cap="none" spc="0" normalizeH="0" baseline="0" noProof="0" smtClean="0">
                <a:ln>
                  <a:noFill/>
                </a:ln>
                <a:solidFill>
                  <a:prstClr val="black">
                    <a:tint val="75000"/>
                  </a:prstClr>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1" lang="ja-JP" altLang="en-US" sz="1200" b="0" i="0" u="none" strike="noStrike" kern="1200" cap="none" spc="0" normalizeH="0" baseline="0" noProof="0">
              <a:ln>
                <a:noFill/>
              </a:ln>
              <a:solidFill>
                <a:prstClr val="black">
                  <a:tint val="75000"/>
                </a:prstClr>
              </a:solidFill>
              <a:effectLst/>
              <a:uLnTx/>
              <a:uFillTx/>
              <a:latin typeface="Calibri" panose="020F0502020204030204"/>
              <a:ea typeface="ＭＳ Ｐゴシック" panose="020B0600070205080204" pitchFamily="50" charset="-128"/>
              <a:cs typeface="+mn-cs"/>
            </a:endParaRPr>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⑥補助金効果表（様式第１６）</a:t>
            </a:r>
          </a:p>
        </p:txBody>
      </p:sp>
      <p:sp>
        <p:nvSpPr>
          <p:cNvPr id="24" name="コンテンツ プレースホルダー 2"/>
          <p:cNvSpPr txBox="1">
            <a:spLocks/>
          </p:cNvSpPr>
          <p:nvPr/>
        </p:nvSpPr>
        <p:spPr>
          <a:xfrm>
            <a:off x="1047577" y="6300370"/>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auto" latinLnBrk="0" hangingPunct="0">
              <a:lnSpc>
                <a:spcPts val="500"/>
              </a:lnSpc>
              <a:spcBef>
                <a:spcPts val="1000"/>
              </a:spcBef>
              <a:spcAft>
                <a:spcPts val="0"/>
              </a:spcAft>
              <a:buClrTx/>
              <a:buSzTx/>
              <a:buFont typeface="Arial" panose="020B0604020202020204" pitchFamily="34" charset="0"/>
              <a:buNone/>
              <a:tabLst/>
              <a:defRPr/>
            </a:pPr>
            <a:r>
              <a:rPr kumimoji="1" lang="en-US" altLang="ja-JP" sz="1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1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記入例は当該書類のうち、一部のみを抜粋しています。</a:t>
            </a:r>
          </a:p>
          <a:p>
            <a:pPr marL="0" marR="0" lvl="0" indent="0" algn="l" defTabSz="914400" rtl="0" eaLnBrk="0" fontAlgn="auto" latinLnBrk="0" hangingPunct="0">
              <a:lnSpc>
                <a:spcPts val="500"/>
              </a:lnSpc>
              <a:spcBef>
                <a:spcPts val="1000"/>
              </a:spcBef>
              <a:spcAft>
                <a:spcPts val="0"/>
              </a:spcAft>
              <a:buClrTx/>
              <a:buSzTx/>
              <a:buFont typeface="Arial" panose="020B0604020202020204" pitchFamily="34" charset="0"/>
              <a:buNone/>
              <a:tabLst/>
              <a:defRPr/>
            </a:pPr>
            <a:r>
              <a:rPr kumimoji="1" lang="en-US" altLang="ja-JP" sz="1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1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参考のため入力箇所を赤文字としていますが、提出書類は黒文字で作成してください。</a:t>
            </a:r>
          </a:p>
        </p:txBody>
      </p:sp>
      <p:cxnSp>
        <p:nvCxnSpPr>
          <p:cNvPr id="25" name="カギ線コネクタ 24"/>
          <p:cNvCxnSpPr>
            <a:cxnSpLocks/>
          </p:cNvCxnSpPr>
          <p:nvPr/>
        </p:nvCxnSpPr>
        <p:spPr>
          <a:xfrm rot="10800000" flipV="1">
            <a:off x="4093029" y="1523746"/>
            <a:ext cx="2226202" cy="21796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カギ線コネクタ 54"/>
          <p:cNvCxnSpPr>
            <a:cxnSpLocks/>
          </p:cNvCxnSpPr>
          <p:nvPr/>
        </p:nvCxnSpPr>
        <p:spPr>
          <a:xfrm rot="10800000">
            <a:off x="2420985" y="3957206"/>
            <a:ext cx="3898246" cy="452649"/>
          </a:xfrm>
          <a:prstGeom prst="bentConnector3">
            <a:avLst>
              <a:gd name="adj1" fmla="val 3145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xmlns="" id="{4680411A-CAB0-0938-BA76-26B8E0C16FA5}"/>
              </a:ext>
            </a:extLst>
          </p:cNvPr>
          <p:cNvSpPr txBox="1"/>
          <p:nvPr/>
        </p:nvSpPr>
        <p:spPr>
          <a:xfrm>
            <a:off x="6321027" y="1397798"/>
            <a:ext cx="5397612" cy="276999"/>
          </a:xfrm>
          <a:prstGeom prst="rect">
            <a:avLst/>
          </a:prstGeom>
          <a:noFill/>
        </p:spPr>
        <p:txBody>
          <a:bodyPr wrap="square" rtlCol="0">
            <a:spAutoFit/>
          </a:bodyPr>
          <a:lstStyle/>
          <a:p>
            <a:r>
              <a:rPr kumimoji="1" lang="ja-JP" altLang="en-US" sz="1200" dirty="0">
                <a:latin typeface="+mn-ea"/>
              </a:rPr>
              <a:t>・</a:t>
            </a:r>
            <a:r>
              <a:rPr kumimoji="1" lang="ja-JP" altLang="en-US" sz="1200" dirty="0">
                <a:solidFill>
                  <a:srgbClr val="FF0000"/>
                </a:solidFill>
                <a:latin typeface="+mn-ea"/>
              </a:rPr>
              <a:t>物流業務用</a:t>
            </a:r>
            <a:r>
              <a:rPr kumimoji="1" lang="en-US" altLang="ja-JP" sz="1200" dirty="0">
                <a:solidFill>
                  <a:srgbClr val="FF0000"/>
                </a:solidFill>
                <a:latin typeface="+mn-ea"/>
              </a:rPr>
              <a:t>EV</a:t>
            </a:r>
            <a:r>
              <a:rPr kumimoji="1" lang="ja-JP" altLang="en-US" sz="1200" dirty="0">
                <a:solidFill>
                  <a:srgbClr val="FF0000"/>
                </a:solidFill>
                <a:latin typeface="+mn-ea"/>
              </a:rPr>
              <a:t>車両を導入する場合のみ</a:t>
            </a:r>
            <a:r>
              <a:rPr kumimoji="1" lang="ja-JP" altLang="en-US" sz="1200" dirty="0">
                <a:latin typeface="+mn-ea"/>
              </a:rPr>
              <a:t>記載してください。</a:t>
            </a:r>
            <a:endParaRPr kumimoji="1" lang="ja-JP" altLang="en-US" sz="1200" baseline="30000" dirty="0">
              <a:latin typeface="+mn-ea"/>
            </a:endParaRPr>
          </a:p>
        </p:txBody>
      </p:sp>
      <p:cxnSp>
        <p:nvCxnSpPr>
          <p:cNvPr id="12" name="カギ線コネクタ 24">
            <a:extLst>
              <a:ext uri="{FF2B5EF4-FFF2-40B4-BE49-F238E27FC236}">
                <a16:creationId xmlns:a16="http://schemas.microsoft.com/office/drawing/2014/main" xmlns="" id="{AED9858E-E411-D255-1014-523D52A28CE8}"/>
              </a:ext>
            </a:extLst>
          </p:cNvPr>
          <p:cNvCxnSpPr>
            <a:cxnSpLocks/>
          </p:cNvCxnSpPr>
          <p:nvPr/>
        </p:nvCxnSpPr>
        <p:spPr>
          <a:xfrm rot="10800000" flipV="1">
            <a:off x="3056709" y="1888688"/>
            <a:ext cx="3262522" cy="2313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xmlns="" id="{45CA187E-3256-9F0E-8E87-E0941CC7009C}"/>
              </a:ext>
            </a:extLst>
          </p:cNvPr>
          <p:cNvSpPr txBox="1"/>
          <p:nvPr/>
        </p:nvSpPr>
        <p:spPr>
          <a:xfrm>
            <a:off x="6321027" y="1714895"/>
            <a:ext cx="5397612" cy="584775"/>
          </a:xfrm>
          <a:prstGeom prst="rect">
            <a:avLst/>
          </a:prstGeom>
          <a:noFill/>
        </p:spPr>
        <p:txBody>
          <a:bodyPr wrap="square" rtlCol="0">
            <a:spAutoFit/>
          </a:bodyPr>
          <a:lstStyle/>
          <a:p>
            <a:r>
              <a:rPr kumimoji="1" lang="ja-JP" altLang="en-US" sz="1200" dirty="0">
                <a:latin typeface="+mn-ea"/>
              </a:rPr>
              <a:t>・資源エネルギー庁にて公開されているガイドライン（エクセル「</a:t>
            </a:r>
            <a:r>
              <a:rPr kumimoji="1" lang="en-US" altLang="ja-JP" sz="1200" dirty="0">
                <a:latin typeface="+mn-ea"/>
              </a:rPr>
              <a:t>CO2</a:t>
            </a:r>
            <a:r>
              <a:rPr kumimoji="1" lang="ja-JP" altLang="en-US" sz="1200" dirty="0">
                <a:latin typeface="+mn-ea"/>
              </a:rPr>
              <a:t>削減根拠</a:t>
            </a:r>
            <a:r>
              <a:rPr kumimoji="1" lang="en-US" altLang="ja-JP" sz="1200" dirty="0">
                <a:latin typeface="+mn-ea"/>
              </a:rPr>
              <a:t>【</a:t>
            </a:r>
            <a:r>
              <a:rPr kumimoji="1" lang="ja-JP" altLang="en-US" sz="1200" dirty="0">
                <a:latin typeface="+mn-ea"/>
              </a:rPr>
              <a:t>輸送</a:t>
            </a:r>
            <a:r>
              <a:rPr kumimoji="1" lang="en-US" altLang="ja-JP" sz="1200" dirty="0">
                <a:latin typeface="+mn-ea"/>
              </a:rPr>
              <a:t>】</a:t>
            </a:r>
            <a:r>
              <a:rPr kumimoji="1" lang="ja-JP" altLang="en-US" sz="1200" dirty="0">
                <a:latin typeface="+mn-ea"/>
              </a:rPr>
              <a:t>の算出について」参照）を参考に、より精度の高い計算方法を選択してください。</a:t>
            </a:r>
          </a:p>
          <a:p>
            <a:endParaRPr kumimoji="1" lang="ja-JP" altLang="en-US" sz="1200" baseline="30000" dirty="0">
              <a:latin typeface="+mn-ea"/>
            </a:endParaRPr>
          </a:p>
        </p:txBody>
      </p:sp>
      <p:cxnSp>
        <p:nvCxnSpPr>
          <p:cNvPr id="16" name="カギ線コネクタ 24">
            <a:extLst>
              <a:ext uri="{FF2B5EF4-FFF2-40B4-BE49-F238E27FC236}">
                <a16:creationId xmlns:a16="http://schemas.microsoft.com/office/drawing/2014/main" xmlns="" id="{04A4A431-5694-EFC7-15E4-F65D82C173D3}"/>
              </a:ext>
            </a:extLst>
          </p:cNvPr>
          <p:cNvCxnSpPr>
            <a:cxnSpLocks/>
          </p:cNvCxnSpPr>
          <p:nvPr/>
        </p:nvCxnSpPr>
        <p:spPr>
          <a:xfrm rot="10800000" flipV="1">
            <a:off x="5107578" y="2930304"/>
            <a:ext cx="1221179" cy="44199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xmlns="" id="{8CD37DDA-2DDC-3A64-DC82-C17C576E3516}"/>
              </a:ext>
            </a:extLst>
          </p:cNvPr>
          <p:cNvSpPr/>
          <p:nvPr/>
        </p:nvSpPr>
        <p:spPr>
          <a:xfrm>
            <a:off x="3149856" y="3172274"/>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en-US" altLang="ja-JP" sz="700" dirty="0">
                <a:solidFill>
                  <a:srgbClr val="FF0000"/>
                </a:solidFill>
                <a:latin typeface="Calibri" panose="020F0502020204030204"/>
                <a:ea typeface="ＭＳ Ｐゴシック" panose="020B0600070205080204" pitchFamily="50" charset="-128"/>
              </a:rPr>
              <a:t>517.1 </a:t>
            </a:r>
            <a:r>
              <a:rPr kumimoji="1" lang="ja-JP" altLang="en-US"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r>
              <a:rPr kumimoji="1" lang="en-US" altLang="ja-JP"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t-CO</a:t>
            </a:r>
            <a:r>
              <a:rPr kumimoji="1" lang="en-US" altLang="ja-JP" sz="700" b="0" i="0" u="none" strike="noStrike" kern="1200" cap="none" spc="0" normalizeH="0" baseline="-25000" noProof="0" dirty="0">
                <a:ln>
                  <a:noFill/>
                </a:ln>
                <a:solidFill>
                  <a:srgbClr val="FF0000"/>
                </a:solidFill>
                <a:effectLst/>
                <a:uLnTx/>
                <a:uFillTx/>
                <a:latin typeface="Calibri" panose="020F0502020204030204"/>
                <a:ea typeface="ＭＳ Ｐゴシック" panose="020B0600070205080204" pitchFamily="50" charset="-128"/>
                <a:cs typeface="+mn-cs"/>
              </a:rPr>
              <a:t>2</a:t>
            </a:r>
            <a:r>
              <a:rPr kumimoji="1" lang="ja-JP" altLang="en-US"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20" name="正方形/長方形 19">
            <a:extLst>
              <a:ext uri="{FF2B5EF4-FFF2-40B4-BE49-F238E27FC236}">
                <a16:creationId xmlns:a16="http://schemas.microsoft.com/office/drawing/2014/main" xmlns="" id="{591258D3-E5DE-98ED-E5CA-E59353F16DB9}"/>
              </a:ext>
            </a:extLst>
          </p:cNvPr>
          <p:cNvSpPr/>
          <p:nvPr/>
        </p:nvSpPr>
        <p:spPr>
          <a:xfrm>
            <a:off x="3149856" y="3382988"/>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1" lang="en-US" altLang="ja-JP"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89.8 </a:t>
            </a:r>
            <a:r>
              <a:rPr kumimoji="1" lang="ja-JP" altLang="en-US"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r>
              <a:rPr kumimoji="1" lang="en-US" altLang="ja-JP"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t-CO</a:t>
            </a:r>
            <a:r>
              <a:rPr kumimoji="1" lang="en-US" altLang="ja-JP" sz="700" b="0" i="0" u="none" strike="noStrike" kern="1200" cap="none" spc="0" normalizeH="0" baseline="-25000" noProof="0" dirty="0">
                <a:ln>
                  <a:noFill/>
                </a:ln>
                <a:solidFill>
                  <a:srgbClr val="FF0000"/>
                </a:solidFill>
                <a:effectLst/>
                <a:uLnTx/>
                <a:uFillTx/>
                <a:latin typeface="Calibri" panose="020F0502020204030204"/>
                <a:ea typeface="ＭＳ Ｐゴシック" panose="020B0600070205080204" pitchFamily="50" charset="-128"/>
                <a:cs typeface="+mn-cs"/>
              </a:rPr>
              <a:t>2</a:t>
            </a:r>
            <a:r>
              <a:rPr kumimoji="1" lang="ja-JP" altLang="en-US"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22" name="正方形/長方形 21">
            <a:extLst>
              <a:ext uri="{FF2B5EF4-FFF2-40B4-BE49-F238E27FC236}">
                <a16:creationId xmlns:a16="http://schemas.microsoft.com/office/drawing/2014/main" xmlns="" id="{21479C9F-F956-CD55-2B3E-7DB2227B85C9}"/>
              </a:ext>
            </a:extLst>
          </p:cNvPr>
          <p:cNvSpPr/>
          <p:nvPr/>
        </p:nvSpPr>
        <p:spPr>
          <a:xfrm>
            <a:off x="3149856" y="3573150"/>
            <a:ext cx="1158196" cy="185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1" lang="en-US" altLang="ja-JP"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427.4</a:t>
            </a:r>
            <a:r>
              <a:rPr kumimoji="1" lang="ja-JP" altLang="en-US"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r>
              <a:rPr kumimoji="1" lang="en-US" altLang="ja-JP"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t-CO</a:t>
            </a:r>
            <a:r>
              <a:rPr kumimoji="1" lang="en-US" altLang="ja-JP" sz="700" b="0" i="0" u="none" strike="noStrike" kern="1200" cap="none" spc="0" normalizeH="0" baseline="-25000" noProof="0" dirty="0">
                <a:ln>
                  <a:noFill/>
                </a:ln>
                <a:solidFill>
                  <a:srgbClr val="FF0000"/>
                </a:solidFill>
                <a:effectLst/>
                <a:uLnTx/>
                <a:uFillTx/>
                <a:latin typeface="Calibri" panose="020F0502020204030204"/>
                <a:ea typeface="ＭＳ Ｐゴシック" panose="020B0600070205080204" pitchFamily="50" charset="-128"/>
                <a:cs typeface="+mn-cs"/>
              </a:rPr>
              <a:t>2</a:t>
            </a:r>
            <a:r>
              <a:rPr kumimoji="1" lang="ja-JP" altLang="en-US" sz="7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
        <p:nvSpPr>
          <p:cNvPr id="29" name="テキスト ボックス 28">
            <a:extLst>
              <a:ext uri="{FF2B5EF4-FFF2-40B4-BE49-F238E27FC236}">
                <a16:creationId xmlns:a16="http://schemas.microsoft.com/office/drawing/2014/main" xmlns="" id="{A04EB7A6-C5AD-A197-CA17-F418273DE4BF}"/>
              </a:ext>
            </a:extLst>
          </p:cNvPr>
          <p:cNvSpPr txBox="1"/>
          <p:nvPr/>
        </p:nvSpPr>
        <p:spPr>
          <a:xfrm>
            <a:off x="6328756" y="2784959"/>
            <a:ext cx="5472715" cy="461665"/>
          </a:xfrm>
          <a:prstGeom prst="rect">
            <a:avLst/>
          </a:prstGeom>
          <a:noFill/>
        </p:spPr>
        <p:txBody>
          <a:bodyPr wrap="square">
            <a:spAutoFit/>
          </a:bodyPr>
          <a:lstStyle/>
          <a:p>
            <a:r>
              <a:rPr lang="ja-JP" altLang="en-US" sz="1200" dirty="0"/>
              <a:t>・</a:t>
            </a:r>
            <a:r>
              <a:rPr lang="en-US" altLang="ja-JP" sz="1200" dirty="0"/>
              <a:t>CO</a:t>
            </a:r>
            <a:r>
              <a:rPr lang="en-US" altLang="ja-JP" sz="1200" baseline="-25000" dirty="0"/>
              <a:t>2 </a:t>
            </a:r>
            <a:r>
              <a:rPr lang="ja-JP" altLang="en-US" sz="1200" dirty="0"/>
              <a:t>削減根拠</a:t>
            </a:r>
            <a:r>
              <a:rPr lang="en-US" altLang="ja-JP" sz="1200" dirty="0"/>
              <a:t>【</a:t>
            </a:r>
            <a:r>
              <a:rPr lang="ja-JP" altLang="en-US" sz="1200" dirty="0"/>
              <a:t>輸送</a:t>
            </a:r>
            <a:r>
              <a:rPr lang="en-US" altLang="ja-JP" sz="1200" dirty="0"/>
              <a:t>】</a:t>
            </a:r>
            <a:r>
              <a:rPr lang="ja-JP" altLang="en-US" sz="1200" dirty="0"/>
              <a:t>エクセルの事業実施前および後の</a:t>
            </a:r>
            <a:r>
              <a:rPr lang="en-US" altLang="ja-JP" sz="1200" dirty="0"/>
              <a:t>CO</a:t>
            </a:r>
            <a:r>
              <a:rPr lang="en-US" altLang="ja-JP" sz="1200" baseline="-25000" dirty="0"/>
              <a:t>2</a:t>
            </a:r>
            <a:r>
              <a:rPr lang="ja-JP" altLang="en-US" sz="1200" dirty="0"/>
              <a:t>排出量、削減量（単位</a:t>
            </a:r>
            <a:r>
              <a:rPr lang="en-US" altLang="ja-JP" sz="1200" dirty="0"/>
              <a:t>t-CO</a:t>
            </a:r>
            <a:r>
              <a:rPr lang="en-US" altLang="ja-JP" sz="1200" baseline="-25000" dirty="0"/>
              <a:t>2</a:t>
            </a:r>
            <a:r>
              <a:rPr lang="ja-JP" altLang="en-US" sz="1200" dirty="0"/>
              <a:t>）の</a:t>
            </a:r>
            <a:r>
              <a:rPr lang="ja-JP" altLang="en-US" sz="1200" dirty="0">
                <a:latin typeface="+mn-ea"/>
              </a:rPr>
              <a:t>計画値を</a:t>
            </a:r>
            <a:r>
              <a:rPr lang="ja-JP" altLang="en-US" sz="1200" dirty="0"/>
              <a:t>転記してください。</a:t>
            </a:r>
          </a:p>
        </p:txBody>
      </p:sp>
      <p:grpSp>
        <p:nvGrpSpPr>
          <p:cNvPr id="39" name="グループ化 38">
            <a:extLst>
              <a:ext uri="{FF2B5EF4-FFF2-40B4-BE49-F238E27FC236}">
                <a16:creationId xmlns:a16="http://schemas.microsoft.com/office/drawing/2014/main" xmlns="" id="{C033DF56-9E57-116C-8592-65F1AD68C110}"/>
              </a:ext>
            </a:extLst>
          </p:cNvPr>
          <p:cNvGrpSpPr/>
          <p:nvPr/>
        </p:nvGrpSpPr>
        <p:grpSpPr>
          <a:xfrm>
            <a:off x="1311480" y="2362200"/>
            <a:ext cx="98220" cy="84188"/>
            <a:chOff x="8031480" y="5231602"/>
            <a:chExt cx="266700" cy="228600"/>
          </a:xfrm>
        </p:grpSpPr>
        <p:cxnSp>
          <p:nvCxnSpPr>
            <p:cNvPr id="33" name="直線コネクタ 32">
              <a:extLst>
                <a:ext uri="{FF2B5EF4-FFF2-40B4-BE49-F238E27FC236}">
                  <a16:creationId xmlns:a16="http://schemas.microsoft.com/office/drawing/2014/main" xmlns="" id="{D52EBB10-8291-0A39-D1C3-09DA71A9B6A5}"/>
                </a:ext>
              </a:extLst>
            </p:cNvPr>
            <p:cNvCxnSpPr/>
            <p:nvPr/>
          </p:nvCxnSpPr>
          <p:spPr>
            <a:xfrm>
              <a:off x="8031480" y="5345902"/>
              <a:ext cx="99060" cy="1143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xmlns="" id="{B99E7986-C09A-6FF6-161B-FA2A7C56D741}"/>
                </a:ext>
              </a:extLst>
            </p:cNvPr>
            <p:cNvCxnSpPr>
              <a:cxnSpLocks/>
            </p:cNvCxnSpPr>
            <p:nvPr/>
          </p:nvCxnSpPr>
          <p:spPr>
            <a:xfrm flipH="1">
              <a:off x="8130540" y="5231602"/>
              <a:ext cx="167640" cy="2286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3" name="テキスト ボックス 42">
            <a:extLst>
              <a:ext uri="{FF2B5EF4-FFF2-40B4-BE49-F238E27FC236}">
                <a16:creationId xmlns:a16="http://schemas.microsoft.com/office/drawing/2014/main" xmlns="" id="{D5EEEA92-380F-7696-DB26-A68895A7E09E}"/>
              </a:ext>
            </a:extLst>
          </p:cNvPr>
          <p:cNvSpPr txBox="1"/>
          <p:nvPr/>
        </p:nvSpPr>
        <p:spPr>
          <a:xfrm>
            <a:off x="6328756" y="4244280"/>
            <a:ext cx="5472715" cy="830997"/>
          </a:xfrm>
          <a:prstGeom prst="rect">
            <a:avLst/>
          </a:prstGeom>
          <a:noFill/>
        </p:spPr>
        <p:txBody>
          <a:bodyPr wrap="square">
            <a:spAutoFit/>
          </a:bodyPr>
          <a:lstStyle/>
          <a:p>
            <a:r>
              <a:rPr lang="ja-JP" altLang="en-US" sz="1200" dirty="0"/>
              <a:t>・今後の取組については、今後、脱炭素化促進のための事業や取組の発展や進</a:t>
            </a:r>
          </a:p>
          <a:p>
            <a:r>
              <a:rPr lang="ja-JP" altLang="en-US" sz="1200" dirty="0"/>
              <a:t>展がある場合は、入力してください。特に該当するような内容が予定されていない</a:t>
            </a:r>
          </a:p>
          <a:p>
            <a:r>
              <a:rPr lang="ja-JP" altLang="en-US" sz="1200" dirty="0"/>
              <a:t>場合は、「特になし」と入力してください。一部１．導入設備の＜導入方針＞と被る場合は、こちらにも転記してください。</a:t>
            </a:r>
          </a:p>
        </p:txBody>
      </p:sp>
      <p:sp>
        <p:nvSpPr>
          <p:cNvPr id="50" name="テキスト ボックス 49">
            <a:extLst>
              <a:ext uri="{FF2B5EF4-FFF2-40B4-BE49-F238E27FC236}">
                <a16:creationId xmlns:a16="http://schemas.microsoft.com/office/drawing/2014/main" xmlns="" id="{A0196DE9-284C-5D5B-9759-6558549B4751}"/>
              </a:ext>
            </a:extLst>
          </p:cNvPr>
          <p:cNvSpPr txBox="1"/>
          <p:nvPr/>
        </p:nvSpPr>
        <p:spPr>
          <a:xfrm>
            <a:off x="6328756" y="5320701"/>
            <a:ext cx="5262353" cy="461665"/>
          </a:xfrm>
          <a:prstGeom prst="rect">
            <a:avLst/>
          </a:prstGeom>
          <a:noFill/>
        </p:spPr>
        <p:txBody>
          <a:bodyPr wrap="square">
            <a:spAutoFit/>
          </a:bodyPr>
          <a:lstStyle/>
          <a:p>
            <a:r>
              <a:rPr lang="ja-JP" altLang="en-US" sz="1200" dirty="0"/>
              <a:t>・本事業についてご要望や問題点・不明点があれば入力してください。特に該当するような内容がない場合は、「特になし」と入力してください。</a:t>
            </a:r>
          </a:p>
        </p:txBody>
      </p:sp>
      <p:cxnSp>
        <p:nvCxnSpPr>
          <p:cNvPr id="54" name="カギ線コネクタ 54">
            <a:extLst>
              <a:ext uri="{FF2B5EF4-FFF2-40B4-BE49-F238E27FC236}">
                <a16:creationId xmlns:a16="http://schemas.microsoft.com/office/drawing/2014/main" xmlns="" id="{38ACC623-5F26-E227-F2B1-0E7CB278BA20}"/>
              </a:ext>
            </a:extLst>
          </p:cNvPr>
          <p:cNvCxnSpPr>
            <a:cxnSpLocks/>
          </p:cNvCxnSpPr>
          <p:nvPr/>
        </p:nvCxnSpPr>
        <p:spPr>
          <a:xfrm rot="10800000">
            <a:off x="2281648" y="5194789"/>
            <a:ext cx="4119152" cy="26401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6" name="正方形/長方形 65">
            <a:extLst>
              <a:ext uri="{FF2B5EF4-FFF2-40B4-BE49-F238E27FC236}">
                <a16:creationId xmlns:a16="http://schemas.microsoft.com/office/drawing/2014/main" xmlns="" id="{DDD92ABC-62A7-60B4-0381-1516BE2D1269}"/>
              </a:ext>
            </a:extLst>
          </p:cNvPr>
          <p:cNvSpPr/>
          <p:nvPr/>
        </p:nvSpPr>
        <p:spPr>
          <a:xfrm>
            <a:off x="1409700" y="4047976"/>
            <a:ext cx="3570825" cy="452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200"/>
              </a:spcAft>
              <a:buClrTx/>
              <a:buSzTx/>
              <a:buFontTx/>
              <a:buNone/>
              <a:tabLst/>
              <a:defRPr/>
            </a:pPr>
            <a:r>
              <a:rPr lang="ja-JP" altLang="en-US" sz="900" dirty="0">
                <a:solidFill>
                  <a:srgbClr val="FF0000"/>
                </a:solidFill>
                <a:latin typeface="Calibri" panose="020F0502020204030204"/>
                <a:ea typeface="ＭＳ Ｐゴシック" panose="020B0600070205080204" pitchFamily="50" charset="-128"/>
              </a:rPr>
              <a:t>将来的な物流業務用</a:t>
            </a:r>
            <a:r>
              <a:rPr lang="en-US" altLang="ja-JP" sz="900" dirty="0">
                <a:solidFill>
                  <a:srgbClr val="FF0000"/>
                </a:solidFill>
                <a:latin typeface="Calibri" panose="020F0502020204030204"/>
                <a:ea typeface="ＭＳ Ｐゴシック" panose="020B0600070205080204" pitchFamily="50" charset="-128"/>
              </a:rPr>
              <a:t>EV</a:t>
            </a:r>
            <a:r>
              <a:rPr lang="ja-JP" altLang="en-US" sz="900" dirty="0">
                <a:solidFill>
                  <a:srgbClr val="FF0000"/>
                </a:solidFill>
                <a:latin typeface="Calibri" panose="020F0502020204030204"/>
                <a:ea typeface="ＭＳ Ｐゴシック" panose="020B0600070205080204" pitchFamily="50" charset="-128"/>
              </a:rPr>
              <a:t>車両導入（●年度を予定）を見据えて</a:t>
            </a:r>
            <a:r>
              <a:rPr lang="en-US" altLang="ja-JP" sz="900" dirty="0">
                <a:solidFill>
                  <a:srgbClr val="FF0000"/>
                </a:solidFill>
                <a:latin typeface="Calibri" panose="020F0502020204030204"/>
                <a:ea typeface="ＭＳ Ｐゴシック" panose="020B0600070205080204" pitchFamily="50" charset="-128"/>
              </a:rPr>
              <a:t>EV</a:t>
            </a:r>
            <a:r>
              <a:rPr lang="ja-JP" altLang="en-US" sz="900" dirty="0">
                <a:solidFill>
                  <a:srgbClr val="FF0000"/>
                </a:solidFill>
                <a:latin typeface="Calibri" panose="020F0502020204030204"/>
                <a:ea typeface="ＭＳ Ｐゴシック" panose="020B0600070205080204" pitchFamily="50" charset="-128"/>
              </a:rPr>
              <a:t>充電スタンドを先行導入</a:t>
            </a:r>
            <a:r>
              <a:rPr kumimoji="1" lang="ja-JP" altLang="en-US" sz="90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	　</a:t>
            </a:r>
          </a:p>
        </p:txBody>
      </p:sp>
    </p:spTree>
    <p:extLst>
      <p:ext uri="{BB962C8B-B14F-4D97-AF65-F5344CB8AC3E}">
        <p14:creationId xmlns:p14="http://schemas.microsoft.com/office/powerpoint/2010/main" val="1427985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12.</a:t>
            </a:r>
            <a:r>
              <a:rPr kumimoji="1" lang="ja-JP" altLang="en-US" dirty="0"/>
              <a:t>その他提出書類の注意点（１）</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42</a:t>
            </a:fld>
            <a:endParaRPr kumimoji="1" lang="ja-JP" altLang="en-US"/>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⑦見積書</a:t>
            </a:r>
          </a:p>
        </p:txBody>
      </p:sp>
      <p:sp>
        <p:nvSpPr>
          <p:cNvPr id="17" name="コンテンツ プレースホルダー 2"/>
          <p:cNvSpPr txBox="1">
            <a:spLocks/>
          </p:cNvSpPr>
          <p:nvPr/>
        </p:nvSpPr>
        <p:spPr>
          <a:xfrm>
            <a:off x="838200" y="1569764"/>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buFont typeface="Arial" panose="020B0604020202020204" pitchFamily="34" charset="0"/>
              <a:buNone/>
            </a:pPr>
            <a:r>
              <a:rPr lang="ja-JP" altLang="en-US" sz="1800" dirty="0">
                <a:latin typeface="+mn-ea"/>
              </a:rPr>
              <a:t>・見積書は、原則すべての各種施設、設備、機器、システム、工事等において必ず３社以上の見積書を取得</a:t>
            </a:r>
          </a:p>
          <a:p>
            <a:pPr marL="0" indent="0" eaLnBrk="0" hangingPunct="0">
              <a:lnSpc>
                <a:spcPts val="1500"/>
              </a:lnSpc>
              <a:buFont typeface="Arial" panose="020B0604020202020204" pitchFamily="34" charset="0"/>
              <a:buNone/>
            </a:pPr>
            <a:r>
              <a:rPr lang="ja-JP" altLang="en-US" sz="1800" dirty="0">
                <a:latin typeface="+mn-ea"/>
              </a:rPr>
              <a:t>　し、最も低い価格を提示した事業者の見積書を採用し、各申請書類に入力する金額としてください。</a:t>
            </a:r>
          </a:p>
        </p:txBody>
      </p:sp>
      <p:sp>
        <p:nvSpPr>
          <p:cNvPr id="28" name="コンテンツ プレースホルダー 2"/>
          <p:cNvSpPr txBox="1">
            <a:spLocks/>
          </p:cNvSpPr>
          <p:nvPr/>
        </p:nvSpPr>
        <p:spPr>
          <a:xfrm>
            <a:off x="847725" y="2333626"/>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buFont typeface="Arial" panose="020B0604020202020204" pitchFamily="34" charset="0"/>
              <a:buNone/>
            </a:pPr>
            <a:r>
              <a:rPr lang="ja-JP" altLang="en-US" sz="1800" dirty="0">
                <a:latin typeface="+mn-ea"/>
              </a:rPr>
              <a:t>・当該施設、設備、機器、システム等の価格がホームページ等で確認できる場合は、２社による競争で問題</a:t>
            </a:r>
          </a:p>
          <a:p>
            <a:pPr marL="0" indent="0" eaLnBrk="0" hangingPunct="0">
              <a:lnSpc>
                <a:spcPts val="1500"/>
              </a:lnSpc>
              <a:buFont typeface="Arial" panose="020B0604020202020204" pitchFamily="34" charset="0"/>
              <a:buNone/>
            </a:pPr>
            <a:r>
              <a:rPr lang="ja-JP" altLang="en-US" sz="1800" dirty="0">
                <a:latin typeface="+mn-ea"/>
              </a:rPr>
              <a:t>　ありません。</a:t>
            </a:r>
          </a:p>
        </p:txBody>
      </p:sp>
      <p:sp>
        <p:nvSpPr>
          <p:cNvPr id="33" name="コンテンツ プレースホルダー 2"/>
          <p:cNvSpPr txBox="1">
            <a:spLocks/>
          </p:cNvSpPr>
          <p:nvPr/>
        </p:nvSpPr>
        <p:spPr>
          <a:xfrm>
            <a:off x="838200" y="3749240"/>
            <a:ext cx="10515600" cy="126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buFont typeface="Arial" panose="020B0604020202020204" pitchFamily="34" charset="0"/>
              <a:buNone/>
            </a:pPr>
            <a:r>
              <a:rPr lang="ja-JP" altLang="en-US" sz="1800" dirty="0"/>
              <a:t>・見積書は、最小品目ごとの単価、数量、金額がわかるものを提出してください。</a:t>
            </a:r>
          </a:p>
          <a:p>
            <a:pPr marL="0" indent="0" eaLnBrk="0" hangingPunct="0">
              <a:lnSpc>
                <a:spcPts val="1500"/>
              </a:lnSpc>
              <a:buFont typeface="Arial" panose="020B0604020202020204" pitchFamily="34" charset="0"/>
              <a:buNone/>
            </a:pPr>
            <a:r>
              <a:rPr lang="ja-JP" altLang="en-US" sz="1800" dirty="0"/>
              <a:t>  連動する設備やシステムで一式の記載がされている場合、見積書の再取得依頼、または補助対象経費内</a:t>
            </a:r>
            <a:endParaRPr lang="en-US" altLang="ja-JP" sz="1800" dirty="0"/>
          </a:p>
          <a:p>
            <a:pPr marL="0" indent="0" eaLnBrk="0" hangingPunct="0">
              <a:lnSpc>
                <a:spcPts val="1500"/>
              </a:lnSpc>
              <a:buFont typeface="Arial" panose="020B0604020202020204" pitchFamily="34" charset="0"/>
              <a:buNone/>
            </a:pPr>
            <a:r>
              <a:rPr lang="en-US" altLang="ja-JP" sz="1800" dirty="0"/>
              <a:t>  </a:t>
            </a:r>
            <a:r>
              <a:rPr lang="ja-JP" altLang="en-US" sz="1800" dirty="0"/>
              <a:t>訳書（様式第１５）の提出を指示させていただく場合があります。</a:t>
            </a:r>
          </a:p>
        </p:txBody>
      </p:sp>
      <p:sp>
        <p:nvSpPr>
          <p:cNvPr id="34" name="コンテンツ プレースホルダー 2"/>
          <p:cNvSpPr txBox="1">
            <a:spLocks/>
          </p:cNvSpPr>
          <p:nvPr/>
        </p:nvSpPr>
        <p:spPr>
          <a:xfrm>
            <a:off x="838200" y="5261478"/>
            <a:ext cx="10515600" cy="72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buFont typeface="Arial" panose="020B0604020202020204" pitchFamily="34" charset="0"/>
              <a:buNone/>
            </a:pPr>
            <a:r>
              <a:rPr lang="ja-JP" altLang="en-US" sz="1800" dirty="0"/>
              <a:t>・申請時点で有効期限が切れている場合、見積書の再取得が必要となります。</a:t>
            </a:r>
            <a:endParaRPr lang="en-US" altLang="ja-JP" sz="1800" dirty="0"/>
          </a:p>
          <a:p>
            <a:pPr marL="0" indent="0" eaLnBrk="0" hangingPunct="0">
              <a:lnSpc>
                <a:spcPts val="1500"/>
              </a:lnSpc>
              <a:buFont typeface="Arial" panose="020B0604020202020204" pitchFamily="34" charset="0"/>
              <a:buNone/>
            </a:pPr>
            <a:endParaRPr lang="en-US" altLang="ja-JP" sz="1800" dirty="0"/>
          </a:p>
          <a:p>
            <a:pPr marL="0" indent="0" eaLnBrk="0" hangingPunct="0">
              <a:lnSpc>
                <a:spcPts val="1500"/>
              </a:lnSpc>
              <a:buFont typeface="Arial" panose="020B0604020202020204" pitchFamily="34" charset="0"/>
              <a:buNone/>
            </a:pPr>
            <a:endParaRPr lang="ja-JP" altLang="en-US" sz="1800" dirty="0"/>
          </a:p>
        </p:txBody>
      </p:sp>
      <p:sp>
        <p:nvSpPr>
          <p:cNvPr id="3" name="コンテンツ プレースホルダー 2">
            <a:extLst>
              <a:ext uri="{FF2B5EF4-FFF2-40B4-BE49-F238E27FC236}">
                <a16:creationId xmlns:a16="http://schemas.microsoft.com/office/drawing/2014/main" xmlns="" id="{AFA5DDC1-597D-5BA6-9E9D-CFD459151D26}"/>
              </a:ext>
            </a:extLst>
          </p:cNvPr>
          <p:cNvSpPr txBox="1">
            <a:spLocks/>
          </p:cNvSpPr>
          <p:nvPr/>
        </p:nvSpPr>
        <p:spPr>
          <a:xfrm>
            <a:off x="842547" y="4812990"/>
            <a:ext cx="10515600" cy="72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buFont typeface="Arial" panose="020B0604020202020204" pitchFamily="34" charset="0"/>
              <a:buNone/>
            </a:pPr>
            <a:r>
              <a:rPr lang="ja-JP" altLang="en-US" sz="1800" dirty="0"/>
              <a:t>・交付決定後の発注時に有効期限が切れている場合は、必ず見積書を再取得し保管してください。</a:t>
            </a:r>
            <a:endParaRPr lang="en-US" altLang="ja-JP" sz="1800" dirty="0"/>
          </a:p>
          <a:p>
            <a:pPr marL="0" indent="0" eaLnBrk="0" hangingPunct="0">
              <a:lnSpc>
                <a:spcPts val="1500"/>
              </a:lnSpc>
              <a:buFont typeface="Arial" panose="020B0604020202020204" pitchFamily="34" charset="0"/>
              <a:buNone/>
            </a:pPr>
            <a:endParaRPr lang="en-US" altLang="ja-JP" sz="1800" dirty="0"/>
          </a:p>
          <a:p>
            <a:pPr marL="0" indent="0" eaLnBrk="0" hangingPunct="0">
              <a:lnSpc>
                <a:spcPts val="1500"/>
              </a:lnSpc>
              <a:buFont typeface="Arial" panose="020B0604020202020204" pitchFamily="34" charset="0"/>
              <a:buNone/>
            </a:pPr>
            <a:endParaRPr lang="ja-JP" altLang="en-US" sz="1800" dirty="0"/>
          </a:p>
        </p:txBody>
      </p:sp>
      <p:sp>
        <p:nvSpPr>
          <p:cNvPr id="4" name="コンテンツ プレースホルダー 2">
            <a:extLst>
              <a:ext uri="{FF2B5EF4-FFF2-40B4-BE49-F238E27FC236}">
                <a16:creationId xmlns:a16="http://schemas.microsoft.com/office/drawing/2014/main" xmlns="" id="{B78EBC94-3AB3-D79D-4194-69742C9A7B17}"/>
              </a:ext>
            </a:extLst>
          </p:cNvPr>
          <p:cNvSpPr txBox="1">
            <a:spLocks/>
          </p:cNvSpPr>
          <p:nvPr/>
        </p:nvSpPr>
        <p:spPr>
          <a:xfrm>
            <a:off x="847725" y="3041126"/>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buFont typeface="Arial" panose="020B0604020202020204" pitchFamily="34" charset="0"/>
              <a:buNone/>
            </a:pPr>
            <a:r>
              <a:rPr lang="ja-JP" altLang="en-US" sz="1800" dirty="0">
                <a:latin typeface="+mn-ea"/>
              </a:rPr>
              <a:t>・３社（または２社）以上の見積書取得が難しい場合は、理由書（書式自由）を提出してください。ただし、理由</a:t>
            </a:r>
          </a:p>
          <a:p>
            <a:pPr marL="0" indent="0" eaLnBrk="0" hangingPunct="0">
              <a:lnSpc>
                <a:spcPts val="1500"/>
              </a:lnSpc>
              <a:buFont typeface="Arial" panose="020B0604020202020204" pitchFamily="34" charset="0"/>
              <a:buNone/>
            </a:pPr>
            <a:r>
              <a:rPr lang="ja-JP" altLang="en-US" sz="1800" dirty="0">
                <a:latin typeface="+mn-ea"/>
              </a:rPr>
              <a:t>　によっては認められない場合があります。</a:t>
            </a:r>
          </a:p>
        </p:txBody>
      </p:sp>
    </p:spTree>
    <p:extLst>
      <p:ext uri="{BB962C8B-B14F-4D97-AF65-F5344CB8AC3E}">
        <p14:creationId xmlns:p14="http://schemas.microsoft.com/office/powerpoint/2010/main" val="6650561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12.</a:t>
            </a:r>
            <a:r>
              <a:rPr kumimoji="1" lang="ja-JP" altLang="en-US" dirty="0"/>
              <a:t>その他提出書類の注意点（２）</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43</a:t>
            </a:fld>
            <a:endParaRPr kumimoji="1" lang="ja-JP" altLang="en-US"/>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⑧設備、機器類資料（写）</a:t>
            </a:r>
          </a:p>
        </p:txBody>
      </p:sp>
      <p:sp>
        <p:nvSpPr>
          <p:cNvPr id="17" name="コンテンツ プレースホルダー 2"/>
          <p:cNvSpPr txBox="1">
            <a:spLocks/>
          </p:cNvSpPr>
          <p:nvPr/>
        </p:nvSpPr>
        <p:spPr>
          <a:xfrm>
            <a:off x="838200" y="1569763"/>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・設備、機器類資料（写）は、新設あるいは増設する太陽光発電施設、蓄電池、</a:t>
            </a:r>
            <a:r>
              <a:rPr lang="en-US" altLang="ja-JP" sz="1800" dirty="0">
                <a:latin typeface="+mn-ea"/>
              </a:rPr>
              <a:t>EV</a:t>
            </a:r>
            <a:r>
              <a:rPr lang="ja-JP" altLang="en-US" sz="1800" dirty="0">
                <a:latin typeface="+mn-ea"/>
              </a:rPr>
              <a:t>充電スタンド、物流業務用</a:t>
            </a:r>
          </a:p>
          <a:p>
            <a:pPr marL="0" indent="0" eaLnBrk="0" hangingPunct="0">
              <a:lnSpc>
                <a:spcPts val="1500"/>
              </a:lnSpc>
              <a:spcBef>
                <a:spcPts val="600"/>
              </a:spcBef>
              <a:buFont typeface="Arial" panose="020B0604020202020204" pitchFamily="34" charset="0"/>
              <a:buNone/>
            </a:pPr>
            <a:r>
              <a:rPr lang="ja-JP" altLang="en-US" sz="1800" dirty="0">
                <a:latin typeface="+mn-ea"/>
              </a:rPr>
              <a:t>　</a:t>
            </a:r>
            <a:r>
              <a:rPr lang="en-US" altLang="ja-JP" sz="1800" dirty="0">
                <a:latin typeface="+mn-ea"/>
              </a:rPr>
              <a:t>EV</a:t>
            </a:r>
            <a:r>
              <a:rPr lang="ja-JP" altLang="en-US" sz="1800" dirty="0">
                <a:latin typeface="+mn-ea"/>
              </a:rPr>
              <a:t>車両等、先進的取組に必要な機器類ごとに当該の施設、設備、機器、システムの仕様および規格がわ　</a:t>
            </a:r>
          </a:p>
          <a:p>
            <a:pPr marL="0" indent="0" eaLnBrk="0" hangingPunct="0">
              <a:lnSpc>
                <a:spcPts val="1500"/>
              </a:lnSpc>
              <a:spcBef>
                <a:spcPts val="600"/>
              </a:spcBef>
              <a:buFont typeface="Arial" panose="020B0604020202020204" pitchFamily="34" charset="0"/>
              <a:buNone/>
            </a:pPr>
            <a:r>
              <a:rPr lang="ja-JP" altLang="en-US" sz="1800" dirty="0">
                <a:latin typeface="+mn-ea"/>
              </a:rPr>
              <a:t>　かる資料を提出してください。</a:t>
            </a:r>
          </a:p>
        </p:txBody>
      </p:sp>
      <p:sp>
        <p:nvSpPr>
          <p:cNvPr id="10" name="コンテンツ プレースホルダー 2"/>
          <p:cNvSpPr txBox="1">
            <a:spLocks/>
          </p:cNvSpPr>
          <p:nvPr/>
        </p:nvSpPr>
        <p:spPr>
          <a:xfrm>
            <a:off x="838200" y="2649763"/>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・導入予定の太陽光発電施設、蓄電池、</a:t>
            </a:r>
            <a:r>
              <a:rPr lang="en-US" altLang="ja-JP" sz="1800" dirty="0">
                <a:latin typeface="+mn-ea"/>
              </a:rPr>
              <a:t>EV</a:t>
            </a:r>
            <a:r>
              <a:rPr lang="ja-JP" altLang="en-US" sz="1800" dirty="0">
                <a:latin typeface="+mn-ea"/>
              </a:rPr>
              <a:t>充電スタンド、物流業務用</a:t>
            </a:r>
            <a:r>
              <a:rPr lang="en-US" altLang="ja-JP" sz="1800" dirty="0">
                <a:latin typeface="+mn-ea"/>
              </a:rPr>
              <a:t>EV</a:t>
            </a:r>
            <a:r>
              <a:rPr lang="ja-JP" altLang="en-US" sz="1800" dirty="0">
                <a:latin typeface="+mn-ea"/>
              </a:rPr>
              <a:t>車両等、先進的取組に必要な機器</a:t>
            </a:r>
            <a:endParaRPr lang="en-US" altLang="ja-JP" sz="1800" dirty="0">
              <a:latin typeface="+mn-ea"/>
            </a:endParaRPr>
          </a:p>
          <a:p>
            <a:pPr marL="0" indent="0" eaLnBrk="0" hangingPunct="0">
              <a:lnSpc>
                <a:spcPts val="1500"/>
              </a:lnSpc>
              <a:spcBef>
                <a:spcPts val="600"/>
              </a:spcBef>
              <a:buFont typeface="Arial" panose="020B0604020202020204" pitchFamily="34" charset="0"/>
              <a:buNone/>
            </a:pPr>
            <a:r>
              <a:rPr lang="ja-JP" altLang="en-US" sz="1800" dirty="0">
                <a:latin typeface="+mn-ea"/>
              </a:rPr>
              <a:t>  類が海外製品の場合、必ず日本語訳の設備、機器類資料（写）を提出してください。</a:t>
            </a:r>
          </a:p>
        </p:txBody>
      </p:sp>
      <p:sp>
        <p:nvSpPr>
          <p:cNvPr id="3" name="コンテンツ プレースホルダー 2">
            <a:extLst>
              <a:ext uri="{FF2B5EF4-FFF2-40B4-BE49-F238E27FC236}">
                <a16:creationId xmlns:a16="http://schemas.microsoft.com/office/drawing/2014/main" xmlns="" id="{AD07F901-4AEC-0694-BC86-894A8D4B6119}"/>
              </a:ext>
            </a:extLst>
          </p:cNvPr>
          <p:cNvSpPr txBox="1">
            <a:spLocks/>
          </p:cNvSpPr>
          <p:nvPr/>
        </p:nvSpPr>
        <p:spPr>
          <a:xfrm>
            <a:off x="838200" y="3573001"/>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・インターネット上に当該設備等の仕様などがわかるページや</a:t>
            </a:r>
            <a:r>
              <a:rPr lang="en-US" altLang="ja-JP" sz="1800" dirty="0">
                <a:latin typeface="+mn-ea"/>
              </a:rPr>
              <a:t>P</a:t>
            </a:r>
            <a:r>
              <a:rPr lang="ja-JP" altLang="en-US" sz="1800" dirty="0">
                <a:latin typeface="+mn-ea"/>
              </a:rPr>
              <a:t>ＤＦファイル等がある場合は、そのファイルを</a:t>
            </a:r>
          </a:p>
          <a:p>
            <a:pPr marL="0" indent="0" eaLnBrk="0" hangingPunct="0">
              <a:lnSpc>
                <a:spcPts val="1500"/>
              </a:lnSpc>
              <a:spcBef>
                <a:spcPts val="600"/>
              </a:spcBef>
              <a:buFont typeface="Arial" panose="020B0604020202020204" pitchFamily="34" charset="0"/>
              <a:buNone/>
            </a:pPr>
            <a:r>
              <a:rPr lang="ja-JP" altLang="en-US" sz="1800" dirty="0">
                <a:latin typeface="+mn-ea"/>
              </a:rPr>
              <a:t>　ダウンロードしたデータか、またはそのページのキャプチャ画面をデータ化したファイルを送付してください。</a:t>
            </a:r>
          </a:p>
          <a:p>
            <a:pPr marL="0" indent="0" eaLnBrk="0" hangingPunct="0">
              <a:lnSpc>
                <a:spcPts val="1500"/>
              </a:lnSpc>
              <a:spcBef>
                <a:spcPts val="600"/>
              </a:spcBef>
              <a:buFont typeface="Arial" panose="020B0604020202020204" pitchFamily="34" charset="0"/>
              <a:buNone/>
            </a:pPr>
            <a:r>
              <a:rPr lang="ja-JP" altLang="en-US" sz="1800" dirty="0">
                <a:latin typeface="+mn-ea"/>
              </a:rPr>
              <a:t>　当該ページのＵＲＬのみの提出は不可となります。</a:t>
            </a:r>
          </a:p>
        </p:txBody>
      </p:sp>
    </p:spTree>
    <p:extLst>
      <p:ext uri="{BB962C8B-B14F-4D97-AF65-F5344CB8AC3E}">
        <p14:creationId xmlns:p14="http://schemas.microsoft.com/office/powerpoint/2010/main" val="5075368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12.</a:t>
            </a:r>
            <a:r>
              <a:rPr kumimoji="1" lang="ja-JP" altLang="en-US" dirty="0"/>
              <a:t>その他提出書類の注意点（３）</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44</a:t>
            </a:fld>
            <a:endParaRPr kumimoji="1" lang="ja-JP" altLang="en-US"/>
          </a:p>
        </p:txBody>
      </p:sp>
      <p:sp>
        <p:nvSpPr>
          <p:cNvPr id="6" name="タイトル 1"/>
          <p:cNvSpPr txBox="1">
            <a:spLocks/>
          </p:cNvSpPr>
          <p:nvPr/>
        </p:nvSpPr>
        <p:spPr>
          <a:xfrm>
            <a:off x="838200" y="3616952"/>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⑩貸借対照表、⑪損益計算書</a:t>
            </a:r>
          </a:p>
        </p:txBody>
      </p:sp>
      <p:sp>
        <p:nvSpPr>
          <p:cNvPr id="17" name="コンテンツ プレースホルダー 2"/>
          <p:cNvSpPr txBox="1">
            <a:spLocks/>
          </p:cNvSpPr>
          <p:nvPr/>
        </p:nvSpPr>
        <p:spPr>
          <a:xfrm>
            <a:off x="838200" y="4161964"/>
            <a:ext cx="10515600" cy="72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a:t>
            </a:r>
            <a:r>
              <a:rPr lang="ja-JP" altLang="en-US" sz="1800" dirty="0"/>
              <a:t>貸借</a:t>
            </a:r>
            <a:r>
              <a:rPr lang="ja-JP" altLang="en-US" sz="1800" dirty="0">
                <a:latin typeface="+mn-ea"/>
              </a:rPr>
              <a:t>対照表、損益計算書は、直近２カ年分のものを提出してください。</a:t>
            </a:r>
          </a:p>
        </p:txBody>
      </p:sp>
      <p:sp>
        <p:nvSpPr>
          <p:cNvPr id="8" name="コンテンツ プレースホルダー 2"/>
          <p:cNvSpPr txBox="1">
            <a:spLocks/>
          </p:cNvSpPr>
          <p:nvPr/>
        </p:nvSpPr>
        <p:spPr>
          <a:xfrm>
            <a:off x="838200" y="4764606"/>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・複数事業者による共同申請の場合は、すべての申請者の</a:t>
            </a:r>
            <a:r>
              <a:rPr lang="ja-JP" altLang="en-US" sz="1800" dirty="0"/>
              <a:t>貸借</a:t>
            </a:r>
            <a:r>
              <a:rPr lang="ja-JP" altLang="en-US" sz="1800" dirty="0">
                <a:latin typeface="+mn-ea"/>
              </a:rPr>
              <a:t>対照表および損益計算書を提出してくださ</a:t>
            </a:r>
          </a:p>
          <a:p>
            <a:pPr marL="0" indent="0" eaLnBrk="0" hangingPunct="0">
              <a:lnSpc>
                <a:spcPts val="1500"/>
              </a:lnSpc>
              <a:spcBef>
                <a:spcPts val="600"/>
              </a:spcBef>
              <a:buFont typeface="Arial" panose="020B0604020202020204" pitchFamily="34" charset="0"/>
              <a:buNone/>
            </a:pPr>
            <a:r>
              <a:rPr lang="ja-JP" altLang="en-US" sz="1800" dirty="0">
                <a:latin typeface="+mn-ea"/>
              </a:rPr>
              <a:t>　い。</a:t>
            </a:r>
          </a:p>
        </p:txBody>
      </p:sp>
      <p:sp>
        <p:nvSpPr>
          <p:cNvPr id="7" name="コンテンツ プレースホルダー 2"/>
          <p:cNvSpPr txBox="1">
            <a:spLocks/>
          </p:cNvSpPr>
          <p:nvPr/>
        </p:nvSpPr>
        <p:spPr>
          <a:xfrm>
            <a:off x="834078" y="5526614"/>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・指定の書式等はありませんが、内容に不足等があった場合は、再提出や追加の依頼をする場合がありま</a:t>
            </a:r>
          </a:p>
          <a:p>
            <a:pPr marL="0" indent="0" eaLnBrk="0" hangingPunct="0">
              <a:lnSpc>
                <a:spcPts val="1500"/>
              </a:lnSpc>
              <a:spcBef>
                <a:spcPts val="600"/>
              </a:spcBef>
              <a:buFont typeface="Arial" panose="020B0604020202020204" pitchFamily="34" charset="0"/>
              <a:buNone/>
            </a:pPr>
            <a:r>
              <a:rPr lang="ja-JP" altLang="en-US" sz="1800" dirty="0">
                <a:latin typeface="+mn-ea"/>
              </a:rPr>
              <a:t>　す。</a:t>
            </a:r>
          </a:p>
        </p:txBody>
      </p:sp>
      <p:sp>
        <p:nvSpPr>
          <p:cNvPr id="3" name="タイトル 1">
            <a:extLst>
              <a:ext uri="{FF2B5EF4-FFF2-40B4-BE49-F238E27FC236}">
                <a16:creationId xmlns:a16="http://schemas.microsoft.com/office/drawing/2014/main" xmlns="" id="{94CC1FD5-2276-91FE-7788-2D930A928B22}"/>
              </a:ext>
            </a:extLst>
          </p:cNvPr>
          <p:cNvSpPr txBox="1">
            <a:spLocks/>
          </p:cNvSpPr>
          <p:nvPr/>
        </p:nvSpPr>
        <p:spPr>
          <a:xfrm>
            <a:off x="838200" y="1036894"/>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⑨登記事項証明書又は登記簿謄本（写）</a:t>
            </a:r>
          </a:p>
        </p:txBody>
      </p:sp>
      <p:sp>
        <p:nvSpPr>
          <p:cNvPr id="4" name="コンテンツ プレースホルダー 2">
            <a:extLst>
              <a:ext uri="{FF2B5EF4-FFF2-40B4-BE49-F238E27FC236}">
                <a16:creationId xmlns:a16="http://schemas.microsoft.com/office/drawing/2014/main" xmlns="" id="{2338521A-D1CA-D0C9-320A-256E6FEF2394}"/>
              </a:ext>
            </a:extLst>
          </p:cNvPr>
          <p:cNvSpPr txBox="1">
            <a:spLocks/>
          </p:cNvSpPr>
          <p:nvPr/>
        </p:nvSpPr>
        <p:spPr>
          <a:xfrm>
            <a:off x="838200" y="1581906"/>
            <a:ext cx="10515600" cy="72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None/>
            </a:pPr>
            <a:r>
              <a:rPr lang="ja-JP" altLang="en-US" sz="1800" dirty="0">
                <a:latin typeface="+mn-ea"/>
              </a:rPr>
              <a:t>・申請する事業者の登記事項証明書又は登記簿謄本の写しを提出してください。</a:t>
            </a:r>
          </a:p>
        </p:txBody>
      </p:sp>
      <p:sp>
        <p:nvSpPr>
          <p:cNvPr id="5" name="コンテンツ プレースホルダー 2">
            <a:extLst>
              <a:ext uri="{FF2B5EF4-FFF2-40B4-BE49-F238E27FC236}">
                <a16:creationId xmlns:a16="http://schemas.microsoft.com/office/drawing/2014/main" xmlns="" id="{82875BFC-0700-CAB6-FA82-195283C5F3D6}"/>
              </a:ext>
            </a:extLst>
          </p:cNvPr>
          <p:cNvSpPr txBox="1">
            <a:spLocks/>
          </p:cNvSpPr>
          <p:nvPr/>
        </p:nvSpPr>
        <p:spPr>
          <a:xfrm>
            <a:off x="838200" y="2094018"/>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None/>
            </a:pPr>
            <a:r>
              <a:rPr lang="ja-JP" altLang="en-US" sz="1800" dirty="0">
                <a:latin typeface="+mn-ea"/>
              </a:rPr>
              <a:t>・複数事業者による共同申請の場合は、すべての申請者の登記事項証明書又は登記簿謄本</a:t>
            </a:r>
            <a:r>
              <a:rPr lang="ja-JP" altLang="en-US" sz="1800" dirty="0"/>
              <a:t>（写）</a:t>
            </a:r>
            <a:r>
              <a:rPr lang="ja-JP" altLang="en-US" sz="1800" dirty="0">
                <a:latin typeface="+mn-ea"/>
              </a:rPr>
              <a:t>を提出し</a:t>
            </a:r>
            <a:endParaRPr lang="en-US" altLang="ja-JP" sz="1800" dirty="0">
              <a:latin typeface="+mn-ea"/>
            </a:endParaRPr>
          </a:p>
          <a:p>
            <a:pPr marL="0" indent="0" eaLnBrk="0" hangingPunct="0">
              <a:lnSpc>
                <a:spcPts val="1500"/>
              </a:lnSpc>
              <a:spcBef>
                <a:spcPts val="600"/>
              </a:spcBef>
              <a:buNone/>
            </a:pPr>
            <a:r>
              <a:rPr lang="ja-JP" altLang="en-US" sz="1800" dirty="0">
                <a:latin typeface="+mn-ea"/>
              </a:rPr>
              <a:t>　</a:t>
            </a:r>
            <a:r>
              <a:rPr lang="ja-JP" altLang="en-US" sz="1800" dirty="0" err="1">
                <a:latin typeface="+mn-ea"/>
              </a:rPr>
              <a:t>て</a:t>
            </a:r>
            <a:r>
              <a:rPr lang="ja-JP" altLang="en-US" sz="1800" dirty="0">
                <a:latin typeface="+mn-ea"/>
              </a:rPr>
              <a:t>ください。</a:t>
            </a:r>
          </a:p>
        </p:txBody>
      </p:sp>
      <p:sp>
        <p:nvSpPr>
          <p:cNvPr id="9" name="コンテンツ プレースホルダー 2">
            <a:extLst>
              <a:ext uri="{FF2B5EF4-FFF2-40B4-BE49-F238E27FC236}">
                <a16:creationId xmlns:a16="http://schemas.microsoft.com/office/drawing/2014/main" xmlns="" id="{8D268366-209A-FD97-4F73-14E100D49C9F}"/>
              </a:ext>
            </a:extLst>
          </p:cNvPr>
          <p:cNvSpPr txBox="1">
            <a:spLocks/>
          </p:cNvSpPr>
          <p:nvPr/>
        </p:nvSpPr>
        <p:spPr>
          <a:xfrm>
            <a:off x="838200" y="2847976"/>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None/>
            </a:pPr>
            <a:r>
              <a:rPr lang="ja-JP" altLang="en-US" sz="1800" dirty="0">
                <a:latin typeface="+mn-ea"/>
              </a:rPr>
              <a:t>・登記事項証明書又は登記簿謄本</a:t>
            </a:r>
            <a:r>
              <a:rPr lang="ja-JP" altLang="en-US" sz="1800" dirty="0"/>
              <a:t>（写）</a:t>
            </a:r>
            <a:r>
              <a:rPr lang="ja-JP" altLang="en-US" sz="1800" dirty="0">
                <a:latin typeface="+mn-ea"/>
              </a:rPr>
              <a:t>は、３か月以内に取得したものを提出してください。</a:t>
            </a:r>
          </a:p>
          <a:p>
            <a:pPr marL="0" indent="0" eaLnBrk="0" hangingPunct="0">
              <a:lnSpc>
                <a:spcPts val="1500"/>
              </a:lnSpc>
              <a:spcBef>
                <a:spcPts val="600"/>
              </a:spcBef>
              <a:buFont typeface="Arial" panose="020B0604020202020204" pitchFamily="34" charset="0"/>
              <a:buNone/>
            </a:pPr>
            <a:r>
              <a:rPr lang="ja-JP" altLang="en-US" sz="1800" dirty="0">
                <a:latin typeface="+mn-ea"/>
              </a:rPr>
              <a:t>　</a:t>
            </a:r>
            <a:r>
              <a:rPr lang="en-US" altLang="ja-JP" sz="1800" dirty="0">
                <a:latin typeface="+mn-ea"/>
              </a:rPr>
              <a:t>※</a:t>
            </a:r>
            <a:r>
              <a:rPr lang="ja-JP" altLang="en-US" sz="1800" dirty="0">
                <a:latin typeface="+mn-ea"/>
              </a:rPr>
              <a:t>再取得が必要な場合、取得方法によっては１０日以上かかることがあるため十分に注意してください。</a:t>
            </a:r>
          </a:p>
        </p:txBody>
      </p:sp>
    </p:spTree>
    <p:extLst>
      <p:ext uri="{BB962C8B-B14F-4D97-AF65-F5344CB8AC3E}">
        <p14:creationId xmlns:p14="http://schemas.microsoft.com/office/powerpoint/2010/main" val="27150746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xmlns="" id="{2338521A-D1CA-D0C9-320A-256E6FEF2394}"/>
              </a:ext>
            </a:extLst>
          </p:cNvPr>
          <p:cNvSpPr txBox="1">
            <a:spLocks/>
          </p:cNvSpPr>
          <p:nvPr/>
        </p:nvSpPr>
        <p:spPr>
          <a:xfrm>
            <a:off x="914400" y="1525844"/>
            <a:ext cx="10720252" cy="4830506"/>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921375" indent="-88900" eaLnBrk="0" hangingPunct="0">
              <a:lnSpc>
                <a:spcPct val="100000"/>
              </a:lnSpc>
              <a:spcBef>
                <a:spcPts val="600"/>
              </a:spcBef>
              <a:buNone/>
            </a:pPr>
            <a:r>
              <a:rPr lang="ja-JP" altLang="en-US" sz="1800" dirty="0">
                <a:latin typeface="+mn-ea"/>
              </a:rPr>
              <a:t>・</a:t>
            </a:r>
            <a:r>
              <a:rPr lang="en-US" altLang="ja-JP" sz="1800" dirty="0">
                <a:latin typeface="+mn-ea"/>
              </a:rPr>
              <a:t>CO2</a:t>
            </a:r>
            <a:r>
              <a:rPr lang="ja-JP" altLang="en-US" sz="1800" dirty="0">
                <a:latin typeface="+mn-ea"/>
              </a:rPr>
              <a:t>削減根拠資料は、</a:t>
            </a:r>
            <a:r>
              <a:rPr lang="en-US" altLang="ja-JP" sz="1800" dirty="0">
                <a:latin typeface="+mn-ea"/>
              </a:rPr>
              <a:t>【</a:t>
            </a:r>
            <a:r>
              <a:rPr lang="ja-JP" altLang="en-US" sz="1800" dirty="0">
                <a:latin typeface="+mn-ea"/>
              </a:rPr>
              <a:t>倉庫内</a:t>
            </a:r>
            <a:r>
              <a:rPr lang="en-US" altLang="ja-JP" sz="1800" dirty="0">
                <a:latin typeface="+mn-ea"/>
              </a:rPr>
              <a:t>】</a:t>
            </a:r>
            <a:r>
              <a:rPr lang="ja-JP" altLang="en-US" sz="1800" dirty="0">
                <a:latin typeface="+mn-ea"/>
              </a:rPr>
              <a:t>と</a:t>
            </a:r>
            <a:r>
              <a:rPr lang="en-US" altLang="ja-JP" sz="1800" dirty="0">
                <a:latin typeface="+mn-ea"/>
              </a:rPr>
              <a:t>【</a:t>
            </a:r>
            <a:r>
              <a:rPr lang="ja-JP" altLang="en-US" sz="1800" dirty="0">
                <a:latin typeface="+mn-ea"/>
              </a:rPr>
              <a:t>輸送</a:t>
            </a:r>
            <a:r>
              <a:rPr lang="en-US" altLang="ja-JP" sz="1800" dirty="0">
                <a:latin typeface="+mn-ea"/>
              </a:rPr>
              <a:t>】</a:t>
            </a:r>
            <a:r>
              <a:rPr lang="ja-JP" altLang="en-US" sz="1800" dirty="0">
                <a:latin typeface="+mn-ea"/>
              </a:rPr>
              <a:t>の</a:t>
            </a:r>
            <a:r>
              <a:rPr lang="en-US" altLang="ja-JP" sz="1800" dirty="0">
                <a:latin typeface="+mn-ea"/>
              </a:rPr>
              <a:t>2</a:t>
            </a:r>
            <a:r>
              <a:rPr lang="ja-JP" altLang="en-US" sz="1800" dirty="0">
                <a:latin typeface="+mn-ea"/>
              </a:rPr>
              <a:t>種類のフォーマットがあります。</a:t>
            </a:r>
          </a:p>
          <a:p>
            <a:pPr marL="5921375" indent="-88900" eaLnBrk="0" hangingPunct="0">
              <a:lnSpc>
                <a:spcPct val="100000"/>
              </a:lnSpc>
              <a:spcBef>
                <a:spcPts val="600"/>
              </a:spcBef>
              <a:buNone/>
            </a:pPr>
            <a:r>
              <a:rPr lang="ja-JP" altLang="en-US" sz="1800" dirty="0">
                <a:latin typeface="+mn-ea"/>
              </a:rPr>
              <a:t>・</a:t>
            </a:r>
            <a:r>
              <a:rPr lang="en-US" altLang="ja-JP" sz="1800" dirty="0">
                <a:latin typeface="+mn-ea"/>
              </a:rPr>
              <a:t>【</a:t>
            </a:r>
            <a:r>
              <a:rPr lang="ja-JP" altLang="en-US" sz="1800" dirty="0">
                <a:latin typeface="+mn-ea"/>
              </a:rPr>
              <a:t>倉庫内</a:t>
            </a:r>
            <a:r>
              <a:rPr lang="en-US" altLang="ja-JP" sz="1800" dirty="0">
                <a:latin typeface="+mn-ea"/>
              </a:rPr>
              <a:t>】</a:t>
            </a:r>
            <a:r>
              <a:rPr lang="ja-JP" altLang="en-US" sz="1800" dirty="0">
                <a:latin typeface="+mn-ea"/>
              </a:rPr>
              <a:t>は、すべての申請者が提出必須の書類で、太陽光パネルで発電した電力を倉庫内で自家消費した場合の</a:t>
            </a:r>
            <a:r>
              <a:rPr lang="en-US" altLang="ja-JP" sz="1800" dirty="0">
                <a:latin typeface="+mn-ea"/>
              </a:rPr>
              <a:t>CO</a:t>
            </a:r>
            <a:r>
              <a:rPr lang="en-US" altLang="ja-JP" sz="1200" b="1" dirty="0">
                <a:latin typeface="+mn-ea"/>
              </a:rPr>
              <a:t>2</a:t>
            </a:r>
            <a:r>
              <a:rPr lang="ja-JP" altLang="en-US" sz="1800" dirty="0">
                <a:latin typeface="+mn-ea"/>
              </a:rPr>
              <a:t>削減根拠資料となっています。</a:t>
            </a:r>
          </a:p>
          <a:p>
            <a:pPr marL="5921375" indent="-88900" eaLnBrk="0" hangingPunct="0">
              <a:lnSpc>
                <a:spcPct val="100000"/>
              </a:lnSpc>
              <a:spcBef>
                <a:spcPts val="600"/>
              </a:spcBef>
              <a:buNone/>
            </a:pPr>
            <a:r>
              <a:rPr lang="ja-JP" altLang="en-US" sz="1800" dirty="0">
                <a:latin typeface="+mn-ea"/>
              </a:rPr>
              <a:t>・</a:t>
            </a:r>
            <a:r>
              <a:rPr lang="en-US" altLang="ja-JP" sz="1800" dirty="0">
                <a:latin typeface="+mn-ea"/>
              </a:rPr>
              <a:t>【</a:t>
            </a:r>
            <a:r>
              <a:rPr lang="ja-JP" altLang="en-US" sz="1800" dirty="0">
                <a:latin typeface="+mn-ea"/>
              </a:rPr>
              <a:t>輸送</a:t>
            </a:r>
            <a:r>
              <a:rPr lang="en-US" altLang="ja-JP" sz="1800" dirty="0">
                <a:latin typeface="+mn-ea"/>
              </a:rPr>
              <a:t>】</a:t>
            </a:r>
            <a:r>
              <a:rPr lang="ja-JP" altLang="en-US" sz="1800" dirty="0">
                <a:latin typeface="+mn-ea"/>
              </a:rPr>
              <a:t>は、物流業務用ＥＶ車両等を新規導入または増車する申請者のみ提出必須で、物流業務用ＥＶ車両等への置き換えや増備による</a:t>
            </a:r>
            <a:r>
              <a:rPr lang="en-US" altLang="ja-JP" sz="1800" dirty="0">
                <a:latin typeface="+mn-ea"/>
              </a:rPr>
              <a:t>CO</a:t>
            </a:r>
            <a:r>
              <a:rPr lang="en-US" altLang="ja-JP" sz="1200" b="1" dirty="0">
                <a:latin typeface="+mn-ea"/>
              </a:rPr>
              <a:t>2</a:t>
            </a:r>
            <a:r>
              <a:rPr lang="ja-JP" altLang="en-US" sz="1800" dirty="0">
                <a:latin typeface="+mn-ea"/>
              </a:rPr>
              <a:t>削減根拠資料となっています。</a:t>
            </a:r>
            <a:endParaRPr lang="en-US" altLang="ja-JP" sz="1800" dirty="0">
              <a:latin typeface="+mn-ea"/>
            </a:endParaRPr>
          </a:p>
          <a:p>
            <a:pPr marL="5921375" indent="-88900" eaLnBrk="0" hangingPunct="0">
              <a:lnSpc>
                <a:spcPct val="100000"/>
              </a:lnSpc>
              <a:spcBef>
                <a:spcPts val="600"/>
              </a:spcBef>
              <a:buNone/>
            </a:pPr>
            <a:endParaRPr lang="ja-JP" altLang="en-US" sz="1800" dirty="0">
              <a:latin typeface="+mn-ea"/>
            </a:endParaRPr>
          </a:p>
          <a:p>
            <a:pPr marL="0" indent="0" eaLnBrk="0" hangingPunct="0">
              <a:lnSpc>
                <a:spcPct val="100000"/>
              </a:lnSpc>
              <a:spcBef>
                <a:spcPts val="600"/>
              </a:spcBef>
              <a:buNone/>
            </a:pPr>
            <a:r>
              <a:rPr lang="ja-JP" altLang="en-US" sz="1800" dirty="0">
                <a:latin typeface="+mn-ea"/>
              </a:rPr>
              <a:t>・</a:t>
            </a:r>
            <a:r>
              <a:rPr lang="en-US" altLang="ja-JP" sz="1800" dirty="0">
                <a:latin typeface="+mn-ea"/>
              </a:rPr>
              <a:t>【</a:t>
            </a:r>
            <a:r>
              <a:rPr lang="ja-JP" altLang="en-US" sz="1800" dirty="0">
                <a:latin typeface="+mn-ea"/>
              </a:rPr>
              <a:t>倉庫内</a:t>
            </a:r>
            <a:r>
              <a:rPr lang="en-US" altLang="ja-JP" sz="1800" dirty="0">
                <a:latin typeface="+mn-ea"/>
              </a:rPr>
              <a:t>】</a:t>
            </a:r>
            <a:r>
              <a:rPr lang="ja-JP" altLang="en-US" sz="1800" dirty="0">
                <a:latin typeface="+mn-ea"/>
              </a:rPr>
              <a:t>の作成方法については、次頁（</a:t>
            </a:r>
            <a:r>
              <a:rPr lang="en-US" altLang="ja-JP" sz="1800" dirty="0">
                <a:latin typeface="+mn-ea"/>
              </a:rPr>
              <a:t>P.46</a:t>
            </a:r>
            <a:r>
              <a:rPr lang="ja-JP" altLang="en-US" sz="1800" dirty="0">
                <a:latin typeface="+mn-ea"/>
              </a:rPr>
              <a:t>）の解説を参考にして記入してください。</a:t>
            </a:r>
            <a:endParaRPr lang="en-US" altLang="ja-JP" sz="1800" dirty="0">
              <a:latin typeface="+mn-ea"/>
            </a:endParaRPr>
          </a:p>
          <a:p>
            <a:pPr marL="0" indent="0" eaLnBrk="0" hangingPunct="0">
              <a:lnSpc>
                <a:spcPct val="100000"/>
              </a:lnSpc>
              <a:spcBef>
                <a:spcPts val="600"/>
              </a:spcBef>
              <a:buNone/>
            </a:pPr>
            <a:r>
              <a:rPr lang="ja-JP" altLang="en-US" sz="1800" dirty="0">
                <a:latin typeface="+mn-ea"/>
              </a:rPr>
              <a:t>・</a:t>
            </a:r>
            <a:r>
              <a:rPr lang="en-US" altLang="ja-JP" sz="1800" dirty="0">
                <a:latin typeface="+mn-ea"/>
              </a:rPr>
              <a:t>【</a:t>
            </a:r>
            <a:r>
              <a:rPr lang="ja-JP" altLang="en-US" sz="1800" dirty="0">
                <a:latin typeface="+mn-ea"/>
              </a:rPr>
              <a:t>輸送</a:t>
            </a:r>
            <a:r>
              <a:rPr lang="en-US" altLang="ja-JP" sz="1800" dirty="0">
                <a:latin typeface="+mn-ea"/>
              </a:rPr>
              <a:t>】</a:t>
            </a:r>
            <a:r>
              <a:rPr lang="ja-JP" altLang="en-US" sz="1800" dirty="0">
                <a:latin typeface="+mn-ea"/>
              </a:rPr>
              <a:t>の作成方法については、各計算方法ごとに記載例がありますのでそちらを参考にしてください。</a:t>
            </a:r>
            <a:endParaRPr lang="en-US" altLang="ja-JP" sz="1800" dirty="0">
              <a:latin typeface="+mn-ea"/>
            </a:endParaRPr>
          </a:p>
          <a:p>
            <a:pPr marL="0" indent="0" eaLnBrk="0" hangingPunct="0">
              <a:lnSpc>
                <a:spcPct val="100000"/>
              </a:lnSpc>
              <a:spcBef>
                <a:spcPts val="600"/>
              </a:spcBef>
              <a:buNone/>
            </a:pPr>
            <a:endParaRPr lang="ja-JP" altLang="en-US" sz="1800" dirty="0">
              <a:latin typeface="+mn-ea"/>
            </a:endParaRPr>
          </a:p>
        </p:txBody>
      </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12.</a:t>
            </a:r>
            <a:r>
              <a:rPr kumimoji="1" lang="ja-JP" altLang="en-US" dirty="0"/>
              <a:t>その他提出書類の注意点（４）</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45</a:t>
            </a:fld>
            <a:endParaRPr kumimoji="1" lang="ja-JP" altLang="en-US"/>
          </a:p>
        </p:txBody>
      </p:sp>
      <p:sp>
        <p:nvSpPr>
          <p:cNvPr id="3" name="タイトル 1">
            <a:extLst>
              <a:ext uri="{FF2B5EF4-FFF2-40B4-BE49-F238E27FC236}">
                <a16:creationId xmlns:a16="http://schemas.microsoft.com/office/drawing/2014/main" xmlns="" id="{94CC1FD5-2276-91FE-7788-2D930A928B22}"/>
              </a:ext>
            </a:extLst>
          </p:cNvPr>
          <p:cNvSpPr txBox="1">
            <a:spLocks/>
          </p:cNvSpPr>
          <p:nvPr/>
        </p:nvSpPr>
        <p:spPr>
          <a:xfrm>
            <a:off x="838200" y="1036894"/>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⑫</a:t>
            </a:r>
            <a:r>
              <a:rPr lang="en-US" altLang="ja-JP" sz="1800" dirty="0"/>
              <a:t>CO</a:t>
            </a:r>
            <a:r>
              <a:rPr lang="en-US" altLang="ja-JP" sz="1200" b="1" dirty="0"/>
              <a:t>2</a:t>
            </a:r>
            <a:r>
              <a:rPr lang="ja-JP" altLang="en-US" sz="1800" dirty="0"/>
              <a:t>削減根拠資料</a:t>
            </a:r>
            <a:r>
              <a:rPr lang="en-US" altLang="ja-JP" sz="1800" dirty="0"/>
              <a:t>【</a:t>
            </a:r>
            <a:r>
              <a:rPr lang="ja-JP" altLang="en-US" sz="1800" dirty="0"/>
              <a:t>倉庫内</a:t>
            </a:r>
            <a:r>
              <a:rPr lang="en-US" altLang="ja-JP" sz="1800" dirty="0"/>
              <a:t>】</a:t>
            </a:r>
            <a:r>
              <a:rPr lang="ja-JP" altLang="en-US" sz="1800" dirty="0"/>
              <a:t>・</a:t>
            </a:r>
            <a:r>
              <a:rPr lang="en-US" altLang="ja-JP" sz="1800" dirty="0"/>
              <a:t>【</a:t>
            </a:r>
            <a:r>
              <a:rPr lang="ja-JP" altLang="en-US" sz="1800" dirty="0"/>
              <a:t>輸送</a:t>
            </a:r>
            <a:r>
              <a:rPr lang="en-US" altLang="ja-JP" sz="1800" dirty="0"/>
              <a:t>】</a:t>
            </a:r>
            <a:endParaRPr lang="ja-JP" altLang="en-US" sz="1800" dirty="0"/>
          </a:p>
        </p:txBody>
      </p:sp>
      <p:pic>
        <p:nvPicPr>
          <p:cNvPr id="7" name="図 6">
            <a:extLst>
              <a:ext uri="{FF2B5EF4-FFF2-40B4-BE49-F238E27FC236}">
                <a16:creationId xmlns:a16="http://schemas.microsoft.com/office/drawing/2014/main" xmlns="" id="{BA135A21-023A-5311-D74B-3CD9C6F7FC79}"/>
              </a:ext>
            </a:extLst>
          </p:cNvPr>
          <p:cNvPicPr>
            <a:picLocks noChangeAspect="1"/>
          </p:cNvPicPr>
          <p:nvPr/>
        </p:nvPicPr>
        <p:blipFill>
          <a:blip r:embed="rId2"/>
          <a:stretch>
            <a:fillRect/>
          </a:stretch>
        </p:blipFill>
        <p:spPr>
          <a:xfrm>
            <a:off x="4040207" y="1676768"/>
            <a:ext cx="2737807" cy="2890034"/>
          </a:xfrm>
          <a:prstGeom prst="rect">
            <a:avLst/>
          </a:prstGeom>
          <a:solidFill>
            <a:schemeClr val="bg1"/>
          </a:solidFill>
          <a:ln>
            <a:solidFill>
              <a:srgbClr val="FF0000"/>
            </a:solidFill>
          </a:ln>
        </p:spPr>
      </p:pic>
      <p:sp>
        <p:nvSpPr>
          <p:cNvPr id="10" name="正方形/長方形 9">
            <a:extLst>
              <a:ext uri="{FF2B5EF4-FFF2-40B4-BE49-F238E27FC236}">
                <a16:creationId xmlns:a16="http://schemas.microsoft.com/office/drawing/2014/main" xmlns="" id="{2E5BEE68-5B5B-2D19-6A1F-AFFFA84827D3}"/>
              </a:ext>
            </a:extLst>
          </p:cNvPr>
          <p:cNvSpPr/>
          <p:nvPr/>
        </p:nvSpPr>
        <p:spPr>
          <a:xfrm>
            <a:off x="4814306" y="1454824"/>
            <a:ext cx="1189608" cy="310718"/>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dirty="0"/>
              <a:t>【</a:t>
            </a:r>
            <a:r>
              <a:rPr kumimoji="1" lang="ja-JP" altLang="en-US" dirty="0"/>
              <a:t>輸送</a:t>
            </a:r>
            <a:r>
              <a:rPr kumimoji="1" lang="en-US" altLang="ja-JP" dirty="0"/>
              <a:t>】</a:t>
            </a:r>
            <a:endParaRPr kumimoji="1" lang="ja-JP" altLang="en-US" dirty="0"/>
          </a:p>
        </p:txBody>
      </p:sp>
      <p:pic>
        <p:nvPicPr>
          <p:cNvPr id="11" name="図 10">
            <a:extLst>
              <a:ext uri="{FF2B5EF4-FFF2-40B4-BE49-F238E27FC236}">
                <a16:creationId xmlns:a16="http://schemas.microsoft.com/office/drawing/2014/main" xmlns="" id="{983F35F8-54E4-1C41-3F28-34D13F69C843}"/>
              </a:ext>
            </a:extLst>
          </p:cNvPr>
          <p:cNvPicPr>
            <a:picLocks noChangeAspect="1"/>
          </p:cNvPicPr>
          <p:nvPr/>
        </p:nvPicPr>
        <p:blipFill>
          <a:blip r:embed="rId3"/>
          <a:stretch>
            <a:fillRect/>
          </a:stretch>
        </p:blipFill>
        <p:spPr>
          <a:xfrm>
            <a:off x="993663" y="1676768"/>
            <a:ext cx="2747088" cy="2890034"/>
          </a:xfrm>
          <a:prstGeom prst="rect">
            <a:avLst/>
          </a:prstGeom>
          <a:ln>
            <a:solidFill>
              <a:srgbClr val="00B0F0"/>
            </a:solidFill>
          </a:ln>
        </p:spPr>
      </p:pic>
      <p:sp>
        <p:nvSpPr>
          <p:cNvPr id="8" name="正方形/長方形 7">
            <a:extLst>
              <a:ext uri="{FF2B5EF4-FFF2-40B4-BE49-F238E27FC236}">
                <a16:creationId xmlns:a16="http://schemas.microsoft.com/office/drawing/2014/main" xmlns="" id="{BA598CEF-62DE-7D22-57D3-D49D2E70331E}"/>
              </a:ext>
            </a:extLst>
          </p:cNvPr>
          <p:cNvSpPr/>
          <p:nvPr/>
        </p:nvSpPr>
        <p:spPr>
          <a:xfrm>
            <a:off x="1772403" y="1504013"/>
            <a:ext cx="1189608" cy="310718"/>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dirty="0"/>
              <a:t>【</a:t>
            </a:r>
            <a:r>
              <a:rPr kumimoji="1" lang="ja-JP" altLang="en-US" dirty="0"/>
              <a:t>倉庫内</a:t>
            </a:r>
            <a:r>
              <a:rPr kumimoji="1" lang="en-US" altLang="ja-JP" dirty="0"/>
              <a:t>】</a:t>
            </a:r>
            <a:endParaRPr kumimoji="1" lang="ja-JP" altLang="en-US" dirty="0"/>
          </a:p>
        </p:txBody>
      </p:sp>
    </p:spTree>
    <p:extLst>
      <p:ext uri="{BB962C8B-B14F-4D97-AF65-F5344CB8AC3E}">
        <p14:creationId xmlns:p14="http://schemas.microsoft.com/office/powerpoint/2010/main" val="1207882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12.</a:t>
            </a:r>
            <a:r>
              <a:rPr kumimoji="1" lang="ja-JP" altLang="en-US" dirty="0"/>
              <a:t>その他提出書類の注意点（</a:t>
            </a:r>
            <a:r>
              <a:rPr kumimoji="1" lang="en-US" altLang="ja-JP" dirty="0"/>
              <a:t>5</a:t>
            </a:r>
            <a:r>
              <a:rPr kumimoji="1" lang="ja-JP" altLang="en-US" dirty="0"/>
              <a:t>）</a:t>
            </a:r>
            <a:endParaRPr kumimoji="1" lang="ja-JP" altLang="en-US" sz="2700" dirty="0"/>
          </a:p>
        </p:txBody>
      </p:sp>
      <p:sp>
        <p:nvSpPr>
          <p:cNvPr id="51" name="スライド番号プレースホルダー 50"/>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608BFE-8C74-47C9-929A-218FD3ABDEC9}" type="slidenum">
              <a:rPr kumimoji="1" lang="ja-JP" altLang="en-US" sz="1200" b="0" i="0" u="none" strike="noStrike" kern="1200" cap="none" spc="0" normalizeH="0" baseline="0" noProof="0" smtClean="0">
                <a:ln>
                  <a:noFill/>
                </a:ln>
                <a:solidFill>
                  <a:prstClr val="black">
                    <a:tint val="75000"/>
                  </a:prstClr>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1" lang="ja-JP" altLang="en-US" sz="1200" b="0" i="0" u="none" strike="noStrike" kern="1200" cap="none" spc="0" normalizeH="0" baseline="0" noProof="0">
              <a:ln>
                <a:noFill/>
              </a:ln>
              <a:solidFill>
                <a:prstClr val="black">
                  <a:tint val="75000"/>
                </a:prstClr>
              </a:solidFill>
              <a:effectLst/>
              <a:uLnTx/>
              <a:uFillTx/>
              <a:latin typeface="Calibri" panose="020F0502020204030204"/>
              <a:ea typeface="ＭＳ Ｐゴシック" panose="020B0600070205080204" pitchFamily="50" charset="-128"/>
              <a:cs typeface="+mn-cs"/>
            </a:endParaRPr>
          </a:p>
        </p:txBody>
      </p:sp>
      <p:sp>
        <p:nvSpPr>
          <p:cNvPr id="3" name="タイトル 1">
            <a:extLst>
              <a:ext uri="{FF2B5EF4-FFF2-40B4-BE49-F238E27FC236}">
                <a16:creationId xmlns:a16="http://schemas.microsoft.com/office/drawing/2014/main" xmlns="" id="{94CC1FD5-2276-91FE-7788-2D930A928B22}"/>
              </a:ext>
            </a:extLst>
          </p:cNvPr>
          <p:cNvSpPr txBox="1">
            <a:spLocks/>
          </p:cNvSpPr>
          <p:nvPr/>
        </p:nvSpPr>
        <p:spPr>
          <a:xfrm>
            <a:off x="838200" y="1036894"/>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ja-JP" altLang="en-US" sz="1800" dirty="0">
                <a:solidFill>
                  <a:prstClr val="black"/>
                </a:solidFill>
                <a:latin typeface="Calibri Light" panose="020F0302020204030204"/>
                <a:ea typeface="ＭＳ Ｐゴシック" panose="020B0600070205080204" pitchFamily="50" charset="-128"/>
              </a:rPr>
              <a:t>⑫</a:t>
            </a:r>
            <a:r>
              <a:rPr kumimoji="1" lang="en-US" altLang="ja-JP" sz="1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CO</a:t>
            </a:r>
            <a:r>
              <a:rPr kumimoji="1" lang="en-US" altLang="ja-JP" sz="1200" b="1"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2</a:t>
            </a:r>
            <a:r>
              <a:rPr kumimoji="1" lang="ja-JP" altLang="en-US" sz="1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削減根拠資料</a:t>
            </a:r>
            <a:r>
              <a:rPr kumimoji="1" lang="en-US" altLang="ja-JP" sz="1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a:t>
            </a:r>
            <a:r>
              <a:rPr kumimoji="1" lang="ja-JP" altLang="en-US" sz="1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倉庫内</a:t>
            </a:r>
            <a:r>
              <a:rPr kumimoji="1" lang="en-US" altLang="ja-JP" sz="1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a:t>
            </a:r>
            <a:r>
              <a:rPr kumimoji="1" lang="ja-JP" altLang="en-US" sz="13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en-US" altLang="ja-JP" sz="13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a:t>
            </a:r>
            <a:r>
              <a:rPr kumimoji="1" lang="ja-JP" altLang="en-US" sz="13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補助要件設備等を導入しようとするメーカーなどにも相談し、作成するようにお願いします</a:t>
            </a:r>
          </a:p>
        </p:txBody>
      </p:sp>
      <p:pic>
        <p:nvPicPr>
          <p:cNvPr id="11" name="図 10">
            <a:extLst>
              <a:ext uri="{FF2B5EF4-FFF2-40B4-BE49-F238E27FC236}">
                <a16:creationId xmlns:a16="http://schemas.microsoft.com/office/drawing/2014/main" xmlns="" id="{983F35F8-54E4-1C41-3F28-34D13F69C843}"/>
              </a:ext>
            </a:extLst>
          </p:cNvPr>
          <p:cNvPicPr>
            <a:picLocks noChangeAspect="1"/>
          </p:cNvPicPr>
          <p:nvPr/>
        </p:nvPicPr>
        <p:blipFill>
          <a:blip r:embed="rId2"/>
          <a:stretch>
            <a:fillRect/>
          </a:stretch>
        </p:blipFill>
        <p:spPr>
          <a:xfrm>
            <a:off x="993663" y="2081348"/>
            <a:ext cx="4658200" cy="4496010"/>
          </a:xfrm>
          <a:prstGeom prst="rect">
            <a:avLst/>
          </a:prstGeom>
          <a:ln>
            <a:solidFill>
              <a:srgbClr val="00B0F0"/>
            </a:solidFill>
          </a:ln>
        </p:spPr>
      </p:pic>
      <p:pic>
        <p:nvPicPr>
          <p:cNvPr id="9" name="図 8">
            <a:extLst>
              <a:ext uri="{FF2B5EF4-FFF2-40B4-BE49-F238E27FC236}">
                <a16:creationId xmlns:a16="http://schemas.microsoft.com/office/drawing/2014/main" xmlns="" id="{78BA11BE-073C-E03D-9314-0D8878A82567}"/>
              </a:ext>
            </a:extLst>
          </p:cNvPr>
          <p:cNvPicPr>
            <a:picLocks noChangeAspect="1"/>
          </p:cNvPicPr>
          <p:nvPr/>
        </p:nvPicPr>
        <p:blipFill>
          <a:blip r:embed="rId3"/>
          <a:stretch>
            <a:fillRect/>
          </a:stretch>
        </p:blipFill>
        <p:spPr>
          <a:xfrm>
            <a:off x="6318304" y="2081348"/>
            <a:ext cx="4584591" cy="4496010"/>
          </a:xfrm>
          <a:prstGeom prst="rect">
            <a:avLst/>
          </a:prstGeom>
          <a:ln>
            <a:solidFill>
              <a:srgbClr val="00B0F0"/>
            </a:solidFill>
          </a:ln>
        </p:spPr>
      </p:pic>
      <p:sp>
        <p:nvSpPr>
          <p:cNvPr id="4" name="正方形/長方形 3">
            <a:extLst>
              <a:ext uri="{FF2B5EF4-FFF2-40B4-BE49-F238E27FC236}">
                <a16:creationId xmlns:a16="http://schemas.microsoft.com/office/drawing/2014/main" xmlns="" id="{AD28C1A0-00B2-A3CC-CEE8-32F89BD6294E}"/>
              </a:ext>
            </a:extLst>
          </p:cNvPr>
          <p:cNvSpPr/>
          <p:nvPr/>
        </p:nvSpPr>
        <p:spPr>
          <a:xfrm>
            <a:off x="993662" y="1500039"/>
            <a:ext cx="4100851" cy="58130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t>電力需要・供給に関する実績データ</a:t>
            </a:r>
            <a:endParaRPr lang="en-US" altLang="ja-JP" dirty="0"/>
          </a:p>
          <a:p>
            <a:pPr algn="ctr"/>
            <a:r>
              <a:rPr kumimoji="1" lang="en-US" altLang="ja-JP" dirty="0"/>
              <a:t>CO2</a:t>
            </a:r>
            <a:r>
              <a:rPr kumimoji="1" lang="ja-JP" altLang="en-US" dirty="0"/>
              <a:t>削減量に関する情報</a:t>
            </a:r>
          </a:p>
        </p:txBody>
      </p:sp>
      <p:sp>
        <p:nvSpPr>
          <p:cNvPr id="5" name="正方形/長方形 4">
            <a:extLst>
              <a:ext uri="{FF2B5EF4-FFF2-40B4-BE49-F238E27FC236}">
                <a16:creationId xmlns:a16="http://schemas.microsoft.com/office/drawing/2014/main" xmlns="" id="{F6AC3090-196E-E3C4-D8C0-3DD30819AFE3}"/>
              </a:ext>
            </a:extLst>
          </p:cNvPr>
          <p:cNvSpPr/>
          <p:nvPr/>
        </p:nvSpPr>
        <p:spPr>
          <a:xfrm>
            <a:off x="6318304" y="1500039"/>
            <a:ext cx="4100851" cy="58130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日別時間帯グラフ（下記は記載例）</a:t>
            </a:r>
          </a:p>
        </p:txBody>
      </p:sp>
      <p:grpSp>
        <p:nvGrpSpPr>
          <p:cNvPr id="6" name="グループ化 5">
            <a:extLst>
              <a:ext uri="{FF2B5EF4-FFF2-40B4-BE49-F238E27FC236}">
                <a16:creationId xmlns:a16="http://schemas.microsoft.com/office/drawing/2014/main" xmlns="" id="{A868E251-8E7B-3245-6273-4415C47653B6}"/>
              </a:ext>
            </a:extLst>
          </p:cNvPr>
          <p:cNvGrpSpPr/>
          <p:nvPr/>
        </p:nvGrpSpPr>
        <p:grpSpPr>
          <a:xfrm>
            <a:off x="6357694" y="2911241"/>
            <a:ext cx="4343401" cy="1164353"/>
            <a:chOff x="374737" y="4572451"/>
            <a:chExt cx="7973496" cy="2137486"/>
          </a:xfrm>
        </p:grpSpPr>
        <p:pic>
          <p:nvPicPr>
            <p:cNvPr id="7" name="図 6">
              <a:extLst>
                <a:ext uri="{FF2B5EF4-FFF2-40B4-BE49-F238E27FC236}">
                  <a16:creationId xmlns:a16="http://schemas.microsoft.com/office/drawing/2014/main" xmlns="" id="{771C26C8-D3AD-AAC6-F463-5992E511DC02}"/>
                </a:ext>
              </a:extLst>
            </p:cNvPr>
            <p:cNvPicPr>
              <a:picLocks noChangeAspect="1"/>
            </p:cNvPicPr>
            <p:nvPr/>
          </p:nvPicPr>
          <p:blipFill>
            <a:blip r:embed="rId4"/>
            <a:stretch>
              <a:fillRect/>
            </a:stretch>
          </p:blipFill>
          <p:spPr>
            <a:xfrm>
              <a:off x="374737" y="4575412"/>
              <a:ext cx="2559483" cy="2134525"/>
            </a:xfrm>
            <a:prstGeom prst="rect">
              <a:avLst/>
            </a:prstGeom>
          </p:spPr>
        </p:pic>
        <p:pic>
          <p:nvPicPr>
            <p:cNvPr id="8" name="図 7">
              <a:extLst>
                <a:ext uri="{FF2B5EF4-FFF2-40B4-BE49-F238E27FC236}">
                  <a16:creationId xmlns:a16="http://schemas.microsoft.com/office/drawing/2014/main" xmlns="" id="{A0608A1E-0373-1162-D1E4-4302F4B1E903}"/>
                </a:ext>
              </a:extLst>
            </p:cNvPr>
            <p:cNvPicPr>
              <a:picLocks noChangeAspect="1"/>
            </p:cNvPicPr>
            <p:nvPr/>
          </p:nvPicPr>
          <p:blipFill>
            <a:blip r:embed="rId5"/>
            <a:stretch>
              <a:fillRect/>
            </a:stretch>
          </p:blipFill>
          <p:spPr>
            <a:xfrm>
              <a:off x="3081743" y="4572452"/>
              <a:ext cx="2562727" cy="2134525"/>
            </a:xfrm>
            <a:prstGeom prst="rect">
              <a:avLst/>
            </a:prstGeom>
          </p:spPr>
        </p:pic>
        <p:pic>
          <p:nvPicPr>
            <p:cNvPr id="10" name="図 9">
              <a:extLst>
                <a:ext uri="{FF2B5EF4-FFF2-40B4-BE49-F238E27FC236}">
                  <a16:creationId xmlns:a16="http://schemas.microsoft.com/office/drawing/2014/main" xmlns="" id="{76959965-5CC6-9AB9-9121-6C7B62CFB6F6}"/>
                </a:ext>
              </a:extLst>
            </p:cNvPr>
            <p:cNvPicPr>
              <a:picLocks noChangeAspect="1"/>
            </p:cNvPicPr>
            <p:nvPr/>
          </p:nvPicPr>
          <p:blipFill>
            <a:blip r:embed="rId6"/>
            <a:stretch>
              <a:fillRect/>
            </a:stretch>
          </p:blipFill>
          <p:spPr>
            <a:xfrm>
              <a:off x="5788750" y="4572451"/>
              <a:ext cx="2559483" cy="2134525"/>
            </a:xfrm>
            <a:prstGeom prst="rect">
              <a:avLst/>
            </a:prstGeom>
          </p:spPr>
        </p:pic>
      </p:grpSp>
      <p:sp>
        <p:nvSpPr>
          <p:cNvPr id="12" name="テキスト ボックス 11">
            <a:extLst>
              <a:ext uri="{FF2B5EF4-FFF2-40B4-BE49-F238E27FC236}">
                <a16:creationId xmlns:a16="http://schemas.microsoft.com/office/drawing/2014/main" xmlns="" id="{821F4FFC-0CA5-F66C-06B9-DCBED3D3B37E}"/>
              </a:ext>
            </a:extLst>
          </p:cNvPr>
          <p:cNvSpPr txBox="1"/>
          <p:nvPr/>
        </p:nvSpPr>
        <p:spPr>
          <a:xfrm>
            <a:off x="6357694" y="2636853"/>
            <a:ext cx="3288080" cy="230832"/>
          </a:xfrm>
          <a:prstGeom prst="rect">
            <a:avLst/>
          </a:prstGeom>
          <a:noFill/>
        </p:spPr>
        <p:txBody>
          <a:bodyPr wrap="none" rtlCol="0">
            <a:spAutoFit/>
          </a:bodyPr>
          <a:lstStyle/>
          <a:p>
            <a:r>
              <a:rPr kumimoji="1" lang="ja-JP" altLang="en-US" sz="900" dirty="0"/>
              <a:t>・</a:t>
            </a:r>
            <a:r>
              <a:rPr kumimoji="1" lang="ja-JP" altLang="en-US" sz="900" b="1" dirty="0"/>
              <a:t>営業日</a:t>
            </a:r>
            <a:r>
              <a:rPr kumimoji="1" lang="ja-JP" altLang="en-US" sz="900" dirty="0"/>
              <a:t>（電力負荷の平準化のため、蓄電池が放電する日）の例</a:t>
            </a:r>
          </a:p>
        </p:txBody>
      </p:sp>
      <p:sp>
        <p:nvSpPr>
          <p:cNvPr id="13" name="テキスト ボックス 12">
            <a:extLst>
              <a:ext uri="{FF2B5EF4-FFF2-40B4-BE49-F238E27FC236}">
                <a16:creationId xmlns:a16="http://schemas.microsoft.com/office/drawing/2014/main" xmlns="" id="{05859066-C79D-7BA3-5BE1-1F906C572E00}"/>
              </a:ext>
            </a:extLst>
          </p:cNvPr>
          <p:cNvSpPr txBox="1"/>
          <p:nvPr/>
        </p:nvSpPr>
        <p:spPr>
          <a:xfrm>
            <a:off x="6318304" y="4236758"/>
            <a:ext cx="4629794" cy="230832"/>
          </a:xfrm>
          <a:prstGeom prst="rect">
            <a:avLst/>
          </a:prstGeom>
          <a:noFill/>
        </p:spPr>
        <p:txBody>
          <a:bodyPr wrap="none" rtlCol="0">
            <a:spAutoFit/>
          </a:bodyPr>
          <a:lstStyle/>
          <a:p>
            <a:r>
              <a:rPr kumimoji="1" lang="ja-JP" altLang="en-US" sz="900" dirty="0"/>
              <a:t>・</a:t>
            </a:r>
            <a:r>
              <a:rPr kumimoji="1" lang="ja-JP" altLang="en-US" sz="900" b="1" dirty="0"/>
              <a:t>休業日</a:t>
            </a:r>
            <a:r>
              <a:rPr kumimoji="1" lang="ja-JP" altLang="en-US" sz="900" dirty="0"/>
              <a:t>（電力需要に対して発電量が多く、余剰発電量が発生し、蓄電池で吸収する日）の例</a:t>
            </a:r>
          </a:p>
        </p:txBody>
      </p:sp>
      <p:grpSp>
        <p:nvGrpSpPr>
          <p:cNvPr id="14" name="グループ化 13">
            <a:extLst>
              <a:ext uri="{FF2B5EF4-FFF2-40B4-BE49-F238E27FC236}">
                <a16:creationId xmlns:a16="http://schemas.microsoft.com/office/drawing/2014/main" xmlns="" id="{99523D0A-3DF8-0F30-CA2E-693B300CC906}"/>
              </a:ext>
            </a:extLst>
          </p:cNvPr>
          <p:cNvGrpSpPr/>
          <p:nvPr/>
        </p:nvGrpSpPr>
        <p:grpSpPr>
          <a:xfrm>
            <a:off x="6455398" y="4557996"/>
            <a:ext cx="4378065" cy="1179679"/>
            <a:chOff x="536334" y="6935371"/>
            <a:chExt cx="7974459" cy="2148736"/>
          </a:xfrm>
        </p:grpSpPr>
        <p:pic>
          <p:nvPicPr>
            <p:cNvPr id="15" name="図 14">
              <a:extLst>
                <a:ext uri="{FF2B5EF4-FFF2-40B4-BE49-F238E27FC236}">
                  <a16:creationId xmlns:a16="http://schemas.microsoft.com/office/drawing/2014/main" xmlns="" id="{31A58F6E-0DA7-BBC3-53D7-EE81FD3709C3}"/>
                </a:ext>
              </a:extLst>
            </p:cNvPr>
            <p:cNvPicPr>
              <a:picLocks noChangeAspect="1"/>
            </p:cNvPicPr>
            <p:nvPr/>
          </p:nvPicPr>
          <p:blipFill>
            <a:blip r:embed="rId7"/>
            <a:stretch>
              <a:fillRect/>
            </a:stretch>
          </p:blipFill>
          <p:spPr>
            <a:xfrm>
              <a:off x="536334" y="6935371"/>
              <a:ext cx="2559485" cy="2134526"/>
            </a:xfrm>
            <a:prstGeom prst="rect">
              <a:avLst/>
            </a:prstGeom>
          </p:spPr>
        </p:pic>
        <p:pic>
          <p:nvPicPr>
            <p:cNvPr id="16" name="図 15">
              <a:extLst>
                <a:ext uri="{FF2B5EF4-FFF2-40B4-BE49-F238E27FC236}">
                  <a16:creationId xmlns:a16="http://schemas.microsoft.com/office/drawing/2014/main" xmlns="" id="{C3E7A4F1-94A6-E665-0F20-033F72D91A23}"/>
                </a:ext>
              </a:extLst>
            </p:cNvPr>
            <p:cNvPicPr>
              <a:picLocks noChangeAspect="1"/>
            </p:cNvPicPr>
            <p:nvPr/>
          </p:nvPicPr>
          <p:blipFill>
            <a:blip r:embed="rId8"/>
            <a:stretch>
              <a:fillRect/>
            </a:stretch>
          </p:blipFill>
          <p:spPr>
            <a:xfrm>
              <a:off x="3247801" y="6945500"/>
              <a:ext cx="2562728" cy="2134526"/>
            </a:xfrm>
            <a:prstGeom prst="rect">
              <a:avLst/>
            </a:prstGeom>
          </p:spPr>
        </p:pic>
        <p:pic>
          <p:nvPicPr>
            <p:cNvPr id="17" name="図 16">
              <a:extLst>
                <a:ext uri="{FF2B5EF4-FFF2-40B4-BE49-F238E27FC236}">
                  <a16:creationId xmlns:a16="http://schemas.microsoft.com/office/drawing/2014/main" xmlns="" id="{AF512BBD-24E3-6A16-4367-5F65254B8E1B}"/>
                </a:ext>
              </a:extLst>
            </p:cNvPr>
            <p:cNvPicPr>
              <a:picLocks noChangeAspect="1"/>
            </p:cNvPicPr>
            <p:nvPr/>
          </p:nvPicPr>
          <p:blipFill>
            <a:blip r:embed="rId9"/>
            <a:stretch>
              <a:fillRect/>
            </a:stretch>
          </p:blipFill>
          <p:spPr>
            <a:xfrm>
              <a:off x="5951308" y="6949581"/>
              <a:ext cx="2559485" cy="2134526"/>
            </a:xfrm>
            <a:prstGeom prst="rect">
              <a:avLst/>
            </a:prstGeom>
          </p:spPr>
        </p:pic>
      </p:grpSp>
      <p:sp>
        <p:nvSpPr>
          <p:cNvPr id="21" name="吹き出し: 四角形 20">
            <a:extLst>
              <a:ext uri="{FF2B5EF4-FFF2-40B4-BE49-F238E27FC236}">
                <a16:creationId xmlns:a16="http://schemas.microsoft.com/office/drawing/2014/main" xmlns="" id="{6A5EE8E8-5F28-1F58-161E-62C4AF84645F}"/>
              </a:ext>
            </a:extLst>
          </p:cNvPr>
          <p:cNvSpPr/>
          <p:nvPr/>
        </p:nvSpPr>
        <p:spPr>
          <a:xfrm>
            <a:off x="9669170" y="2400172"/>
            <a:ext cx="2235368" cy="399401"/>
          </a:xfrm>
          <a:prstGeom prst="wedgeRectCallout">
            <a:avLst>
              <a:gd name="adj1" fmla="val -56067"/>
              <a:gd name="adj2" fmla="val 40734"/>
            </a:avLst>
          </a:prstGeom>
          <a:gradFill rotWithShape="1">
            <a:gsLst>
              <a:gs pos="0">
                <a:srgbClr val="E48312">
                  <a:lumMod val="110000"/>
                  <a:satMod val="105000"/>
                  <a:tint val="67000"/>
                </a:srgbClr>
              </a:gs>
              <a:gs pos="50000">
                <a:srgbClr val="E48312">
                  <a:lumMod val="105000"/>
                  <a:satMod val="103000"/>
                  <a:tint val="73000"/>
                </a:srgbClr>
              </a:gs>
              <a:gs pos="100000">
                <a:srgbClr val="E48312">
                  <a:lumMod val="105000"/>
                  <a:satMod val="109000"/>
                  <a:tint val="81000"/>
                </a:srgbClr>
              </a:gs>
            </a:gsLst>
            <a:lin ang="5400000" scaled="0"/>
          </a:gradFill>
          <a:ln w="6350" cap="flat" cmpd="sng" algn="ctr">
            <a:solidFill>
              <a:srgbClr val="E4831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電力負荷の平準化のため、日中の電力負荷の高い時間帯に蓄電池から放電を行う</a:t>
            </a:r>
          </a:p>
        </p:txBody>
      </p:sp>
      <p:sp>
        <p:nvSpPr>
          <p:cNvPr id="23" name="吹き出し: 四角形 22">
            <a:extLst>
              <a:ext uri="{FF2B5EF4-FFF2-40B4-BE49-F238E27FC236}">
                <a16:creationId xmlns:a16="http://schemas.microsoft.com/office/drawing/2014/main" xmlns="" id="{27A23DB9-0222-34D3-D346-74212BFED47C}"/>
              </a:ext>
            </a:extLst>
          </p:cNvPr>
          <p:cNvSpPr/>
          <p:nvPr/>
        </p:nvSpPr>
        <p:spPr>
          <a:xfrm>
            <a:off x="9287274" y="5728577"/>
            <a:ext cx="2692257" cy="468328"/>
          </a:xfrm>
          <a:prstGeom prst="wedgeRectCallout">
            <a:avLst>
              <a:gd name="adj1" fmla="val -35408"/>
              <a:gd name="adj2" fmla="val -75826"/>
            </a:avLst>
          </a:prstGeom>
          <a:gradFill rotWithShape="1">
            <a:gsLst>
              <a:gs pos="0">
                <a:srgbClr val="E48312">
                  <a:lumMod val="110000"/>
                  <a:satMod val="105000"/>
                  <a:tint val="67000"/>
                </a:srgbClr>
              </a:gs>
              <a:gs pos="50000">
                <a:srgbClr val="E48312">
                  <a:lumMod val="105000"/>
                  <a:satMod val="103000"/>
                  <a:tint val="73000"/>
                </a:srgbClr>
              </a:gs>
              <a:gs pos="100000">
                <a:srgbClr val="E48312">
                  <a:lumMod val="105000"/>
                  <a:satMod val="109000"/>
                  <a:tint val="81000"/>
                </a:srgbClr>
              </a:gs>
            </a:gsLst>
            <a:lin ang="5400000" scaled="0"/>
          </a:gradFill>
          <a:ln w="6350" cap="flat" cmpd="sng" algn="ctr">
            <a:solidFill>
              <a:srgbClr val="E4831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蓄電池容量は、年間を通して余剰発電量を</a:t>
            </a:r>
            <a:endParaRPr kumimoji="0" lang="en-US" altLang="ja-JP"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全量吸収できるような容量（</a:t>
            </a:r>
            <a:r>
              <a:rPr kumimoji="0" lang="en-US" altLang="ja-JP"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20kWh</a:t>
            </a:r>
            <a:r>
              <a:rPr kumimoji="0" lang="ja-JP" altLang="en-US"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以上）で設定した</a:t>
            </a:r>
          </a:p>
        </p:txBody>
      </p:sp>
      <p:sp>
        <p:nvSpPr>
          <p:cNvPr id="25" name="吹き出し: 線 (枠なし) 24">
            <a:extLst>
              <a:ext uri="{FF2B5EF4-FFF2-40B4-BE49-F238E27FC236}">
                <a16:creationId xmlns:a16="http://schemas.microsoft.com/office/drawing/2014/main" xmlns="" id="{CD844BC3-F77E-1D83-B298-CA0FA00286E7}"/>
              </a:ext>
            </a:extLst>
          </p:cNvPr>
          <p:cNvSpPr/>
          <p:nvPr/>
        </p:nvSpPr>
        <p:spPr>
          <a:xfrm>
            <a:off x="6172112" y="5696323"/>
            <a:ext cx="2877381" cy="1042199"/>
          </a:xfrm>
          <a:prstGeom prst="callout1">
            <a:avLst>
              <a:gd name="adj1" fmla="val 4495"/>
              <a:gd name="adj2" fmla="val 58858"/>
              <a:gd name="adj3" fmla="val -27102"/>
              <a:gd name="adj4" fmla="val 68069"/>
            </a:avLst>
          </a:prstGeom>
          <a:solidFill>
            <a:srgbClr val="E48312">
              <a:lumMod val="40000"/>
              <a:lumOff val="60000"/>
            </a:srgbClr>
          </a:solidFill>
          <a:ln w="38100" cap="flat" cmpd="sng" algn="ctr">
            <a:solidFill>
              <a:srgbClr val="865640">
                <a:lumMod val="75000"/>
              </a:srgbClr>
            </a:solidFill>
            <a:prstDash val="solid"/>
            <a:miter lim="800000"/>
          </a:ln>
          <a:effectLst/>
        </p:spPr>
        <p:txBody>
          <a:bodyPr wrap="square" lIns="36000" tIns="36000" rIns="36000" bIns="36000" rtlCol="0" anchor="ctr">
            <a:spAutoFit/>
          </a:bodyPr>
          <a:lstStyle/>
          <a:p>
            <a:pPr marL="87313" marR="0" lvl="0" indent="-8731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00000">
                    <a:lumMod val="65000"/>
                    <a:lumOff val="35000"/>
                  </a:srgbClr>
                </a:solidFill>
                <a:effectLst/>
                <a:uLnTx/>
                <a:uFillTx/>
                <a:latin typeface="Calibri" panose="020F0502020204030204"/>
                <a:ea typeface="ＭＳ Ｐゴシック" panose="020B0600070205080204" pitchFamily="50" charset="-128"/>
                <a:cs typeface="+mn-cs"/>
              </a:rPr>
              <a:t>できる限り補助要件設備等の容量の根拠は図で示し、コメントをつけるなど、わかりやすい資料を作成してください。</a:t>
            </a:r>
            <a:endParaRPr kumimoji="0" lang="en-US" altLang="ja-JP" sz="1050" b="0" i="0" u="none" strike="noStrike" kern="0" cap="none" spc="0" normalizeH="0" baseline="0" noProof="0" dirty="0">
              <a:ln>
                <a:noFill/>
              </a:ln>
              <a:solidFill>
                <a:srgbClr val="000000">
                  <a:lumMod val="65000"/>
                  <a:lumOff val="35000"/>
                </a:srgbClr>
              </a:solidFill>
              <a:effectLst/>
              <a:uLnTx/>
              <a:uFillTx/>
              <a:latin typeface="Calibri" panose="020F0502020204030204"/>
              <a:ea typeface="ＭＳ Ｐゴシック" panose="020B0600070205080204" pitchFamily="50" charset="-128"/>
              <a:cs typeface="+mn-cs"/>
            </a:endParaRPr>
          </a:p>
          <a:p>
            <a:pPr marL="87313" marR="0" lvl="0" indent="-8731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00000">
                    <a:lumMod val="65000"/>
                    <a:lumOff val="35000"/>
                  </a:srgbClr>
                </a:solidFill>
                <a:effectLst/>
                <a:uLnTx/>
                <a:uFillTx/>
                <a:latin typeface="Calibri" panose="020F0502020204030204"/>
                <a:ea typeface="ＭＳ Ｐゴシック" panose="020B0600070205080204" pitchFamily="50" charset="-128"/>
                <a:cs typeface="+mn-cs"/>
              </a:rPr>
              <a:t>なお、上図のようなシミュレーションを伴うようなグラフ化ができない場合でも、</a:t>
            </a:r>
            <a:r>
              <a:rPr kumimoji="0" lang="ja-JP" altLang="en-US" sz="1050" b="1" i="0" u="none" strike="noStrike" kern="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rPr>
              <a:t>設備容量等を設定した定量的な根拠</a:t>
            </a:r>
            <a:r>
              <a:rPr kumimoji="0" lang="ja-JP" altLang="en-US" sz="1050" b="0" i="0" u="none" strike="noStrike" kern="0" cap="none" spc="0" normalizeH="0" baseline="0" noProof="0" dirty="0">
                <a:ln>
                  <a:noFill/>
                </a:ln>
                <a:solidFill>
                  <a:srgbClr val="000000">
                    <a:lumMod val="65000"/>
                    <a:lumOff val="35000"/>
                  </a:srgbClr>
                </a:solidFill>
                <a:effectLst/>
                <a:uLnTx/>
                <a:uFillTx/>
                <a:latin typeface="Calibri" panose="020F0502020204030204"/>
                <a:ea typeface="ＭＳ Ｐゴシック" panose="020B0600070205080204" pitchFamily="50" charset="-128"/>
                <a:cs typeface="+mn-cs"/>
              </a:rPr>
              <a:t>を記載してください。</a:t>
            </a:r>
            <a:endParaRPr kumimoji="0" lang="en-US" altLang="ja-JP" sz="1050" b="0" i="0" u="none" strike="noStrike" kern="0" cap="none" spc="0" normalizeH="0" baseline="0" noProof="0" dirty="0">
              <a:ln>
                <a:noFill/>
              </a:ln>
              <a:solidFill>
                <a:srgbClr val="000000">
                  <a:lumMod val="65000"/>
                  <a:lumOff val="35000"/>
                </a:srgbClr>
              </a:solidFill>
              <a:effectLst/>
              <a:uLnTx/>
              <a:uFillTx/>
              <a:latin typeface="Calibri" panose="020F0502020204030204"/>
              <a:ea typeface="ＭＳ Ｐゴシック" panose="020B0600070205080204" pitchFamily="50" charset="-128"/>
              <a:cs typeface="+mn-cs"/>
            </a:endParaRPr>
          </a:p>
        </p:txBody>
      </p:sp>
      <p:sp>
        <p:nvSpPr>
          <p:cNvPr id="26" name="吹き出し: 四角形 25">
            <a:extLst>
              <a:ext uri="{FF2B5EF4-FFF2-40B4-BE49-F238E27FC236}">
                <a16:creationId xmlns:a16="http://schemas.microsoft.com/office/drawing/2014/main" xmlns="" id="{5908BC5F-60FD-D1BD-119A-9F53653E8371}"/>
              </a:ext>
            </a:extLst>
          </p:cNvPr>
          <p:cNvSpPr/>
          <p:nvPr/>
        </p:nvSpPr>
        <p:spPr>
          <a:xfrm>
            <a:off x="3817168" y="2175256"/>
            <a:ext cx="1499493" cy="399401"/>
          </a:xfrm>
          <a:prstGeom prst="wedgeRectCallout">
            <a:avLst>
              <a:gd name="adj1" fmla="val -56067"/>
              <a:gd name="adj2" fmla="val 40734"/>
            </a:avLst>
          </a:prstGeom>
          <a:gradFill rotWithShape="1">
            <a:gsLst>
              <a:gs pos="0">
                <a:srgbClr val="E48312">
                  <a:lumMod val="110000"/>
                  <a:satMod val="105000"/>
                  <a:tint val="67000"/>
                </a:srgbClr>
              </a:gs>
              <a:gs pos="50000">
                <a:srgbClr val="E48312">
                  <a:lumMod val="105000"/>
                  <a:satMod val="103000"/>
                  <a:tint val="73000"/>
                </a:srgbClr>
              </a:gs>
              <a:gs pos="100000">
                <a:srgbClr val="E48312">
                  <a:lumMod val="105000"/>
                  <a:satMod val="109000"/>
                  <a:tint val="81000"/>
                </a:srgbClr>
              </a:gs>
            </a:gsLst>
            <a:lin ang="5400000" scaled="0"/>
          </a:gradFill>
          <a:ln w="6350" cap="flat" cmpd="sng" algn="ctr">
            <a:solidFill>
              <a:srgbClr val="E48312"/>
            </a:solidFill>
            <a:prstDash val="solid"/>
            <a:miter lim="800000"/>
          </a:ln>
          <a:effectLst/>
        </p:spPr>
        <p:txBody>
          <a:bodyPr rtlCol="0" anchor="ctr"/>
          <a:lstStyle/>
          <a:p>
            <a:pPr algn="ctr"/>
            <a:r>
              <a:rPr kumimoji="0" lang="ja-JP" altLang="en-US"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留意事項をご確認のうえ、表への記載をお願いします</a:t>
            </a:r>
          </a:p>
        </p:txBody>
      </p:sp>
      <p:sp>
        <p:nvSpPr>
          <p:cNvPr id="27" name="吹き出し: 四角形 26">
            <a:extLst>
              <a:ext uri="{FF2B5EF4-FFF2-40B4-BE49-F238E27FC236}">
                <a16:creationId xmlns:a16="http://schemas.microsoft.com/office/drawing/2014/main" xmlns="" id="{3D805502-7391-9813-1E3F-CBB3281C9C14}"/>
              </a:ext>
            </a:extLst>
          </p:cNvPr>
          <p:cNvSpPr/>
          <p:nvPr/>
        </p:nvSpPr>
        <p:spPr>
          <a:xfrm>
            <a:off x="4272762" y="3981913"/>
            <a:ext cx="1948479" cy="1100043"/>
          </a:xfrm>
          <a:prstGeom prst="wedgeRectCallout">
            <a:avLst>
              <a:gd name="adj1" fmla="val -37295"/>
              <a:gd name="adj2" fmla="val -72473"/>
            </a:avLst>
          </a:prstGeom>
          <a:gradFill rotWithShape="1">
            <a:gsLst>
              <a:gs pos="0">
                <a:srgbClr val="E48312">
                  <a:lumMod val="110000"/>
                  <a:satMod val="105000"/>
                  <a:tint val="67000"/>
                </a:srgbClr>
              </a:gs>
              <a:gs pos="50000">
                <a:srgbClr val="E48312">
                  <a:lumMod val="105000"/>
                  <a:satMod val="103000"/>
                  <a:tint val="73000"/>
                </a:srgbClr>
              </a:gs>
              <a:gs pos="100000">
                <a:srgbClr val="E48312">
                  <a:lumMod val="105000"/>
                  <a:satMod val="109000"/>
                  <a:tint val="81000"/>
                </a:srgbClr>
              </a:gs>
            </a:gsLst>
            <a:lin ang="5400000" scaled="0"/>
          </a:gradFill>
          <a:ln w="6350" cap="flat" cmpd="sng" algn="ctr">
            <a:solidFill>
              <a:srgbClr val="E48312"/>
            </a:solidFill>
            <a:prstDash val="solid"/>
            <a:miter lim="800000"/>
          </a:ln>
          <a:effectLst/>
        </p:spPr>
        <p:txBody>
          <a:bodyPr rtlCol="0" anchor="ctr"/>
          <a:lstStyle/>
          <a:p>
            <a:r>
              <a:rPr kumimoji="1" lang="ja-JP" altLang="en-US" sz="800" dirty="0"/>
              <a:t>以下について月別の電力量データの</a:t>
            </a:r>
            <a:r>
              <a:rPr kumimoji="1" lang="ja-JP" altLang="en-US" sz="800" dirty="0">
                <a:solidFill>
                  <a:srgbClr val="FF0000"/>
                </a:solidFill>
              </a:rPr>
              <a:t>計画時点の計画値</a:t>
            </a:r>
            <a:r>
              <a:rPr kumimoji="1" lang="ja-JP" altLang="en-US" sz="800" dirty="0"/>
              <a:t>をとりまとめていただきます。</a:t>
            </a:r>
            <a:endParaRPr kumimoji="1" lang="en-US" altLang="ja-JP" sz="800" dirty="0"/>
          </a:p>
          <a:p>
            <a:r>
              <a:rPr lang="ja-JP" altLang="en-US" sz="800" dirty="0"/>
              <a:t>・</a:t>
            </a:r>
            <a:r>
              <a:rPr kumimoji="1" lang="ja-JP" altLang="en-US" sz="800" dirty="0"/>
              <a:t>太陽光発電量・系統からの電力</a:t>
            </a:r>
            <a:endParaRPr kumimoji="1" lang="en-US" altLang="ja-JP" sz="800" dirty="0"/>
          </a:p>
          <a:p>
            <a:r>
              <a:rPr lang="ja-JP" altLang="en-US" sz="800" dirty="0"/>
              <a:t>・</a:t>
            </a:r>
            <a:r>
              <a:rPr kumimoji="1" lang="ja-JP" altLang="en-US" sz="800" dirty="0"/>
              <a:t>蓄電池の充放電量（平準化のため）</a:t>
            </a:r>
            <a:endParaRPr kumimoji="1" lang="en-US" altLang="ja-JP" sz="800" dirty="0"/>
          </a:p>
          <a:p>
            <a:r>
              <a:rPr lang="ja-JP" altLang="en-US" sz="800" dirty="0"/>
              <a:t>・上記</a:t>
            </a:r>
            <a:r>
              <a:rPr kumimoji="1" lang="ja-JP" altLang="en-US" sz="800" dirty="0"/>
              <a:t>を踏まえた</a:t>
            </a:r>
            <a:r>
              <a:rPr kumimoji="1" lang="en-US" altLang="ja-JP" sz="800" dirty="0"/>
              <a:t>CO2</a:t>
            </a:r>
            <a:r>
              <a:rPr kumimoji="1" lang="ja-JP" altLang="en-US" sz="800" dirty="0"/>
              <a:t>削減量の第一の根拠となる自家発自家消費量</a:t>
            </a:r>
            <a:endParaRPr kumimoji="1" lang="en-US" altLang="ja-JP" sz="800" dirty="0"/>
          </a:p>
          <a:p>
            <a:r>
              <a:rPr lang="ja-JP" altLang="en-US" sz="800" dirty="0"/>
              <a:t>・充電スタンド及び事務所等の電力需要</a:t>
            </a:r>
            <a:endParaRPr kumimoji="1" lang="en-US" altLang="ja-JP" sz="800" dirty="0"/>
          </a:p>
        </p:txBody>
      </p:sp>
      <p:sp>
        <p:nvSpPr>
          <p:cNvPr id="30" name="吹き出し: 線 (枠なし) 29">
            <a:extLst>
              <a:ext uri="{FF2B5EF4-FFF2-40B4-BE49-F238E27FC236}">
                <a16:creationId xmlns:a16="http://schemas.microsoft.com/office/drawing/2014/main" xmlns="" id="{522056CF-B775-EC34-B84B-14D6F01E2E40}"/>
              </a:ext>
            </a:extLst>
          </p:cNvPr>
          <p:cNvSpPr/>
          <p:nvPr/>
        </p:nvSpPr>
        <p:spPr>
          <a:xfrm>
            <a:off x="3112742" y="5871441"/>
            <a:ext cx="2799245" cy="880617"/>
          </a:xfrm>
          <a:prstGeom prst="callout1">
            <a:avLst>
              <a:gd name="adj1" fmla="val 4495"/>
              <a:gd name="adj2" fmla="val 58858"/>
              <a:gd name="adj3" fmla="val -39840"/>
              <a:gd name="adj4" fmla="val 31981"/>
            </a:avLst>
          </a:prstGeom>
          <a:solidFill>
            <a:srgbClr val="E48312">
              <a:lumMod val="40000"/>
              <a:lumOff val="60000"/>
            </a:srgbClr>
          </a:solidFill>
          <a:ln w="38100" cap="flat" cmpd="sng" algn="ctr">
            <a:solidFill>
              <a:srgbClr val="865640">
                <a:lumMod val="75000"/>
              </a:srgbClr>
            </a:solidFill>
            <a:prstDash val="solid"/>
            <a:miter lim="800000"/>
          </a:ln>
          <a:effectLst/>
        </p:spPr>
        <p:txBody>
          <a:bodyPr wrap="square" lIns="36000" tIns="36000" rIns="36000" bIns="36000" rtlCol="0" anchor="ctr">
            <a:spAutoFit/>
          </a:bodyPr>
          <a:lstStyle/>
          <a:p>
            <a:pPr marL="87313" marR="0" lvl="0" indent="-8731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50" kern="0" dirty="0">
                <a:solidFill>
                  <a:srgbClr val="000000">
                    <a:lumMod val="65000"/>
                    <a:lumOff val="35000"/>
                  </a:srgbClr>
                </a:solidFill>
                <a:latin typeface="Calibri" panose="020F0502020204030204"/>
                <a:ea typeface="ＭＳ Ｐゴシック" panose="020B0600070205080204" pitchFamily="50" charset="-128"/>
              </a:rPr>
              <a:t>【</a:t>
            </a:r>
            <a:r>
              <a:rPr kumimoji="0" lang="ja-JP" altLang="en-US" sz="1050" kern="0" dirty="0">
                <a:solidFill>
                  <a:srgbClr val="000000">
                    <a:lumMod val="65000"/>
                    <a:lumOff val="35000"/>
                  </a:srgbClr>
                </a:solidFill>
                <a:latin typeface="Calibri" panose="020F0502020204030204"/>
                <a:ea typeface="ＭＳ Ｐゴシック" panose="020B0600070205080204" pitchFamily="50" charset="-128"/>
              </a:rPr>
              <a:t>システム構成イメージ</a:t>
            </a:r>
            <a:r>
              <a:rPr kumimoji="0" lang="en-US" altLang="ja-JP" sz="1050" kern="0" dirty="0">
                <a:solidFill>
                  <a:srgbClr val="000000">
                    <a:lumMod val="65000"/>
                    <a:lumOff val="35000"/>
                  </a:srgbClr>
                </a:solidFill>
                <a:latin typeface="Calibri" panose="020F0502020204030204"/>
                <a:ea typeface="ＭＳ Ｐゴシック" panose="020B0600070205080204" pitchFamily="50" charset="-128"/>
              </a:rPr>
              <a:t>】</a:t>
            </a:r>
            <a:r>
              <a:rPr kumimoji="0" lang="ja-JP" altLang="en-US" sz="1050" kern="0" dirty="0">
                <a:solidFill>
                  <a:srgbClr val="000000">
                    <a:lumMod val="65000"/>
                    <a:lumOff val="35000"/>
                  </a:srgbClr>
                </a:solidFill>
                <a:latin typeface="Calibri" panose="020F0502020204030204"/>
                <a:ea typeface="ＭＳ Ｐゴシック" panose="020B0600070205080204" pitchFamily="50" charset="-128"/>
              </a:rPr>
              <a:t>はあくまで一例です。</a:t>
            </a:r>
            <a:endParaRPr kumimoji="0" lang="en-US" altLang="ja-JP" sz="1050" kern="0" dirty="0">
              <a:solidFill>
                <a:srgbClr val="000000">
                  <a:lumMod val="65000"/>
                  <a:lumOff val="35000"/>
                </a:srgbClr>
              </a:solidFill>
              <a:latin typeface="Calibri" panose="020F0502020204030204"/>
              <a:ea typeface="ＭＳ Ｐゴシック" panose="020B0600070205080204" pitchFamily="50" charset="-128"/>
            </a:endParaRPr>
          </a:p>
          <a:p>
            <a:pPr marR="0" lvl="0" defTabSz="914400" eaLnBrk="1" fontAlgn="auto" latinLnBrk="0" hangingPunct="1">
              <a:lnSpc>
                <a:spcPct val="100000"/>
              </a:lnSpc>
              <a:spcBef>
                <a:spcPts val="0"/>
              </a:spcBef>
              <a:spcAft>
                <a:spcPts val="0"/>
              </a:spcAft>
              <a:buClrTx/>
              <a:buSzTx/>
              <a:tabLst/>
              <a:defRPr/>
            </a:pPr>
            <a:r>
              <a:rPr kumimoji="0" lang="ja-JP" altLang="en-US" sz="1050" b="0" i="0" u="none" strike="noStrike" kern="0" cap="none" spc="0" normalizeH="0" baseline="0" noProof="0" dirty="0">
                <a:ln>
                  <a:noFill/>
                </a:ln>
                <a:solidFill>
                  <a:srgbClr val="000000">
                    <a:lumMod val="65000"/>
                    <a:lumOff val="35000"/>
                  </a:srgbClr>
                </a:solidFill>
                <a:effectLst/>
                <a:uLnTx/>
                <a:uFillTx/>
                <a:latin typeface="Calibri" panose="020F0502020204030204"/>
                <a:ea typeface="ＭＳ Ｐゴシック" panose="020B0600070205080204" pitchFamily="50" charset="-128"/>
                <a:cs typeface="+mn-cs"/>
              </a:rPr>
              <a:t>イメージと異なる場合は、必要に応じて表を改変したりイメージを作成するなどして、自家発自家消費量の</a:t>
            </a:r>
            <a:r>
              <a:rPr kumimoji="0" lang="ja-JP" altLang="en-US" sz="1050" kern="0" dirty="0">
                <a:solidFill>
                  <a:srgbClr val="000000">
                    <a:lumMod val="65000"/>
                    <a:lumOff val="35000"/>
                  </a:srgbClr>
                </a:solidFill>
                <a:latin typeface="Calibri" panose="020F0502020204030204"/>
                <a:ea typeface="ＭＳ Ｐゴシック" panose="020B0600070205080204" pitchFamily="50" charset="-128"/>
              </a:rPr>
              <a:t>算出方法を定義したうえで記入してください。</a:t>
            </a:r>
            <a:endParaRPr kumimoji="0" lang="en-US" altLang="ja-JP" sz="1050" b="0" i="0" u="none" strike="noStrike" kern="0" cap="none" spc="0" normalizeH="0" baseline="0" noProof="0" dirty="0">
              <a:ln>
                <a:noFill/>
              </a:ln>
              <a:solidFill>
                <a:srgbClr val="000000">
                  <a:lumMod val="65000"/>
                  <a:lumOff val="35000"/>
                </a:srgbClr>
              </a:solidFill>
              <a:effectLst/>
              <a:uLnTx/>
              <a:uFillTx/>
              <a:latin typeface="Calibri" panose="020F0502020204030204"/>
              <a:ea typeface="ＭＳ Ｐゴシック" panose="020B0600070205080204" pitchFamily="50" charset="-128"/>
              <a:cs typeface="+mn-cs"/>
            </a:endParaRPr>
          </a:p>
        </p:txBody>
      </p:sp>
      <p:sp>
        <p:nvSpPr>
          <p:cNvPr id="31" name="吹き出し: 四角形 30">
            <a:extLst>
              <a:ext uri="{FF2B5EF4-FFF2-40B4-BE49-F238E27FC236}">
                <a16:creationId xmlns:a16="http://schemas.microsoft.com/office/drawing/2014/main" xmlns="" id="{BF46B436-7974-E943-881B-380E7F5AF841}"/>
              </a:ext>
            </a:extLst>
          </p:cNvPr>
          <p:cNvSpPr/>
          <p:nvPr/>
        </p:nvSpPr>
        <p:spPr>
          <a:xfrm>
            <a:off x="2160846" y="4602560"/>
            <a:ext cx="1948479" cy="406733"/>
          </a:xfrm>
          <a:prstGeom prst="wedgeRectCallout">
            <a:avLst>
              <a:gd name="adj1" fmla="val 10829"/>
              <a:gd name="adj2" fmla="val -79189"/>
            </a:avLst>
          </a:prstGeom>
          <a:gradFill rotWithShape="1">
            <a:gsLst>
              <a:gs pos="0">
                <a:srgbClr val="E48312">
                  <a:lumMod val="110000"/>
                  <a:satMod val="105000"/>
                  <a:tint val="67000"/>
                </a:srgbClr>
              </a:gs>
              <a:gs pos="50000">
                <a:srgbClr val="E48312">
                  <a:lumMod val="105000"/>
                  <a:satMod val="103000"/>
                  <a:tint val="73000"/>
                </a:srgbClr>
              </a:gs>
              <a:gs pos="100000">
                <a:srgbClr val="E48312">
                  <a:lumMod val="105000"/>
                  <a:satMod val="109000"/>
                  <a:tint val="81000"/>
                </a:srgbClr>
              </a:gs>
            </a:gsLst>
            <a:lin ang="5400000" scaled="0"/>
          </a:gradFill>
          <a:ln w="6350" cap="flat" cmpd="sng" algn="ctr">
            <a:solidFill>
              <a:srgbClr val="E4831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kern="0" dirty="0">
                <a:solidFill>
                  <a:srgbClr val="000000"/>
                </a:solidFill>
                <a:latin typeface="Calibri" panose="020F0502020204030204"/>
                <a:ea typeface="ＭＳ Ｐゴシック" panose="020B0600070205080204" pitchFamily="50" charset="-128"/>
              </a:rPr>
              <a:t>別シート「</a:t>
            </a:r>
            <a:r>
              <a:rPr kumimoji="0" lang="zh-TW" altLang="en-US" sz="900" kern="0" dirty="0">
                <a:solidFill>
                  <a:srgbClr val="000000"/>
                </a:solidFill>
                <a:latin typeface="Calibri" panose="020F0502020204030204"/>
                <a:ea typeface="ＭＳ Ｐゴシック" panose="020B0600070205080204" pitchFamily="50" charset="-128"/>
              </a:rPr>
              <a:t>電気事業者別係数一覧</a:t>
            </a:r>
            <a:r>
              <a:rPr kumimoji="0" lang="ja-JP" altLang="en-US" sz="900" kern="0" dirty="0">
                <a:solidFill>
                  <a:srgbClr val="000000"/>
                </a:solidFill>
                <a:latin typeface="Calibri" panose="020F0502020204030204"/>
                <a:ea typeface="ＭＳ Ｐゴシック" panose="020B0600070205080204" pitchFamily="50" charset="-128"/>
              </a:rPr>
              <a:t>」を参考に排出係数及びその設定根拠（電力事業者）を記載してください</a:t>
            </a:r>
            <a:endParaRPr kumimoji="0" lang="en-US" altLang="ja-JP" sz="900" kern="0" dirty="0">
              <a:solidFill>
                <a:srgbClr val="000000"/>
              </a:solidFill>
              <a:latin typeface="Calibri" panose="020F0502020204030204"/>
              <a:ea typeface="ＭＳ Ｐゴシック" panose="020B0600070205080204" pitchFamily="50" charset="-128"/>
            </a:endParaRPr>
          </a:p>
        </p:txBody>
      </p:sp>
      <p:sp>
        <p:nvSpPr>
          <p:cNvPr id="35" name="吹き出し: 四角形 34">
            <a:extLst>
              <a:ext uri="{FF2B5EF4-FFF2-40B4-BE49-F238E27FC236}">
                <a16:creationId xmlns:a16="http://schemas.microsoft.com/office/drawing/2014/main" xmlns="" id="{0BB8F2A2-1625-5340-4C6A-5258407FAF3A}"/>
              </a:ext>
            </a:extLst>
          </p:cNvPr>
          <p:cNvSpPr/>
          <p:nvPr/>
        </p:nvSpPr>
        <p:spPr>
          <a:xfrm>
            <a:off x="2569112" y="3922620"/>
            <a:ext cx="1499493" cy="406733"/>
          </a:xfrm>
          <a:prstGeom prst="wedgeRectCallout">
            <a:avLst>
              <a:gd name="adj1" fmla="val -56067"/>
              <a:gd name="adj2" fmla="val 40734"/>
            </a:avLst>
          </a:prstGeom>
          <a:gradFill rotWithShape="1">
            <a:gsLst>
              <a:gs pos="0">
                <a:srgbClr val="E48312">
                  <a:lumMod val="110000"/>
                  <a:satMod val="105000"/>
                  <a:tint val="67000"/>
                </a:srgbClr>
              </a:gs>
              <a:gs pos="50000">
                <a:srgbClr val="E48312">
                  <a:lumMod val="105000"/>
                  <a:satMod val="103000"/>
                  <a:tint val="73000"/>
                </a:srgbClr>
              </a:gs>
              <a:gs pos="100000">
                <a:srgbClr val="E48312">
                  <a:lumMod val="105000"/>
                  <a:satMod val="109000"/>
                  <a:tint val="81000"/>
                </a:srgbClr>
              </a:gs>
            </a:gsLst>
            <a:lin ang="5400000" scaled="0"/>
          </a:gradFill>
          <a:ln w="6350" cap="flat" cmpd="sng" algn="ctr">
            <a:solidFill>
              <a:srgbClr val="E48312"/>
            </a:solidFill>
            <a:prstDash val="solid"/>
            <a:miter lim="800000"/>
          </a:ln>
          <a:effectLst/>
        </p:spPr>
        <p:txBody>
          <a:bodyPr rtlCol="0" anchor="ctr"/>
          <a:lstStyle/>
          <a:p>
            <a:pPr algn="ctr"/>
            <a:r>
              <a:rPr kumimoji="0" lang="en-US" altLang="ja-JP"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【CO2</a:t>
            </a:r>
            <a:r>
              <a:rPr kumimoji="0" lang="ja-JP" altLang="en-US"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削減量に関する情報</a:t>
            </a:r>
            <a:r>
              <a:rPr kumimoji="0" lang="en-US" altLang="ja-JP"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a:t>
            </a:r>
            <a:r>
              <a:rPr kumimoji="0" lang="ja-JP" altLang="en-US" sz="9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は様式第１６（補助金効果表）に転記してください</a:t>
            </a:r>
          </a:p>
        </p:txBody>
      </p:sp>
    </p:spTree>
    <p:extLst>
      <p:ext uri="{BB962C8B-B14F-4D97-AF65-F5344CB8AC3E}">
        <p14:creationId xmlns:p14="http://schemas.microsoft.com/office/powerpoint/2010/main" val="15775995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12.</a:t>
            </a:r>
            <a:r>
              <a:rPr kumimoji="1" lang="ja-JP" altLang="en-US" dirty="0"/>
              <a:t>その他提出書類の注意点（６）</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47</a:t>
            </a:fld>
            <a:endParaRPr kumimoji="1" lang="ja-JP" altLang="en-US" dirty="0"/>
          </a:p>
        </p:txBody>
      </p:sp>
      <p:sp>
        <p:nvSpPr>
          <p:cNvPr id="17" name="コンテンツ プレースホルダー 2"/>
          <p:cNvSpPr txBox="1">
            <a:spLocks/>
          </p:cNvSpPr>
          <p:nvPr/>
        </p:nvSpPr>
        <p:spPr>
          <a:xfrm>
            <a:off x="838200" y="3413002"/>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a:t>
            </a:r>
            <a:r>
              <a:rPr lang="ja-JP" altLang="en-US" sz="1800" dirty="0"/>
              <a:t>蓄電池の写真は、蓄電池本体（キュービクルの内外ともに）、パワーコンディショナー、蓄電状況がわかるエ</a:t>
            </a:r>
          </a:p>
          <a:p>
            <a:pPr marL="0" indent="0" eaLnBrk="0" hangingPunct="0">
              <a:lnSpc>
                <a:spcPts val="1500"/>
              </a:lnSpc>
              <a:spcBef>
                <a:spcPts val="600"/>
              </a:spcBef>
              <a:buFont typeface="Arial" panose="020B0604020202020204" pitchFamily="34" charset="0"/>
              <a:buNone/>
            </a:pPr>
            <a:r>
              <a:rPr lang="ja-JP" altLang="en-US" sz="1800" dirty="0"/>
              <a:t>  ネルギーマネジメントシステム等の画面（キャプチャ画面も可）を提出してください。完成図書等に不足があ</a:t>
            </a:r>
          </a:p>
          <a:p>
            <a:pPr marL="0" indent="0" eaLnBrk="0" hangingPunct="0">
              <a:lnSpc>
                <a:spcPts val="1500"/>
              </a:lnSpc>
              <a:spcBef>
                <a:spcPts val="600"/>
              </a:spcBef>
              <a:buFont typeface="Arial" panose="020B0604020202020204" pitchFamily="34" charset="0"/>
              <a:buNone/>
            </a:pPr>
            <a:r>
              <a:rPr lang="ja-JP" altLang="en-US" sz="1800" dirty="0">
                <a:latin typeface="+mn-ea"/>
              </a:rPr>
              <a:t>  るものは追加で撮影のうえ提出してください。</a:t>
            </a:r>
          </a:p>
        </p:txBody>
      </p:sp>
      <p:sp>
        <p:nvSpPr>
          <p:cNvPr id="8" name="コンテンツ プレースホルダー 2"/>
          <p:cNvSpPr txBox="1">
            <a:spLocks/>
          </p:cNvSpPr>
          <p:nvPr/>
        </p:nvSpPr>
        <p:spPr>
          <a:xfrm>
            <a:off x="838199" y="4337873"/>
            <a:ext cx="10752909"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・提出の際は、</a:t>
            </a:r>
            <a:r>
              <a:rPr lang="en-US" altLang="ja-JP" sz="1800" dirty="0">
                <a:latin typeface="+mn-ea"/>
              </a:rPr>
              <a:t>Excel</a:t>
            </a:r>
            <a:r>
              <a:rPr lang="ja-JP" altLang="en-US" sz="1800" dirty="0">
                <a:latin typeface="+mn-ea"/>
              </a:rPr>
              <a:t>や</a:t>
            </a:r>
            <a:r>
              <a:rPr lang="en-US" altLang="ja-JP" sz="1800" dirty="0">
                <a:latin typeface="+mn-ea"/>
              </a:rPr>
              <a:t>Word</a:t>
            </a:r>
            <a:r>
              <a:rPr lang="ja-JP" altLang="en-US" sz="1800" dirty="0">
                <a:latin typeface="+mn-ea"/>
              </a:rPr>
              <a:t>等で作成した任意のフォーマットに張り付けるか</a:t>
            </a:r>
            <a:r>
              <a:rPr lang="en-US" altLang="ja-JP" sz="1800" dirty="0">
                <a:latin typeface="+mn-ea"/>
              </a:rPr>
              <a:t>JPEG</a:t>
            </a:r>
            <a:r>
              <a:rPr lang="ja-JP" altLang="en-US" sz="1800" dirty="0">
                <a:latin typeface="+mn-ea"/>
              </a:rPr>
              <a:t>データのまま提出してくださ</a:t>
            </a:r>
          </a:p>
          <a:p>
            <a:pPr marL="0" indent="0" eaLnBrk="0" hangingPunct="0">
              <a:lnSpc>
                <a:spcPts val="1500"/>
              </a:lnSpc>
              <a:spcBef>
                <a:spcPts val="600"/>
              </a:spcBef>
              <a:buFont typeface="Arial" panose="020B0604020202020204" pitchFamily="34" charset="0"/>
              <a:buNone/>
            </a:pPr>
            <a:r>
              <a:rPr lang="ja-JP" altLang="en-US" sz="1800" dirty="0">
                <a:latin typeface="+mn-ea"/>
              </a:rPr>
              <a:t>  い。フォーマットの場合はタイトルを付与し、</a:t>
            </a:r>
            <a:r>
              <a:rPr lang="en-US" altLang="ja-JP" sz="1800" dirty="0">
                <a:latin typeface="+mn-ea"/>
              </a:rPr>
              <a:t>JPEG</a:t>
            </a:r>
            <a:r>
              <a:rPr lang="ja-JP" altLang="en-US" sz="1800" dirty="0">
                <a:latin typeface="+mn-ea"/>
              </a:rPr>
              <a:t>データの場合はファイル名を変更するなどして、写真の内</a:t>
            </a:r>
          </a:p>
          <a:p>
            <a:pPr marL="0" indent="0" eaLnBrk="0" hangingPunct="0">
              <a:lnSpc>
                <a:spcPts val="1500"/>
              </a:lnSpc>
              <a:spcBef>
                <a:spcPts val="600"/>
              </a:spcBef>
              <a:buFont typeface="Arial" panose="020B0604020202020204" pitchFamily="34" charset="0"/>
              <a:buNone/>
            </a:pPr>
            <a:r>
              <a:rPr lang="ja-JP" altLang="en-US" sz="1800" dirty="0">
                <a:latin typeface="+mn-ea"/>
              </a:rPr>
              <a:t>  容が明確にわかるよう適宜付与または変更して提出してください。</a:t>
            </a:r>
          </a:p>
        </p:txBody>
      </p:sp>
      <p:sp>
        <p:nvSpPr>
          <p:cNvPr id="3" name="タイトル 1">
            <a:extLst>
              <a:ext uri="{FF2B5EF4-FFF2-40B4-BE49-F238E27FC236}">
                <a16:creationId xmlns:a16="http://schemas.microsoft.com/office/drawing/2014/main" xmlns="" id="{94CC1FD5-2276-91FE-7788-2D930A928B22}"/>
              </a:ext>
            </a:extLst>
          </p:cNvPr>
          <p:cNvSpPr txBox="1">
            <a:spLocks/>
          </p:cNvSpPr>
          <p:nvPr/>
        </p:nvSpPr>
        <p:spPr>
          <a:xfrm>
            <a:off x="838200" y="1036894"/>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⑬既存設備を証する資料</a:t>
            </a:r>
          </a:p>
        </p:txBody>
      </p:sp>
      <p:sp>
        <p:nvSpPr>
          <p:cNvPr id="4" name="コンテンツ プレースホルダー 2">
            <a:extLst>
              <a:ext uri="{FF2B5EF4-FFF2-40B4-BE49-F238E27FC236}">
                <a16:creationId xmlns:a16="http://schemas.microsoft.com/office/drawing/2014/main" xmlns="" id="{2338521A-D1CA-D0C9-320A-256E6FEF2394}"/>
              </a:ext>
            </a:extLst>
          </p:cNvPr>
          <p:cNvSpPr txBox="1">
            <a:spLocks/>
          </p:cNvSpPr>
          <p:nvPr/>
        </p:nvSpPr>
        <p:spPr>
          <a:xfrm>
            <a:off x="838200" y="1581905"/>
            <a:ext cx="10515600" cy="111052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None/>
            </a:pPr>
            <a:r>
              <a:rPr lang="ja-JP" altLang="en-US" sz="1800" dirty="0">
                <a:latin typeface="+mn-ea"/>
              </a:rPr>
              <a:t>・太陽光発電施設または蓄電池を既存のもので補助事業を行う場合（増設時の既存も含む）、設備等を所有</a:t>
            </a:r>
          </a:p>
          <a:p>
            <a:pPr marL="0" indent="0" eaLnBrk="0" hangingPunct="0">
              <a:lnSpc>
                <a:spcPts val="1500"/>
              </a:lnSpc>
              <a:spcBef>
                <a:spcPts val="600"/>
              </a:spcBef>
              <a:buNone/>
            </a:pPr>
            <a:r>
              <a:rPr lang="ja-JP" altLang="en-US" sz="1800" dirty="0">
                <a:latin typeface="+mn-ea"/>
              </a:rPr>
              <a:t>　している証明として設置されている様子がわかる写真（施工時の完成図書等でも可）と納品書等を提出して</a:t>
            </a:r>
          </a:p>
          <a:p>
            <a:pPr marL="0" indent="0" eaLnBrk="0" hangingPunct="0">
              <a:lnSpc>
                <a:spcPts val="1500"/>
              </a:lnSpc>
              <a:spcBef>
                <a:spcPts val="600"/>
              </a:spcBef>
              <a:buNone/>
            </a:pPr>
            <a:r>
              <a:rPr lang="ja-JP" altLang="en-US" sz="1800" dirty="0">
                <a:latin typeface="+mn-ea"/>
              </a:rPr>
              <a:t>　ください。</a:t>
            </a:r>
          </a:p>
        </p:txBody>
      </p:sp>
      <p:sp>
        <p:nvSpPr>
          <p:cNvPr id="9" name="コンテンツ プレースホルダー 2">
            <a:extLst>
              <a:ext uri="{FF2B5EF4-FFF2-40B4-BE49-F238E27FC236}">
                <a16:creationId xmlns:a16="http://schemas.microsoft.com/office/drawing/2014/main" xmlns="" id="{8D268366-209A-FD97-4F73-14E100D49C9F}"/>
              </a:ext>
            </a:extLst>
          </p:cNvPr>
          <p:cNvSpPr txBox="1">
            <a:spLocks/>
          </p:cNvSpPr>
          <p:nvPr/>
        </p:nvSpPr>
        <p:spPr>
          <a:xfrm>
            <a:off x="838199" y="2490907"/>
            <a:ext cx="10578737"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None/>
            </a:pPr>
            <a:r>
              <a:rPr lang="ja-JP" altLang="en-US" sz="1800" dirty="0">
                <a:latin typeface="+mn-ea"/>
              </a:rPr>
              <a:t>・太陽光発電施設は、太陽光パネル（全体、</a:t>
            </a:r>
            <a:r>
              <a:rPr lang="en-US" altLang="ja-JP" sz="1800" dirty="0">
                <a:latin typeface="+mn-ea"/>
              </a:rPr>
              <a:t>1</a:t>
            </a:r>
            <a:r>
              <a:rPr lang="ja-JP" altLang="en-US" sz="1800" dirty="0">
                <a:latin typeface="+mn-ea"/>
              </a:rPr>
              <a:t>枚アップ、可能であれば銘板）、パワーコンディショナー、ダウン</a:t>
            </a:r>
            <a:endParaRPr lang="en-US" altLang="ja-JP" sz="1800" dirty="0">
              <a:latin typeface="+mn-ea"/>
            </a:endParaRPr>
          </a:p>
          <a:p>
            <a:pPr marL="0" indent="0" eaLnBrk="0" hangingPunct="0">
              <a:lnSpc>
                <a:spcPts val="1500"/>
              </a:lnSpc>
              <a:spcBef>
                <a:spcPts val="600"/>
              </a:spcBef>
              <a:buNone/>
            </a:pPr>
            <a:r>
              <a:rPr lang="ja-JP" altLang="en-US" sz="1800" dirty="0">
                <a:latin typeface="+mn-ea"/>
              </a:rPr>
              <a:t>  トランス、発電状況がわかるソフトウェア等の画面（キャプチャ画面も可）を提出してください。完成図書等</a:t>
            </a:r>
          </a:p>
          <a:p>
            <a:pPr marL="0" indent="0" eaLnBrk="0" hangingPunct="0">
              <a:lnSpc>
                <a:spcPts val="1500"/>
              </a:lnSpc>
              <a:spcBef>
                <a:spcPts val="600"/>
              </a:spcBef>
              <a:buNone/>
            </a:pPr>
            <a:r>
              <a:rPr lang="ja-JP" altLang="en-US" sz="1800" dirty="0">
                <a:latin typeface="+mn-ea"/>
              </a:rPr>
              <a:t>  に不足があるものは追加で撮影のうえ提出してください。</a:t>
            </a:r>
          </a:p>
        </p:txBody>
      </p:sp>
      <p:sp>
        <p:nvSpPr>
          <p:cNvPr id="10" name="コンテンツ プレースホルダー 2">
            <a:extLst>
              <a:ext uri="{FF2B5EF4-FFF2-40B4-BE49-F238E27FC236}">
                <a16:creationId xmlns:a16="http://schemas.microsoft.com/office/drawing/2014/main" xmlns="" id="{02ED317A-3660-E4C3-74F8-9FB0E37CE243}"/>
              </a:ext>
            </a:extLst>
          </p:cNvPr>
          <p:cNvSpPr txBox="1">
            <a:spLocks/>
          </p:cNvSpPr>
          <p:nvPr/>
        </p:nvSpPr>
        <p:spPr>
          <a:xfrm>
            <a:off x="842551" y="5281106"/>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・納品書等については、太陽光発電施設の場合は太陽光パネルが含まれた納品書または領収書、または太</a:t>
            </a:r>
            <a:endParaRPr lang="en-US" altLang="ja-JP" sz="1800" dirty="0">
              <a:latin typeface="+mn-ea"/>
            </a:endParaRPr>
          </a:p>
          <a:p>
            <a:pPr marL="0" indent="0" eaLnBrk="0" hangingPunct="0">
              <a:lnSpc>
                <a:spcPts val="1500"/>
              </a:lnSpc>
              <a:spcBef>
                <a:spcPts val="600"/>
              </a:spcBef>
              <a:buFont typeface="Arial" panose="020B0604020202020204" pitchFamily="34" charset="0"/>
              <a:buNone/>
            </a:pPr>
            <a:r>
              <a:rPr lang="en-US" altLang="ja-JP" sz="1800" dirty="0">
                <a:latin typeface="+mn-ea"/>
              </a:rPr>
              <a:t>  </a:t>
            </a:r>
            <a:r>
              <a:rPr lang="ja-JP" altLang="en-US" sz="1800" dirty="0">
                <a:latin typeface="+mn-ea"/>
              </a:rPr>
              <a:t>陽光パネルの保証書を提出してください。蓄電池の場合は蓄電池が含まれた納品書または領収書、または</a:t>
            </a:r>
          </a:p>
          <a:p>
            <a:pPr marL="0" indent="0" eaLnBrk="0" hangingPunct="0">
              <a:lnSpc>
                <a:spcPts val="1500"/>
              </a:lnSpc>
              <a:spcBef>
                <a:spcPts val="600"/>
              </a:spcBef>
              <a:buFont typeface="Arial" panose="020B0604020202020204" pitchFamily="34" charset="0"/>
              <a:buNone/>
            </a:pPr>
            <a:r>
              <a:rPr lang="ja-JP" altLang="en-US" sz="1800" dirty="0">
                <a:latin typeface="+mn-ea"/>
              </a:rPr>
              <a:t>  蓄電池の保証書を提出してください。</a:t>
            </a:r>
          </a:p>
        </p:txBody>
      </p:sp>
    </p:spTree>
    <p:extLst>
      <p:ext uri="{BB962C8B-B14F-4D97-AF65-F5344CB8AC3E}">
        <p14:creationId xmlns:p14="http://schemas.microsoft.com/office/powerpoint/2010/main" val="32177144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12.</a:t>
            </a:r>
            <a:r>
              <a:rPr kumimoji="1" lang="ja-JP" altLang="en-US" dirty="0"/>
              <a:t>その他提出書類の注意点（７）</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48</a:t>
            </a:fld>
            <a:endParaRPr kumimoji="1" lang="ja-JP" altLang="en-US"/>
          </a:p>
        </p:txBody>
      </p:sp>
      <p:sp>
        <p:nvSpPr>
          <p:cNvPr id="17" name="コンテンツ プレースホルダー 2"/>
          <p:cNvSpPr txBox="1">
            <a:spLocks/>
          </p:cNvSpPr>
          <p:nvPr/>
        </p:nvSpPr>
        <p:spPr>
          <a:xfrm>
            <a:off x="838200" y="3413002"/>
            <a:ext cx="10515600" cy="1080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Font typeface="Arial" panose="020B0604020202020204" pitchFamily="34" charset="0"/>
              <a:buNone/>
            </a:pPr>
            <a:r>
              <a:rPr lang="ja-JP" altLang="en-US" sz="1800" dirty="0">
                <a:latin typeface="+mn-ea"/>
              </a:rPr>
              <a:t>・委任を行う場合であっても、</a:t>
            </a:r>
            <a:r>
              <a:rPr lang="ja-JP" altLang="en-US" sz="1800" dirty="0">
                <a:solidFill>
                  <a:srgbClr val="FF0000"/>
                </a:solidFill>
                <a:latin typeface="+mn-ea"/>
              </a:rPr>
              <a:t>申請書類の提出については申請者から提出</a:t>
            </a:r>
            <a:r>
              <a:rPr lang="ja-JP" altLang="en-US" sz="1800" dirty="0">
                <a:latin typeface="+mn-ea"/>
              </a:rPr>
              <a:t>してください。</a:t>
            </a:r>
            <a:r>
              <a:rPr lang="ja-JP" altLang="en-US" sz="1800" dirty="0">
                <a:solidFill>
                  <a:srgbClr val="FF0000"/>
                </a:solidFill>
                <a:latin typeface="+mn-ea"/>
              </a:rPr>
              <a:t>代理による申請書類</a:t>
            </a:r>
          </a:p>
          <a:p>
            <a:pPr marL="0" indent="0" eaLnBrk="0" hangingPunct="0">
              <a:lnSpc>
                <a:spcPts val="1500"/>
              </a:lnSpc>
              <a:spcBef>
                <a:spcPts val="600"/>
              </a:spcBef>
              <a:buFont typeface="Arial" panose="020B0604020202020204" pitchFamily="34" charset="0"/>
              <a:buNone/>
            </a:pPr>
            <a:r>
              <a:rPr lang="ja-JP" altLang="en-US" sz="1800" dirty="0">
                <a:solidFill>
                  <a:srgbClr val="FF0000"/>
                </a:solidFill>
                <a:latin typeface="+mn-ea"/>
              </a:rPr>
              <a:t>　の提出については受理いたしません</a:t>
            </a:r>
            <a:r>
              <a:rPr lang="ja-JP" altLang="en-US" sz="1800" dirty="0">
                <a:latin typeface="+mn-ea"/>
              </a:rPr>
              <a:t>のでご注意ください。</a:t>
            </a:r>
          </a:p>
        </p:txBody>
      </p:sp>
      <p:sp>
        <p:nvSpPr>
          <p:cNvPr id="3" name="タイトル 1">
            <a:extLst>
              <a:ext uri="{FF2B5EF4-FFF2-40B4-BE49-F238E27FC236}">
                <a16:creationId xmlns:a16="http://schemas.microsoft.com/office/drawing/2014/main" xmlns="" id="{94CC1FD5-2276-91FE-7788-2D930A928B22}"/>
              </a:ext>
            </a:extLst>
          </p:cNvPr>
          <p:cNvSpPr txBox="1">
            <a:spLocks/>
          </p:cNvSpPr>
          <p:nvPr/>
        </p:nvSpPr>
        <p:spPr>
          <a:xfrm>
            <a:off x="838200" y="1036894"/>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a:t>⑭委任状</a:t>
            </a:r>
          </a:p>
        </p:txBody>
      </p:sp>
      <p:sp>
        <p:nvSpPr>
          <p:cNvPr id="4" name="コンテンツ プレースホルダー 2">
            <a:extLst>
              <a:ext uri="{FF2B5EF4-FFF2-40B4-BE49-F238E27FC236}">
                <a16:creationId xmlns:a16="http://schemas.microsoft.com/office/drawing/2014/main" xmlns="" id="{2338521A-D1CA-D0C9-320A-256E6FEF2394}"/>
              </a:ext>
            </a:extLst>
          </p:cNvPr>
          <p:cNvSpPr txBox="1">
            <a:spLocks/>
          </p:cNvSpPr>
          <p:nvPr/>
        </p:nvSpPr>
        <p:spPr>
          <a:xfrm>
            <a:off x="838200" y="1581905"/>
            <a:ext cx="10515600" cy="61570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None/>
            </a:pPr>
            <a:r>
              <a:rPr lang="ja-JP" altLang="en-US" sz="1800" dirty="0">
                <a:latin typeface="+mn-ea"/>
              </a:rPr>
              <a:t>・申請書類提出以降の事務局とのやりとりを申請する事業者以外の担当者に委託する場合は、必ず委任状</a:t>
            </a:r>
          </a:p>
          <a:p>
            <a:pPr marL="0" indent="0" eaLnBrk="0" hangingPunct="0">
              <a:lnSpc>
                <a:spcPts val="1500"/>
              </a:lnSpc>
              <a:spcBef>
                <a:spcPts val="600"/>
              </a:spcBef>
              <a:buNone/>
            </a:pPr>
            <a:r>
              <a:rPr lang="ja-JP" altLang="en-US" sz="1800" dirty="0">
                <a:latin typeface="+mn-ea"/>
              </a:rPr>
              <a:t>  を提出してください（アップロードシステムではなくメールにて事務局宛てに提出してください）。</a:t>
            </a:r>
          </a:p>
        </p:txBody>
      </p:sp>
      <p:sp>
        <p:nvSpPr>
          <p:cNvPr id="9" name="コンテンツ プレースホルダー 2">
            <a:extLst>
              <a:ext uri="{FF2B5EF4-FFF2-40B4-BE49-F238E27FC236}">
                <a16:creationId xmlns:a16="http://schemas.microsoft.com/office/drawing/2014/main" xmlns="" id="{8D268366-209A-FD97-4F73-14E100D49C9F}"/>
              </a:ext>
            </a:extLst>
          </p:cNvPr>
          <p:cNvSpPr txBox="1">
            <a:spLocks/>
          </p:cNvSpPr>
          <p:nvPr/>
        </p:nvSpPr>
        <p:spPr>
          <a:xfrm>
            <a:off x="838199" y="2229643"/>
            <a:ext cx="10578737" cy="161954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500"/>
              </a:lnSpc>
              <a:spcBef>
                <a:spcPts val="600"/>
              </a:spcBef>
              <a:buNone/>
            </a:pPr>
            <a:r>
              <a:rPr lang="ja-JP" altLang="en-US" sz="1800" dirty="0">
                <a:latin typeface="+mn-ea"/>
              </a:rPr>
              <a:t>・委任状のフォーマットは任意ですが、次の内容を必ず記載してください。</a:t>
            </a:r>
          </a:p>
          <a:p>
            <a:pPr marL="0" indent="0" eaLnBrk="0" hangingPunct="0">
              <a:lnSpc>
                <a:spcPts val="1500"/>
              </a:lnSpc>
              <a:spcBef>
                <a:spcPts val="600"/>
              </a:spcBef>
              <a:buNone/>
            </a:pPr>
            <a:r>
              <a:rPr lang="ja-JP" altLang="en-US" sz="1800" dirty="0">
                <a:latin typeface="+mn-ea"/>
              </a:rPr>
              <a:t>　ア</a:t>
            </a:r>
            <a:r>
              <a:rPr lang="en-US" altLang="ja-JP" sz="1800" dirty="0">
                <a:latin typeface="+mn-ea"/>
              </a:rPr>
              <a:t>.</a:t>
            </a:r>
            <a:r>
              <a:rPr lang="ja-JP" altLang="en-US" sz="1800" dirty="0">
                <a:latin typeface="+mn-ea"/>
              </a:rPr>
              <a:t>代理の窓口となる担当者の氏名、役職、所属する事業者名、連絡が容易につく電話番号、</a:t>
            </a:r>
            <a:r>
              <a:rPr lang="en-US" altLang="ja-JP" sz="1800" dirty="0">
                <a:latin typeface="+mn-ea"/>
              </a:rPr>
              <a:t>E-mail</a:t>
            </a:r>
            <a:r>
              <a:rPr lang="ja-JP" altLang="en-US" sz="1800" dirty="0">
                <a:latin typeface="+mn-ea"/>
              </a:rPr>
              <a:t>アドレス</a:t>
            </a:r>
          </a:p>
          <a:p>
            <a:pPr marL="0" indent="0" eaLnBrk="0" hangingPunct="0">
              <a:lnSpc>
                <a:spcPts val="1500"/>
              </a:lnSpc>
              <a:spcBef>
                <a:spcPts val="600"/>
              </a:spcBef>
              <a:buNone/>
            </a:pPr>
            <a:r>
              <a:rPr lang="ja-JP" altLang="en-US" sz="1800" dirty="0">
                <a:latin typeface="+mn-ea"/>
              </a:rPr>
              <a:t>　イ</a:t>
            </a:r>
            <a:r>
              <a:rPr lang="en-US" altLang="ja-JP" sz="1800" dirty="0">
                <a:latin typeface="+mn-ea"/>
              </a:rPr>
              <a:t>.</a:t>
            </a:r>
            <a:r>
              <a:rPr lang="ja-JP" altLang="en-US" sz="1800" dirty="0">
                <a:latin typeface="+mn-ea"/>
              </a:rPr>
              <a:t>委任者を指名する申請者の事業者名と代表者氏名</a:t>
            </a:r>
          </a:p>
          <a:p>
            <a:pPr marL="0" indent="0" eaLnBrk="0" hangingPunct="0">
              <a:lnSpc>
                <a:spcPts val="1500"/>
              </a:lnSpc>
              <a:spcBef>
                <a:spcPts val="600"/>
              </a:spcBef>
              <a:buNone/>
            </a:pPr>
            <a:r>
              <a:rPr lang="ja-JP" altLang="en-US" sz="1800" dirty="0">
                <a:latin typeface="+mn-ea"/>
              </a:rPr>
              <a:t>  ウ</a:t>
            </a:r>
            <a:r>
              <a:rPr lang="en-US" altLang="ja-JP" sz="1800" dirty="0">
                <a:latin typeface="+mn-ea"/>
              </a:rPr>
              <a:t>.</a:t>
            </a:r>
            <a:r>
              <a:rPr lang="ja-JP" altLang="en-US" sz="1800" dirty="0">
                <a:latin typeface="+mn-ea"/>
              </a:rPr>
              <a:t>上記イの者がアの者に本補助事業の担当窓口として指名する旨の内容</a:t>
            </a:r>
          </a:p>
        </p:txBody>
      </p:sp>
    </p:spTree>
    <p:extLst>
      <p:ext uri="{BB962C8B-B14F-4D97-AF65-F5344CB8AC3E}">
        <p14:creationId xmlns:p14="http://schemas.microsoft.com/office/powerpoint/2010/main" val="19894558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13.</a:t>
            </a:r>
            <a:r>
              <a:rPr lang="ja-JP" altLang="en-US" dirty="0"/>
              <a:t>優先配分・優先採択（１）</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49</a:t>
            </a:fld>
            <a:endParaRPr kumimoji="1" lang="ja-JP" altLang="en-US"/>
          </a:p>
        </p:txBody>
      </p:sp>
      <p:sp>
        <p:nvSpPr>
          <p:cNvPr id="5" name="コンテンツ プレースホルダー 2">
            <a:extLst>
              <a:ext uri="{FF2B5EF4-FFF2-40B4-BE49-F238E27FC236}">
                <a16:creationId xmlns:a16="http://schemas.microsoft.com/office/drawing/2014/main" xmlns="" id="{A315ED33-12EF-F9B8-C192-E39E20E6F4C5}"/>
              </a:ext>
            </a:extLst>
          </p:cNvPr>
          <p:cNvSpPr>
            <a:spLocks noGrp="1"/>
          </p:cNvSpPr>
          <p:nvPr>
            <p:ph idx="1"/>
          </p:nvPr>
        </p:nvSpPr>
        <p:spPr>
          <a:xfrm>
            <a:off x="723900" y="1268437"/>
            <a:ext cx="10515600" cy="4884713"/>
          </a:xfrm>
        </p:spPr>
        <p:txBody>
          <a:bodyPr>
            <a:normAutofit/>
          </a:bodyPr>
          <a:lstStyle/>
          <a:p>
            <a:pPr marL="0" indent="357188" eaLnBrk="0" hangingPunct="0">
              <a:buNone/>
            </a:pPr>
            <a:r>
              <a:rPr lang="ja-JP" altLang="en-US" dirty="0"/>
              <a:t>補助金申請額の合計が予算額を超える場合、優先配分または優先採択を行います。優先となる申請の要件は次の通りです。</a:t>
            </a:r>
          </a:p>
          <a:p>
            <a:pPr marL="182563" indent="-182563" eaLnBrk="0" hangingPunct="0">
              <a:buNone/>
            </a:pPr>
            <a:r>
              <a:rPr lang="ja-JP" altLang="en-US" dirty="0"/>
              <a:t>・「非常時に災害拠点の非常用電源として、地域のＥＶ車に開放する等の活用を図る」取組みを行う申請</a:t>
            </a:r>
            <a:endParaRPr lang="en-US" altLang="ja-JP" dirty="0"/>
          </a:p>
          <a:p>
            <a:pPr marL="182563" indent="-182563" eaLnBrk="0" hangingPunct="0">
              <a:buNone/>
            </a:pPr>
            <a:r>
              <a:rPr lang="ja-JP" altLang="en-US" dirty="0"/>
              <a:t>・本事業の趣旨である「創る・溜める・使う」にのっとった活用を行う実施計画の申請</a:t>
            </a:r>
            <a:endParaRPr lang="en-US" altLang="ja-JP" dirty="0"/>
          </a:p>
          <a:p>
            <a:pPr marL="182563" indent="-182563" eaLnBrk="0" hangingPunct="0">
              <a:buNone/>
            </a:pPr>
            <a:endParaRPr lang="en-US" altLang="ja-JP" dirty="0"/>
          </a:p>
          <a:p>
            <a:pPr marL="0" indent="357188" eaLnBrk="0" hangingPunct="0">
              <a:buNone/>
            </a:pPr>
            <a:r>
              <a:rPr lang="ja-JP" altLang="en-US" dirty="0"/>
              <a:t>上記の要件を考慮したうえで総合的な判断により優先配分または優先採択を行います。</a:t>
            </a:r>
            <a:endParaRPr lang="en-US" altLang="ja-JP" dirty="0"/>
          </a:p>
          <a:p>
            <a:pPr marL="182563" indent="-182563" eaLnBrk="0" hangingPunct="0">
              <a:buNone/>
            </a:pPr>
            <a:endParaRPr lang="ja-JP" altLang="en-US" dirty="0"/>
          </a:p>
        </p:txBody>
      </p:sp>
    </p:spTree>
    <p:extLst>
      <p:ext uri="{BB962C8B-B14F-4D97-AF65-F5344CB8AC3E}">
        <p14:creationId xmlns:p14="http://schemas.microsoft.com/office/powerpoint/2010/main" val="2177908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3.</a:t>
            </a:r>
            <a:r>
              <a:rPr kumimoji="1" lang="ja-JP" altLang="en-US" dirty="0"/>
              <a:t>補助対象事業と要件（１）</a:t>
            </a:r>
          </a:p>
        </p:txBody>
      </p:sp>
      <p:sp>
        <p:nvSpPr>
          <p:cNvPr id="3" name="コンテンツ プレースホルダー 2"/>
          <p:cNvSpPr>
            <a:spLocks noGrp="1"/>
          </p:cNvSpPr>
          <p:nvPr>
            <p:ph idx="1"/>
          </p:nvPr>
        </p:nvSpPr>
        <p:spPr>
          <a:xfrm>
            <a:off x="838200" y="1219200"/>
            <a:ext cx="10515600" cy="5248275"/>
          </a:xfrm>
        </p:spPr>
        <p:txBody>
          <a:bodyPr>
            <a:normAutofit/>
          </a:bodyPr>
          <a:lstStyle/>
          <a:p>
            <a:pPr marL="0" indent="0" eaLnBrk="0" hangingPunct="0">
              <a:buNone/>
            </a:pPr>
            <a:r>
              <a:rPr lang="ja-JP" altLang="en-US" dirty="0"/>
              <a:t>「補助対象事業」とは、補助金事業を行うにあたって必ず実施し</a:t>
            </a:r>
            <a:r>
              <a:rPr lang="ja-JP" altLang="en-US" dirty="0" err="1"/>
              <a:t>なけ</a:t>
            </a:r>
            <a:endParaRPr lang="en-US" altLang="ja-JP" dirty="0"/>
          </a:p>
          <a:p>
            <a:pPr marL="0" indent="0" eaLnBrk="0" hangingPunct="0">
              <a:buNone/>
            </a:pPr>
            <a:r>
              <a:rPr lang="ja-JP" altLang="en-US" dirty="0" err="1"/>
              <a:t>れば</a:t>
            </a:r>
            <a:r>
              <a:rPr lang="ja-JP" altLang="en-US" dirty="0"/>
              <a:t>ならない要件となります。この補助金事業では、一部で既に導入</a:t>
            </a:r>
            <a:endParaRPr lang="en-US" altLang="ja-JP" dirty="0"/>
          </a:p>
          <a:p>
            <a:pPr marL="0" indent="0" eaLnBrk="0" hangingPunct="0">
              <a:buNone/>
            </a:pPr>
            <a:r>
              <a:rPr lang="ja-JP" altLang="en-US" dirty="0"/>
              <a:t>済の施設や設備を活用することで補助対象要件を満たすことができ</a:t>
            </a:r>
            <a:endParaRPr lang="en-US" altLang="ja-JP" dirty="0"/>
          </a:p>
          <a:p>
            <a:pPr marL="0" indent="0" eaLnBrk="0" hangingPunct="0">
              <a:buNone/>
            </a:pPr>
            <a:r>
              <a:rPr lang="ja-JP" altLang="en-US" dirty="0"/>
              <a:t>る事項があります。この場合、その導入費用は補助対象経費（補助金</a:t>
            </a:r>
            <a:endParaRPr lang="en-US" altLang="ja-JP" dirty="0"/>
          </a:p>
          <a:p>
            <a:pPr marL="0" indent="0" eaLnBrk="0" hangingPunct="0">
              <a:buNone/>
            </a:pPr>
            <a:r>
              <a:rPr lang="ja-JP" altLang="en-US" dirty="0"/>
              <a:t>の支払い対象）とはなりません。</a:t>
            </a:r>
          </a:p>
          <a:p>
            <a:pPr marL="0" indent="0" eaLnBrk="0" hangingPunct="0">
              <a:buNone/>
            </a:pPr>
            <a:r>
              <a:rPr lang="ja-JP" altLang="en-US" dirty="0"/>
              <a:t>自社の施設や設備の設置環境と、この補助金事業の要件を照らし合</a:t>
            </a:r>
          </a:p>
          <a:p>
            <a:pPr marL="0" indent="0" eaLnBrk="0" hangingPunct="0">
              <a:buNone/>
            </a:pPr>
            <a:r>
              <a:rPr lang="ja-JP" altLang="en-US" dirty="0"/>
              <a:t>わせて、自社に合致する要件を選択してください。</a:t>
            </a:r>
            <a:endParaRPr lang="ja-JP" altLang="ja-JP"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5</a:t>
            </a:fld>
            <a:endParaRPr kumimoji="1" lang="ja-JP" altLang="en-US"/>
          </a:p>
        </p:txBody>
      </p:sp>
    </p:spTree>
    <p:extLst>
      <p:ext uri="{BB962C8B-B14F-4D97-AF65-F5344CB8AC3E}">
        <p14:creationId xmlns:p14="http://schemas.microsoft.com/office/powerpoint/2010/main" val="42661787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13.</a:t>
            </a:r>
            <a:r>
              <a:rPr lang="ja-JP" altLang="en-US" dirty="0"/>
              <a:t>優先配分・優先採択（２）</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50</a:t>
            </a:fld>
            <a:endParaRPr kumimoji="1" lang="ja-JP" altLang="en-US"/>
          </a:p>
        </p:txBody>
      </p:sp>
      <p:sp>
        <p:nvSpPr>
          <p:cNvPr id="5" name="コンテンツ プレースホルダー 2">
            <a:extLst>
              <a:ext uri="{FF2B5EF4-FFF2-40B4-BE49-F238E27FC236}">
                <a16:creationId xmlns:a16="http://schemas.microsoft.com/office/drawing/2014/main" xmlns="" id="{A315ED33-12EF-F9B8-C192-E39E20E6F4C5}"/>
              </a:ext>
            </a:extLst>
          </p:cNvPr>
          <p:cNvSpPr>
            <a:spLocks noGrp="1"/>
          </p:cNvSpPr>
          <p:nvPr>
            <p:ph idx="1"/>
          </p:nvPr>
        </p:nvSpPr>
        <p:spPr>
          <a:xfrm>
            <a:off x="723900" y="1268437"/>
            <a:ext cx="10515600" cy="4884713"/>
          </a:xfrm>
        </p:spPr>
        <p:txBody>
          <a:bodyPr>
            <a:normAutofit/>
          </a:bodyPr>
          <a:lstStyle/>
          <a:p>
            <a:pPr marL="0" indent="357188" eaLnBrk="0" hangingPunct="0">
              <a:buNone/>
            </a:pPr>
            <a:r>
              <a:rPr lang="ja-JP" altLang="en-US" dirty="0"/>
              <a:t>優先配分は、補助事業の要件を満たす申請の補助率を一律に１／２より引き下げたうえで前頁の要件を考慮して予算額を超えない範囲で補助率を優先的に加味して配分します。変更後の補助率による交付決定予定額については、交付決定前に各申請者に通知します。</a:t>
            </a:r>
          </a:p>
          <a:p>
            <a:pPr marL="0" indent="357188" eaLnBrk="0" hangingPunct="0">
              <a:buNone/>
            </a:pPr>
            <a:r>
              <a:rPr lang="ja-JP" altLang="en-US" dirty="0"/>
              <a:t>優先採択は前頁の要件等をもとに有識者による採択委員会によって予算額を超えない範囲で交付決定となる申請を決定します。</a:t>
            </a:r>
          </a:p>
          <a:p>
            <a:pPr marL="0" indent="357188" eaLnBrk="0" hangingPunct="0">
              <a:buNone/>
            </a:pPr>
            <a:r>
              <a:rPr lang="ja-JP" altLang="en-US" dirty="0"/>
              <a:t>なお、前頁の要件に該当する申請であっても、売電することを実施計画されている場合は、優先配分および優先採択の対象とならない可能性があります。</a:t>
            </a:r>
          </a:p>
        </p:txBody>
      </p:sp>
    </p:spTree>
    <p:extLst>
      <p:ext uri="{BB962C8B-B14F-4D97-AF65-F5344CB8AC3E}">
        <p14:creationId xmlns:p14="http://schemas.microsoft.com/office/powerpoint/2010/main" val="26678306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14.</a:t>
            </a:r>
            <a:r>
              <a:rPr kumimoji="1" lang="ja-JP" altLang="en-US" dirty="0"/>
              <a:t>問い合わせ先</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51</a:t>
            </a:fld>
            <a:endParaRPr kumimoji="1" lang="ja-JP" altLang="en-US"/>
          </a:p>
        </p:txBody>
      </p:sp>
      <p:sp>
        <p:nvSpPr>
          <p:cNvPr id="7" name="コンテンツ プレースホルダー 2"/>
          <p:cNvSpPr>
            <a:spLocks noGrp="1"/>
          </p:cNvSpPr>
          <p:nvPr>
            <p:ph idx="1"/>
          </p:nvPr>
        </p:nvSpPr>
        <p:spPr>
          <a:xfrm>
            <a:off x="723900" y="1268437"/>
            <a:ext cx="10515600" cy="5190028"/>
          </a:xfrm>
        </p:spPr>
        <p:txBody>
          <a:bodyPr>
            <a:normAutofit/>
          </a:bodyPr>
          <a:lstStyle/>
          <a:p>
            <a:pPr marL="0" indent="0" eaLnBrk="0" hangingPunct="0">
              <a:buNone/>
            </a:pPr>
            <a:r>
              <a:rPr lang="ja-JP" altLang="en-US" dirty="0"/>
              <a:t>本事業に関するお問い合わせ先は下記の通りです。</a:t>
            </a: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sz="2000" dirty="0"/>
          </a:p>
          <a:p>
            <a:pPr marL="0" indent="0" eaLnBrk="0" hangingPunct="0">
              <a:buNone/>
            </a:pPr>
            <a:r>
              <a:rPr lang="en-US" altLang="ja-JP" sz="2000" dirty="0"/>
              <a:t>※</a:t>
            </a:r>
            <a:r>
              <a:rPr lang="ja-JP" altLang="en-US" sz="2000" dirty="0"/>
              <a:t>お問い合わせの内容によっては、回答までにお時間を要する場合があります。</a:t>
            </a:r>
            <a:endParaRPr lang="en-US" altLang="ja-JP" sz="2000" dirty="0"/>
          </a:p>
          <a:p>
            <a:pPr marL="0" indent="0" eaLnBrk="0" hangingPunct="0">
              <a:buNone/>
            </a:pPr>
            <a:r>
              <a:rPr lang="en-US" altLang="ja-JP" sz="2000" dirty="0"/>
              <a:t>※</a:t>
            </a:r>
            <a:r>
              <a:rPr lang="ja-JP" altLang="en-US" sz="2000" dirty="0"/>
              <a:t>上記以外へお問い合わせされた場合、回答できない場合がございます。</a:t>
            </a:r>
            <a:endParaRPr lang="en-US" altLang="ja-JP" sz="2000" dirty="0"/>
          </a:p>
          <a:p>
            <a:pPr marL="0" indent="0" eaLnBrk="0" hangingPunct="0">
              <a:buNone/>
            </a:pPr>
            <a:r>
              <a:rPr lang="en-US" altLang="ja-JP" sz="2000" dirty="0">
                <a:solidFill>
                  <a:srgbClr val="FF0000"/>
                </a:solidFill>
              </a:rPr>
              <a:t>※</a:t>
            </a:r>
            <a:r>
              <a:rPr lang="ja-JP" altLang="en-US" sz="2000" dirty="0">
                <a:solidFill>
                  <a:srgbClr val="FF0000"/>
                </a:solidFill>
              </a:rPr>
              <a:t>社外からの添付ファイル付きメールの受信に制限をかけている場合は、申請前に上記のメール</a:t>
            </a:r>
            <a:endParaRPr lang="en-US" altLang="ja-JP" sz="2000" dirty="0">
              <a:solidFill>
                <a:srgbClr val="FF0000"/>
              </a:solidFill>
            </a:endParaRPr>
          </a:p>
          <a:p>
            <a:pPr marL="0" indent="0" eaLnBrk="0" hangingPunct="0">
              <a:buNone/>
            </a:pPr>
            <a:r>
              <a:rPr lang="ja-JP" altLang="en-US" sz="2000" dirty="0">
                <a:solidFill>
                  <a:srgbClr val="FF0000"/>
                </a:solidFill>
              </a:rPr>
              <a:t>　　アドレスからの制限を解除するよう設定してください。</a:t>
            </a:r>
          </a:p>
        </p:txBody>
      </p:sp>
      <p:sp>
        <p:nvSpPr>
          <p:cNvPr id="3" name="角丸四角形 2"/>
          <p:cNvSpPr/>
          <p:nvPr/>
        </p:nvSpPr>
        <p:spPr>
          <a:xfrm>
            <a:off x="723900" y="1771135"/>
            <a:ext cx="10515600" cy="2718487"/>
          </a:xfrm>
          <a:prstGeom prst="roundRect">
            <a:avLst>
              <a:gd name="adj" fmla="val 3064"/>
            </a:avLst>
          </a:prstGeom>
          <a:solidFill>
            <a:srgbClr val="FFCCCC"/>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4000" dirty="0">
                <a:solidFill>
                  <a:schemeClr val="tx1"/>
                </a:solidFill>
              </a:rPr>
              <a:t>物流脱炭素化促進事業事務局</a:t>
            </a:r>
            <a:r>
              <a:rPr kumimoji="1" lang="ja-JP" altLang="en-US" dirty="0">
                <a:solidFill>
                  <a:schemeClr val="tx1"/>
                </a:solidFill>
              </a:rPr>
              <a:t>（脱炭素化事務局）</a:t>
            </a:r>
          </a:p>
          <a:p>
            <a:endParaRPr lang="ja-JP" altLang="en-US" sz="2400" dirty="0">
              <a:solidFill>
                <a:schemeClr val="tx1"/>
              </a:solidFill>
            </a:endParaRPr>
          </a:p>
          <a:p>
            <a:pPr lvl="0"/>
            <a:r>
              <a:rPr lang="ja-JP" altLang="en-US" sz="3600" dirty="0">
                <a:solidFill>
                  <a:schemeClr val="tx1"/>
                </a:solidFill>
              </a:rPr>
              <a:t>   </a:t>
            </a:r>
            <a:r>
              <a:rPr lang="en-US" altLang="ja-JP" sz="3600" dirty="0">
                <a:solidFill>
                  <a:schemeClr val="tx1"/>
                </a:solidFill>
              </a:rPr>
              <a:t>TEL</a:t>
            </a:r>
            <a:r>
              <a:rPr lang="ja-JP" altLang="en-US" sz="3600" dirty="0">
                <a:solidFill>
                  <a:schemeClr val="tx1"/>
                </a:solidFill>
              </a:rPr>
              <a:t>：</a:t>
            </a:r>
            <a:r>
              <a:rPr lang="en-US" altLang="ja-JP" sz="3600" dirty="0">
                <a:solidFill>
                  <a:schemeClr val="tx1"/>
                </a:solidFill>
              </a:rPr>
              <a:t>050-5536-6831</a:t>
            </a:r>
            <a:r>
              <a:rPr lang="ja-JP" altLang="en-US" dirty="0">
                <a:solidFill>
                  <a:schemeClr val="tx1"/>
                </a:solidFill>
              </a:rPr>
              <a:t>（</a:t>
            </a:r>
            <a:r>
              <a:rPr lang="en-US" altLang="ja-JP" dirty="0">
                <a:solidFill>
                  <a:schemeClr val="tx1"/>
                </a:solidFill>
              </a:rPr>
              <a:t>10</a:t>
            </a:r>
            <a:r>
              <a:rPr lang="ja-JP" altLang="en-US" dirty="0">
                <a:solidFill>
                  <a:schemeClr val="tx1"/>
                </a:solidFill>
              </a:rPr>
              <a:t>時～</a:t>
            </a:r>
            <a:r>
              <a:rPr lang="en-US" altLang="ja-JP" dirty="0">
                <a:solidFill>
                  <a:schemeClr val="tx1"/>
                </a:solidFill>
              </a:rPr>
              <a:t>16</a:t>
            </a:r>
            <a:r>
              <a:rPr lang="ja-JP" altLang="en-US" dirty="0">
                <a:solidFill>
                  <a:schemeClr val="tx1"/>
                </a:solidFill>
              </a:rPr>
              <a:t>時　土日祝日及び年末年始を除く）</a:t>
            </a:r>
          </a:p>
          <a:p>
            <a:endParaRPr lang="ja-JP" altLang="en-US" sz="2400" dirty="0">
              <a:solidFill>
                <a:schemeClr val="tx1"/>
              </a:solidFill>
            </a:endParaRPr>
          </a:p>
          <a:p>
            <a:pPr lvl="0"/>
            <a:r>
              <a:rPr lang="en-US" altLang="ja-JP" sz="3600" dirty="0">
                <a:solidFill>
                  <a:schemeClr val="tx1"/>
                </a:solidFill>
              </a:rPr>
              <a:t>MAIL</a:t>
            </a:r>
            <a:r>
              <a:rPr lang="ja-JP" altLang="en-US" sz="3600" dirty="0">
                <a:solidFill>
                  <a:schemeClr val="tx1"/>
                </a:solidFill>
              </a:rPr>
              <a:t>：</a:t>
            </a:r>
            <a:r>
              <a:rPr lang="en-US" altLang="ja-JP" sz="3600" dirty="0">
                <a:solidFill>
                  <a:schemeClr val="tx1"/>
                </a:solidFill>
              </a:rPr>
              <a:t>bgxx_r06@bg.pacific-hojo.jp</a:t>
            </a:r>
            <a:r>
              <a:rPr lang="ja-JP" altLang="en-US" dirty="0">
                <a:solidFill>
                  <a:schemeClr val="tx1"/>
                </a:solidFill>
              </a:rPr>
              <a:t>（</a:t>
            </a:r>
            <a:r>
              <a:rPr lang="en-US" altLang="ja-JP" dirty="0">
                <a:solidFill>
                  <a:schemeClr val="tx1"/>
                </a:solidFill>
              </a:rPr>
              <a:t>24</a:t>
            </a:r>
            <a:r>
              <a:rPr lang="ja-JP" altLang="en-US" dirty="0">
                <a:solidFill>
                  <a:schemeClr val="tx1"/>
                </a:solidFill>
              </a:rPr>
              <a:t>時間受付）</a:t>
            </a:r>
            <a:endParaRPr lang="ja-JP" altLang="en-US" sz="3600" dirty="0">
              <a:solidFill>
                <a:schemeClr val="tx1"/>
              </a:solidFill>
            </a:endParaRPr>
          </a:p>
          <a:p>
            <a:endParaRPr kumimoji="1" lang="ja-JP" altLang="en-US" sz="3600" dirty="0">
              <a:solidFill>
                <a:schemeClr val="tx1"/>
              </a:solidFill>
            </a:endParaRPr>
          </a:p>
        </p:txBody>
      </p:sp>
    </p:spTree>
    <p:extLst>
      <p:ext uri="{BB962C8B-B14F-4D97-AF65-F5344CB8AC3E}">
        <p14:creationId xmlns:p14="http://schemas.microsoft.com/office/powerpoint/2010/main" val="1828459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3.</a:t>
            </a:r>
            <a:r>
              <a:rPr kumimoji="1" lang="ja-JP" altLang="en-US" dirty="0"/>
              <a:t>補助対象事業と要件（２）</a:t>
            </a:r>
          </a:p>
        </p:txBody>
      </p:sp>
      <p:sp>
        <p:nvSpPr>
          <p:cNvPr id="3" name="コンテンツ プレースホルダー 2"/>
          <p:cNvSpPr>
            <a:spLocks noGrp="1"/>
          </p:cNvSpPr>
          <p:nvPr>
            <p:ph idx="1"/>
          </p:nvPr>
        </p:nvSpPr>
        <p:spPr>
          <a:xfrm>
            <a:off x="838200" y="1096975"/>
            <a:ext cx="10515600" cy="2058398"/>
          </a:xfrm>
        </p:spPr>
        <p:txBody>
          <a:bodyPr>
            <a:normAutofit/>
          </a:bodyPr>
          <a:lstStyle/>
          <a:p>
            <a:pPr marL="0" indent="0" eaLnBrk="0" hangingPunct="0">
              <a:buNone/>
            </a:pPr>
            <a:r>
              <a:rPr lang="ja-JP" altLang="ja-JP" dirty="0"/>
              <a:t>本事業</a:t>
            </a:r>
            <a:r>
              <a:rPr lang="ja-JP" altLang="en-US" dirty="0"/>
              <a:t>では、再生可能エネルギーを「①創る」、「②溜める」、「③使う」に分類し、その中から任意の補助対象事業を選択して要件を満たす必要があります。詳細は公募要領</a:t>
            </a:r>
            <a:r>
              <a:rPr lang="en-US" altLang="ja-JP" dirty="0"/>
              <a:t>P.5</a:t>
            </a:r>
            <a:r>
              <a:rPr lang="ja-JP" altLang="en-US" dirty="0"/>
              <a:t>をご確認ください。</a:t>
            </a:r>
            <a:endParaRPr lang="ja-JP" altLang="ja-JP" dirty="0"/>
          </a:p>
        </p:txBody>
      </p:sp>
      <p:sp>
        <p:nvSpPr>
          <p:cNvPr id="4" name="角丸四角形 3"/>
          <p:cNvSpPr/>
          <p:nvPr/>
        </p:nvSpPr>
        <p:spPr>
          <a:xfrm>
            <a:off x="428897" y="2751904"/>
            <a:ext cx="3864429" cy="3944987"/>
          </a:xfrm>
          <a:prstGeom prst="roundRect">
            <a:avLst>
              <a:gd name="adj" fmla="val 4348"/>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sp>
        <p:nvSpPr>
          <p:cNvPr id="8" name="角丸四角形 7"/>
          <p:cNvSpPr/>
          <p:nvPr/>
        </p:nvSpPr>
        <p:spPr>
          <a:xfrm>
            <a:off x="624755" y="2431840"/>
            <a:ext cx="1705792" cy="512827"/>
          </a:xfrm>
          <a:prstGeom prst="roundRect">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①創る</a:t>
            </a:r>
          </a:p>
        </p:txBody>
      </p:sp>
      <p:grpSp>
        <p:nvGrpSpPr>
          <p:cNvPr id="10" name="グループ化 9"/>
          <p:cNvGrpSpPr/>
          <p:nvPr/>
        </p:nvGrpSpPr>
        <p:grpSpPr>
          <a:xfrm>
            <a:off x="501286" y="3042346"/>
            <a:ext cx="1705792" cy="1676833"/>
            <a:chOff x="501286" y="3277598"/>
            <a:chExt cx="1705792" cy="1676833"/>
          </a:xfrm>
        </p:grpSpPr>
        <p:sp>
          <p:nvSpPr>
            <p:cNvPr id="5" name="円/楕円 4"/>
            <p:cNvSpPr/>
            <p:nvPr/>
          </p:nvSpPr>
          <p:spPr>
            <a:xfrm>
              <a:off x="592182" y="3277598"/>
              <a:ext cx="1524000" cy="1524000"/>
            </a:xfrm>
            <a:prstGeom prst="ellipse">
              <a:avLst/>
            </a:prstGeom>
            <a:solidFill>
              <a:schemeClr val="accent2">
                <a:lumMod val="40000"/>
                <a:lumOff val="6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 8"/>
            <p:cNvSpPr/>
            <p:nvPr/>
          </p:nvSpPr>
          <p:spPr>
            <a:xfrm>
              <a:off x="501286" y="4485755"/>
              <a:ext cx="1705792" cy="468676"/>
            </a:xfrm>
            <a:prstGeom prst="roundRect">
              <a:avLst/>
            </a:prstGeom>
            <a:solidFill>
              <a:schemeClr val="accent2">
                <a:lumMod val="40000"/>
                <a:lumOff val="6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accent2">
                      <a:lumMod val="50000"/>
                    </a:schemeClr>
                  </a:solidFill>
                </a:rPr>
                <a:t>太陽光発電施設の</a:t>
              </a:r>
              <a:endParaRPr kumimoji="1" lang="en-US" altLang="ja-JP" sz="1050" dirty="0">
                <a:solidFill>
                  <a:schemeClr val="accent2">
                    <a:lumMod val="50000"/>
                  </a:schemeClr>
                </a:solidFill>
              </a:endParaRPr>
            </a:p>
            <a:p>
              <a:pPr algn="ctr"/>
              <a:r>
                <a:rPr kumimoji="1" lang="ja-JP" altLang="en-US" sz="1050" dirty="0">
                  <a:solidFill>
                    <a:schemeClr val="accent2">
                      <a:lumMod val="50000"/>
                    </a:schemeClr>
                  </a:solidFill>
                </a:rPr>
                <a:t>新設または増設</a:t>
              </a:r>
            </a:p>
          </p:txBody>
        </p:sp>
      </p:grpSp>
      <p:grpSp>
        <p:nvGrpSpPr>
          <p:cNvPr id="11" name="グループ化 10"/>
          <p:cNvGrpSpPr/>
          <p:nvPr/>
        </p:nvGrpSpPr>
        <p:grpSpPr>
          <a:xfrm>
            <a:off x="501286" y="4869618"/>
            <a:ext cx="1705792" cy="1676833"/>
            <a:chOff x="501286" y="3277598"/>
            <a:chExt cx="1705792" cy="1676833"/>
          </a:xfrm>
        </p:grpSpPr>
        <p:sp>
          <p:nvSpPr>
            <p:cNvPr id="14" name="円/楕円 13"/>
            <p:cNvSpPr/>
            <p:nvPr/>
          </p:nvSpPr>
          <p:spPr>
            <a:xfrm>
              <a:off x="592182" y="3277598"/>
              <a:ext cx="1524000" cy="1524000"/>
            </a:xfrm>
            <a:prstGeom prst="ellipse">
              <a:avLst/>
            </a:prstGeom>
            <a:solidFill>
              <a:schemeClr val="accent2">
                <a:lumMod val="40000"/>
                <a:lumOff val="6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p:cNvSpPr/>
            <p:nvPr/>
          </p:nvSpPr>
          <p:spPr>
            <a:xfrm>
              <a:off x="501286" y="4485755"/>
              <a:ext cx="1705792" cy="468676"/>
            </a:xfrm>
            <a:prstGeom prst="roundRect">
              <a:avLst/>
            </a:prstGeom>
            <a:solidFill>
              <a:schemeClr val="accent2">
                <a:lumMod val="40000"/>
                <a:lumOff val="6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accent2">
                      <a:lumMod val="50000"/>
                    </a:schemeClr>
                  </a:solidFill>
                </a:rPr>
                <a:t>既設の太陽光発電施設の</a:t>
              </a:r>
            </a:p>
            <a:p>
              <a:pPr algn="ctr"/>
              <a:r>
                <a:rPr lang="ja-JP" altLang="en-US" sz="1050" dirty="0">
                  <a:solidFill>
                    <a:schemeClr val="accent2">
                      <a:lumMod val="50000"/>
                    </a:schemeClr>
                  </a:solidFill>
                </a:rPr>
                <a:t>電力を活用</a:t>
              </a:r>
            </a:p>
          </p:txBody>
        </p:sp>
      </p:grpSp>
      <p:grpSp>
        <p:nvGrpSpPr>
          <p:cNvPr id="29" name="グループ化 28"/>
          <p:cNvGrpSpPr/>
          <p:nvPr/>
        </p:nvGrpSpPr>
        <p:grpSpPr>
          <a:xfrm>
            <a:off x="2361111" y="3838403"/>
            <a:ext cx="1705792" cy="1676833"/>
            <a:chOff x="2361111" y="3838403"/>
            <a:chExt cx="1705792" cy="1676833"/>
          </a:xfrm>
        </p:grpSpPr>
        <p:grpSp>
          <p:nvGrpSpPr>
            <p:cNvPr id="27" name="グループ化 26"/>
            <p:cNvGrpSpPr/>
            <p:nvPr/>
          </p:nvGrpSpPr>
          <p:grpSpPr>
            <a:xfrm>
              <a:off x="2452007" y="3838403"/>
              <a:ext cx="1524000" cy="1524000"/>
              <a:chOff x="2452007" y="3838403"/>
              <a:chExt cx="1524000" cy="1524000"/>
            </a:xfrm>
          </p:grpSpPr>
          <p:sp>
            <p:nvSpPr>
              <p:cNvPr id="19" name="円/楕円 18"/>
              <p:cNvSpPr/>
              <p:nvPr/>
            </p:nvSpPr>
            <p:spPr>
              <a:xfrm>
                <a:off x="2452007" y="3838403"/>
                <a:ext cx="1524000" cy="1524000"/>
              </a:xfrm>
              <a:prstGeom prst="ellipse">
                <a:avLst/>
              </a:prstGeom>
              <a:solidFill>
                <a:schemeClr val="accent2">
                  <a:lumMod val="40000"/>
                  <a:lumOff val="6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 name="グループ化 25"/>
              <p:cNvGrpSpPr/>
              <p:nvPr/>
            </p:nvGrpSpPr>
            <p:grpSpPr>
              <a:xfrm>
                <a:off x="2704205" y="4009976"/>
                <a:ext cx="1143958" cy="976673"/>
                <a:chOff x="2704205" y="4009976"/>
                <a:chExt cx="1143958" cy="976673"/>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9796" y="4009976"/>
                  <a:ext cx="494211" cy="457145"/>
                </a:xfrm>
                <a:prstGeom prst="rect">
                  <a:avLst/>
                </a:prstGeom>
              </p:spPr>
            </p:pic>
            <p:pic>
              <p:nvPicPr>
                <p:cNvPr id="22" name="図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4060" y="4035921"/>
                  <a:ext cx="494211" cy="405253"/>
                </a:xfrm>
                <a:prstGeom prst="rect">
                  <a:avLst/>
                </a:prstGeom>
              </p:spPr>
            </p:pic>
            <p:pic>
              <p:nvPicPr>
                <p:cNvPr id="23" name="図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68630" y="4467121"/>
                  <a:ext cx="494211" cy="459616"/>
                </a:xfrm>
                <a:prstGeom prst="rect">
                  <a:avLst/>
                </a:prstGeom>
              </p:spPr>
            </p:pic>
            <p:pic>
              <p:nvPicPr>
                <p:cNvPr id="24" name="図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22261" y="4660747"/>
                  <a:ext cx="325902" cy="325902"/>
                </a:xfrm>
                <a:prstGeom prst="rect">
                  <a:avLst/>
                </a:prstGeom>
              </p:spPr>
            </p:pic>
            <p:pic>
              <p:nvPicPr>
                <p:cNvPr id="25" name="図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04205" y="4469677"/>
                  <a:ext cx="494211" cy="463323"/>
                </a:xfrm>
                <a:prstGeom prst="rect">
                  <a:avLst/>
                </a:prstGeom>
              </p:spPr>
            </p:pic>
          </p:grpSp>
        </p:grpSp>
        <p:sp>
          <p:nvSpPr>
            <p:cNvPr id="18" name="角丸四角形 17"/>
            <p:cNvSpPr/>
            <p:nvPr/>
          </p:nvSpPr>
          <p:spPr>
            <a:xfrm>
              <a:off x="2361111" y="5046560"/>
              <a:ext cx="1705792" cy="468676"/>
            </a:xfrm>
            <a:prstGeom prst="roundRect">
              <a:avLst/>
            </a:prstGeom>
            <a:solidFill>
              <a:schemeClr val="accent2">
                <a:lumMod val="40000"/>
                <a:lumOff val="6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accent2">
                      <a:lumMod val="50000"/>
                    </a:schemeClr>
                  </a:solidFill>
                </a:rPr>
                <a:t>再生可能エネルギーの</a:t>
              </a:r>
            </a:p>
            <a:p>
              <a:pPr algn="ctr"/>
              <a:r>
                <a:rPr lang="ja-JP" altLang="en-US" sz="1050" dirty="0">
                  <a:solidFill>
                    <a:schemeClr val="accent2">
                      <a:lumMod val="50000"/>
                    </a:schemeClr>
                  </a:solidFill>
                </a:rPr>
                <a:t>電力を購入</a:t>
              </a:r>
              <a:endParaRPr kumimoji="1" lang="ja-JP" altLang="en-US" sz="1050" dirty="0">
                <a:solidFill>
                  <a:schemeClr val="accent2">
                    <a:lumMod val="50000"/>
                  </a:schemeClr>
                </a:solidFill>
              </a:endParaRPr>
            </a:p>
          </p:txBody>
        </p:sp>
      </p:grpSp>
      <p:sp>
        <p:nvSpPr>
          <p:cNvPr id="30" name="角丸四角形 29"/>
          <p:cNvSpPr/>
          <p:nvPr/>
        </p:nvSpPr>
        <p:spPr>
          <a:xfrm>
            <a:off x="4417967" y="2751904"/>
            <a:ext cx="6702879" cy="3944987"/>
          </a:xfrm>
          <a:prstGeom prst="roundRect">
            <a:avLst>
              <a:gd name="adj" fmla="val 3244"/>
            </a:avLst>
          </a:prstGeom>
          <a:gradFill>
            <a:gsLst>
              <a:gs pos="38000">
                <a:schemeClr val="accent4">
                  <a:lumMod val="20000"/>
                  <a:lumOff val="80000"/>
                </a:schemeClr>
              </a:gs>
              <a:gs pos="66000">
                <a:schemeClr val="accent6">
                  <a:lumMod val="20000"/>
                  <a:lumOff val="80000"/>
                </a:schemeClr>
              </a:gs>
            </a:gsLst>
            <a:lin ang="0" scaled="1"/>
          </a:gradFill>
          <a:ln w="28575">
            <a:gradFill flip="none" rotWithShape="1">
              <a:gsLst>
                <a:gs pos="30000">
                  <a:schemeClr val="accent4">
                    <a:lumMod val="50000"/>
                  </a:schemeClr>
                </a:gs>
                <a:gs pos="40000">
                  <a:schemeClr val="accent6">
                    <a:lumMod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sp>
        <p:nvSpPr>
          <p:cNvPr id="31" name="角丸四角形 30"/>
          <p:cNvSpPr/>
          <p:nvPr/>
        </p:nvSpPr>
        <p:spPr>
          <a:xfrm>
            <a:off x="4833352" y="2431840"/>
            <a:ext cx="1705792" cy="512827"/>
          </a:xfrm>
          <a:prstGeom prst="roundRect">
            <a:avLst/>
          </a:prstGeom>
          <a:solidFill>
            <a:schemeClr val="accent4">
              <a:lumMod val="20000"/>
              <a:lumOff val="80000"/>
            </a:schemeClr>
          </a:solid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②溜める</a:t>
            </a:r>
          </a:p>
        </p:txBody>
      </p:sp>
      <p:sp>
        <p:nvSpPr>
          <p:cNvPr id="32" name="角丸四角形 31"/>
          <p:cNvSpPr/>
          <p:nvPr/>
        </p:nvSpPr>
        <p:spPr>
          <a:xfrm>
            <a:off x="8823415" y="2431840"/>
            <a:ext cx="1705792" cy="512827"/>
          </a:xfrm>
          <a:prstGeom prst="roundRect">
            <a:avLst/>
          </a:prstGeom>
          <a:solidFill>
            <a:schemeClr val="accent6">
              <a:lumMod val="20000"/>
              <a:lumOff val="80000"/>
            </a:scheme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③使う</a:t>
            </a:r>
          </a:p>
        </p:txBody>
      </p:sp>
      <p:grpSp>
        <p:nvGrpSpPr>
          <p:cNvPr id="39" name="グループ化 38"/>
          <p:cNvGrpSpPr/>
          <p:nvPr/>
        </p:nvGrpSpPr>
        <p:grpSpPr>
          <a:xfrm>
            <a:off x="4742456" y="3042346"/>
            <a:ext cx="1705792" cy="1676833"/>
            <a:chOff x="4742456" y="3042346"/>
            <a:chExt cx="1705792" cy="1676833"/>
          </a:xfrm>
        </p:grpSpPr>
        <p:sp>
          <p:nvSpPr>
            <p:cNvPr id="36" name="円/楕円 35"/>
            <p:cNvSpPr/>
            <p:nvPr/>
          </p:nvSpPr>
          <p:spPr>
            <a:xfrm>
              <a:off x="4833352" y="3042346"/>
              <a:ext cx="1524000" cy="1524000"/>
            </a:xfrm>
            <a:prstGeom prst="ellipse">
              <a:avLst/>
            </a:prstGeom>
            <a:solidFill>
              <a:schemeClr val="accent4">
                <a:lumMod val="40000"/>
                <a:lumOff val="60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角丸四角形 34"/>
            <p:cNvSpPr/>
            <p:nvPr/>
          </p:nvSpPr>
          <p:spPr>
            <a:xfrm>
              <a:off x="4742456" y="4250503"/>
              <a:ext cx="1705792" cy="468676"/>
            </a:xfrm>
            <a:prstGeom prst="roundRect">
              <a:avLst/>
            </a:prstGeom>
            <a:solidFill>
              <a:schemeClr val="accent4">
                <a:lumMod val="40000"/>
                <a:lumOff val="60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accent4">
                      <a:lumMod val="50000"/>
                    </a:schemeClr>
                  </a:solidFill>
                </a:rPr>
                <a:t>蓄電池の新設または増設</a:t>
              </a:r>
            </a:p>
          </p:txBody>
        </p:sp>
        <p:pic>
          <p:nvPicPr>
            <p:cNvPr id="38" name="図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24522" y="3179556"/>
              <a:ext cx="1189811" cy="1168989"/>
            </a:xfrm>
            <a:prstGeom prst="rect">
              <a:avLst/>
            </a:prstGeom>
          </p:spPr>
        </p:pic>
      </p:grpSp>
      <p:grpSp>
        <p:nvGrpSpPr>
          <p:cNvPr id="40" name="グループ化 39"/>
          <p:cNvGrpSpPr/>
          <p:nvPr/>
        </p:nvGrpSpPr>
        <p:grpSpPr>
          <a:xfrm>
            <a:off x="4766531" y="4869618"/>
            <a:ext cx="1705792" cy="1676833"/>
            <a:chOff x="4742456" y="3042346"/>
            <a:chExt cx="1705792" cy="1676833"/>
          </a:xfrm>
        </p:grpSpPr>
        <p:sp>
          <p:nvSpPr>
            <p:cNvPr id="41" name="円/楕円 40"/>
            <p:cNvSpPr/>
            <p:nvPr/>
          </p:nvSpPr>
          <p:spPr>
            <a:xfrm>
              <a:off x="4833352" y="3042346"/>
              <a:ext cx="1524000" cy="1524000"/>
            </a:xfrm>
            <a:prstGeom prst="ellipse">
              <a:avLst/>
            </a:prstGeom>
            <a:solidFill>
              <a:schemeClr val="accent4">
                <a:lumMod val="40000"/>
                <a:lumOff val="60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角丸四角形 41"/>
            <p:cNvSpPr/>
            <p:nvPr/>
          </p:nvSpPr>
          <p:spPr>
            <a:xfrm>
              <a:off x="4742456" y="4250503"/>
              <a:ext cx="1705792" cy="468676"/>
            </a:xfrm>
            <a:prstGeom prst="roundRect">
              <a:avLst/>
            </a:prstGeom>
            <a:solidFill>
              <a:schemeClr val="accent4">
                <a:lumMod val="40000"/>
                <a:lumOff val="60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accent4">
                      <a:lumMod val="50000"/>
                    </a:schemeClr>
                  </a:solidFill>
                </a:rPr>
                <a:t>既存の蓄電池を活用</a:t>
              </a:r>
            </a:p>
          </p:txBody>
        </p:sp>
        <p:pic>
          <p:nvPicPr>
            <p:cNvPr id="43" name="図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24522" y="3179556"/>
              <a:ext cx="1189811" cy="1168989"/>
            </a:xfrm>
            <a:prstGeom prst="rect">
              <a:avLst/>
            </a:prstGeom>
          </p:spPr>
        </p:pic>
      </p:grpSp>
      <p:grpSp>
        <p:nvGrpSpPr>
          <p:cNvPr id="54" name="グループ化 53"/>
          <p:cNvGrpSpPr/>
          <p:nvPr/>
        </p:nvGrpSpPr>
        <p:grpSpPr>
          <a:xfrm>
            <a:off x="8802908" y="3093734"/>
            <a:ext cx="1705792" cy="1676833"/>
            <a:chOff x="7367995" y="3042346"/>
            <a:chExt cx="1705792" cy="1676833"/>
          </a:xfrm>
        </p:grpSpPr>
        <p:sp>
          <p:nvSpPr>
            <p:cNvPr id="45" name="円/楕円 44"/>
            <p:cNvSpPr/>
            <p:nvPr/>
          </p:nvSpPr>
          <p:spPr>
            <a:xfrm>
              <a:off x="7458891" y="3042346"/>
              <a:ext cx="1524000" cy="1524000"/>
            </a:xfrm>
            <a:prstGeom prst="ellipse">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角丸四角形 45"/>
            <p:cNvSpPr/>
            <p:nvPr/>
          </p:nvSpPr>
          <p:spPr>
            <a:xfrm>
              <a:off x="7367995" y="4250503"/>
              <a:ext cx="1705792" cy="468676"/>
            </a:xfrm>
            <a:prstGeom prst="roundRect">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accent6">
                      <a:lumMod val="50000"/>
                    </a:schemeClr>
                  </a:solidFill>
                </a:rPr>
                <a:t>ＥＶ充電設備の導入</a:t>
              </a:r>
            </a:p>
          </p:txBody>
        </p:sp>
        <p:pic>
          <p:nvPicPr>
            <p:cNvPr id="53" name="図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66530" y="3271898"/>
              <a:ext cx="1033901" cy="1033901"/>
            </a:xfrm>
            <a:prstGeom prst="rect">
              <a:avLst/>
            </a:prstGeom>
          </p:spPr>
        </p:pic>
      </p:grpSp>
      <p:grpSp>
        <p:nvGrpSpPr>
          <p:cNvPr id="61" name="グループ化 60"/>
          <p:cNvGrpSpPr/>
          <p:nvPr/>
        </p:nvGrpSpPr>
        <p:grpSpPr>
          <a:xfrm>
            <a:off x="8728414" y="4810302"/>
            <a:ext cx="1895793" cy="1676833"/>
            <a:chOff x="9607259" y="3041670"/>
            <a:chExt cx="1895793" cy="1676833"/>
          </a:xfrm>
        </p:grpSpPr>
        <p:sp>
          <p:nvSpPr>
            <p:cNvPr id="56" name="円/楕円 55"/>
            <p:cNvSpPr/>
            <p:nvPr/>
          </p:nvSpPr>
          <p:spPr>
            <a:xfrm>
              <a:off x="9863545" y="3041670"/>
              <a:ext cx="1524000" cy="1524000"/>
            </a:xfrm>
            <a:prstGeom prst="ellipse">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角丸四角形 56"/>
            <p:cNvSpPr/>
            <p:nvPr/>
          </p:nvSpPr>
          <p:spPr>
            <a:xfrm>
              <a:off x="9607259" y="4249827"/>
              <a:ext cx="1895793" cy="468676"/>
            </a:xfrm>
            <a:prstGeom prst="roundRect">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accent6">
                      <a:lumMod val="50000"/>
                    </a:schemeClr>
                  </a:solidFill>
                </a:rPr>
                <a:t>物流業務用</a:t>
              </a:r>
              <a:r>
                <a:rPr lang="en-US" altLang="ja-JP" sz="1050" dirty="0">
                  <a:solidFill>
                    <a:schemeClr val="accent6">
                      <a:lumMod val="50000"/>
                    </a:schemeClr>
                  </a:solidFill>
                </a:rPr>
                <a:t>EV</a:t>
              </a:r>
              <a:r>
                <a:rPr lang="ja-JP" altLang="en-US" sz="1050" dirty="0">
                  <a:solidFill>
                    <a:schemeClr val="accent6">
                      <a:lumMod val="50000"/>
                    </a:schemeClr>
                  </a:solidFill>
                </a:rPr>
                <a:t>車両等</a:t>
              </a:r>
              <a:r>
                <a:rPr kumimoji="1" lang="ja-JP" altLang="en-US" sz="1050" dirty="0">
                  <a:solidFill>
                    <a:schemeClr val="accent6">
                      <a:lumMod val="50000"/>
                    </a:schemeClr>
                  </a:solidFill>
                </a:rPr>
                <a:t>の導入</a:t>
              </a:r>
            </a:p>
          </p:txBody>
        </p:sp>
        <p:pic>
          <p:nvPicPr>
            <p:cNvPr id="59" name="図 5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065542" y="3281740"/>
              <a:ext cx="1152390" cy="968007"/>
            </a:xfrm>
            <a:prstGeom prst="rect">
              <a:avLst/>
            </a:prstGeom>
          </p:spPr>
        </p:pic>
        <p:sp>
          <p:nvSpPr>
            <p:cNvPr id="60" name="正方形/長方形 59"/>
            <p:cNvSpPr/>
            <p:nvPr/>
          </p:nvSpPr>
          <p:spPr>
            <a:xfrm>
              <a:off x="10703719" y="3430807"/>
              <a:ext cx="450056" cy="538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rgbClr val="0070C0"/>
                  </a:solidFill>
                  <a:latin typeface="HGP創英角ﾎﾟｯﾌﾟ体" panose="040B0A00000000000000" pitchFamily="50" charset="-128"/>
                  <a:ea typeface="HGP創英角ﾎﾟｯﾌﾟ体" panose="040B0A00000000000000" pitchFamily="50" charset="-128"/>
                </a:rPr>
                <a:t>EV</a:t>
              </a:r>
              <a:endParaRPr kumimoji="1" lang="ja-JP" altLang="en-US" sz="1600" dirty="0">
                <a:solidFill>
                  <a:srgbClr val="0070C0"/>
                </a:solidFill>
                <a:latin typeface="HGP創英角ﾎﾟｯﾌﾟ体" panose="040B0A00000000000000" pitchFamily="50" charset="-128"/>
                <a:ea typeface="HGP創英角ﾎﾟｯﾌﾟ体" panose="040B0A00000000000000" pitchFamily="50" charset="-128"/>
              </a:endParaRPr>
            </a:p>
          </p:txBody>
        </p:sp>
      </p:grpSp>
      <p:sp>
        <p:nvSpPr>
          <p:cNvPr id="16" name="スライド番号プレースホルダー 15"/>
          <p:cNvSpPr>
            <a:spLocks noGrp="1"/>
          </p:cNvSpPr>
          <p:nvPr>
            <p:ph type="sldNum" sz="quarter" idx="12"/>
          </p:nvPr>
        </p:nvSpPr>
        <p:spPr/>
        <p:txBody>
          <a:bodyPr/>
          <a:lstStyle/>
          <a:p>
            <a:fld id="{FF608BFE-8C74-47C9-929A-218FD3ABDEC9}" type="slidenum">
              <a:rPr kumimoji="1" lang="ja-JP" altLang="en-US" smtClean="0"/>
              <a:t>6</a:t>
            </a:fld>
            <a:endParaRPr kumimoji="1" lang="ja-JP" altLang="en-US"/>
          </a:p>
        </p:txBody>
      </p:sp>
      <p:pic>
        <p:nvPicPr>
          <p:cNvPr id="34" name="図 33" descr="アイコン が含まれている画像&#10;&#10;自動的に生成された説明">
            <a:extLst>
              <a:ext uri="{FF2B5EF4-FFF2-40B4-BE49-F238E27FC236}">
                <a16:creationId xmlns:a16="http://schemas.microsoft.com/office/drawing/2014/main" xmlns="" id="{0FD97088-E82E-51AC-AACC-AE46890F47F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7497" y="3300036"/>
            <a:ext cx="1149043" cy="875247"/>
          </a:xfrm>
          <a:prstGeom prst="rect">
            <a:avLst/>
          </a:prstGeom>
        </p:spPr>
      </p:pic>
      <p:pic>
        <p:nvPicPr>
          <p:cNvPr id="37" name="図 36" descr="アイコン が含まれている画像&#10;&#10;自動的に生成された説明">
            <a:extLst>
              <a:ext uri="{FF2B5EF4-FFF2-40B4-BE49-F238E27FC236}">
                <a16:creationId xmlns:a16="http://schemas.microsoft.com/office/drawing/2014/main" xmlns="" id="{7D2FDA45-D589-2E5A-5B44-52835FC14BE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7497" y="5100979"/>
            <a:ext cx="1149043" cy="875247"/>
          </a:xfrm>
          <a:prstGeom prst="rect">
            <a:avLst/>
          </a:prstGeom>
        </p:spPr>
      </p:pic>
      <p:sp>
        <p:nvSpPr>
          <p:cNvPr id="6" name="楕円 5">
            <a:extLst>
              <a:ext uri="{FF2B5EF4-FFF2-40B4-BE49-F238E27FC236}">
                <a16:creationId xmlns:a16="http://schemas.microsoft.com/office/drawing/2014/main" xmlns="" id="{8078F527-872F-470E-FA7F-3F1F953C63D9}"/>
              </a:ext>
            </a:extLst>
          </p:cNvPr>
          <p:cNvSpPr/>
          <p:nvPr/>
        </p:nvSpPr>
        <p:spPr>
          <a:xfrm>
            <a:off x="2452007" y="2472888"/>
            <a:ext cx="1652175" cy="576610"/>
          </a:xfrm>
          <a:prstGeom prst="ellipse">
            <a:avLst/>
          </a:prstGeom>
          <a:solidFill>
            <a:srgbClr val="FF0000"/>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１つ選択</a:t>
            </a:r>
          </a:p>
        </p:txBody>
      </p:sp>
      <p:sp>
        <p:nvSpPr>
          <p:cNvPr id="7" name="楕円 6">
            <a:extLst>
              <a:ext uri="{FF2B5EF4-FFF2-40B4-BE49-F238E27FC236}">
                <a16:creationId xmlns:a16="http://schemas.microsoft.com/office/drawing/2014/main" xmlns="" id="{5B9F085B-146C-48BE-8937-A07E57278BC7}"/>
              </a:ext>
            </a:extLst>
          </p:cNvPr>
          <p:cNvSpPr/>
          <p:nvPr/>
        </p:nvSpPr>
        <p:spPr>
          <a:xfrm>
            <a:off x="6761309" y="2423902"/>
            <a:ext cx="1652175" cy="576610"/>
          </a:xfrm>
          <a:prstGeom prst="ellipse">
            <a:avLst/>
          </a:prstGeom>
          <a:solidFill>
            <a:srgbClr val="FF0000"/>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２つ以上選択</a:t>
            </a:r>
          </a:p>
        </p:txBody>
      </p:sp>
    </p:spTree>
    <p:extLst>
      <p:ext uri="{BB962C8B-B14F-4D97-AF65-F5344CB8AC3E}">
        <p14:creationId xmlns:p14="http://schemas.microsoft.com/office/powerpoint/2010/main" val="1578119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4.</a:t>
            </a:r>
            <a:r>
              <a:rPr kumimoji="1" lang="ja-JP" altLang="en-US" dirty="0"/>
              <a:t>補助対象事業者（１）</a:t>
            </a:r>
          </a:p>
        </p:txBody>
      </p:sp>
      <p:sp>
        <p:nvSpPr>
          <p:cNvPr id="3" name="コンテンツ プレースホルダー 2"/>
          <p:cNvSpPr>
            <a:spLocks noGrp="1"/>
          </p:cNvSpPr>
          <p:nvPr>
            <p:ph idx="1"/>
          </p:nvPr>
        </p:nvSpPr>
        <p:spPr>
          <a:xfrm>
            <a:off x="723900" y="1268438"/>
            <a:ext cx="10515600" cy="685800"/>
          </a:xfrm>
        </p:spPr>
        <p:txBody>
          <a:bodyPr>
            <a:normAutofit/>
          </a:bodyPr>
          <a:lstStyle/>
          <a:p>
            <a:pPr marL="0" indent="0" eaLnBrk="0" hangingPunct="0">
              <a:buNone/>
            </a:pPr>
            <a:r>
              <a:rPr lang="ja-JP" altLang="en-US" dirty="0"/>
              <a:t>この補助金に申請できる事業者は以下の事業者となります。</a:t>
            </a:r>
            <a:endParaRPr lang="ja-JP" altLang="ja-JP"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7</a:t>
            </a:fld>
            <a:endParaRPr kumimoji="1" lang="ja-JP" altLang="en-US"/>
          </a:p>
        </p:txBody>
      </p:sp>
      <p:grpSp>
        <p:nvGrpSpPr>
          <p:cNvPr id="22" name="グループ化 21"/>
          <p:cNvGrpSpPr/>
          <p:nvPr/>
        </p:nvGrpSpPr>
        <p:grpSpPr>
          <a:xfrm>
            <a:off x="5856753" y="1982965"/>
            <a:ext cx="2314575" cy="1864174"/>
            <a:chOff x="5276850" y="2003476"/>
            <a:chExt cx="2314575" cy="1864174"/>
          </a:xfrm>
        </p:grpSpPr>
        <p:grpSp>
          <p:nvGrpSpPr>
            <p:cNvPr id="20" name="グループ化 19"/>
            <p:cNvGrpSpPr/>
            <p:nvPr/>
          </p:nvGrpSpPr>
          <p:grpSpPr>
            <a:xfrm>
              <a:off x="5314950" y="2003476"/>
              <a:ext cx="2190750" cy="1697591"/>
              <a:chOff x="5314950" y="1912408"/>
              <a:chExt cx="2190750" cy="1697591"/>
            </a:xfrm>
          </p:grpSpPr>
          <p:pic>
            <p:nvPicPr>
              <p:cNvPr id="14" name="図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6550" y="2151338"/>
                <a:ext cx="704850" cy="607737"/>
              </a:xfrm>
              <a:prstGeom prst="rect">
                <a:avLst/>
              </a:prstGeom>
            </p:spPr>
          </p:pic>
          <p:pic>
            <p:nvPicPr>
              <p:cNvPr id="15" name="図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6100" y="1912408"/>
                <a:ext cx="609600" cy="846667"/>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4950" y="2798493"/>
                <a:ext cx="762000" cy="641032"/>
              </a:xfrm>
              <a:prstGeom prst="rect">
                <a:avLst/>
              </a:prstGeom>
            </p:spPr>
          </p:pic>
          <p:pic>
            <p:nvPicPr>
              <p:cNvPr id="16" name="図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53100" y="1974148"/>
                <a:ext cx="1143000" cy="1249180"/>
              </a:xfrm>
              <a:prstGeom prst="rect">
                <a:avLst/>
              </a:prstGeom>
            </p:spPr>
          </p:pic>
          <p:sp>
            <p:nvSpPr>
              <p:cNvPr id="19" name="環状矢印 18"/>
              <p:cNvSpPr/>
              <p:nvPr/>
            </p:nvSpPr>
            <p:spPr>
              <a:xfrm rot="5400000">
                <a:off x="6224159" y="2218869"/>
                <a:ext cx="981075" cy="1027843"/>
              </a:xfrm>
              <a:prstGeom prst="circularArrow">
                <a:avLst>
                  <a:gd name="adj1" fmla="val 6402"/>
                  <a:gd name="adj2" fmla="val 1122411"/>
                  <a:gd name="adj3" fmla="val 19540510"/>
                  <a:gd name="adj4" fmla="val 16443505"/>
                  <a:gd name="adj5" fmla="val 13322"/>
                </a:avLst>
              </a:prstGeom>
              <a:solidFill>
                <a:schemeClr val="tx1">
                  <a:lumMod val="50000"/>
                  <a:lumOff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solidFill>
                    <a:schemeClr val="tx1"/>
                  </a:solidFill>
                </a:endParaRPr>
              </a:p>
            </p:txBody>
          </p:sp>
          <p:sp>
            <p:nvSpPr>
              <p:cNvPr id="21" name="環状矢印 20"/>
              <p:cNvSpPr/>
              <p:nvPr/>
            </p:nvSpPr>
            <p:spPr>
              <a:xfrm rot="11126887" flipV="1">
                <a:off x="5583035" y="2288311"/>
                <a:ext cx="981075" cy="1321688"/>
              </a:xfrm>
              <a:prstGeom prst="circularArrow">
                <a:avLst>
                  <a:gd name="adj1" fmla="val 6402"/>
                  <a:gd name="adj2" fmla="val 1122411"/>
                  <a:gd name="adj3" fmla="val 19540510"/>
                  <a:gd name="adj4" fmla="val 16443505"/>
                  <a:gd name="adj5" fmla="val 13322"/>
                </a:avLst>
              </a:prstGeom>
              <a:solidFill>
                <a:schemeClr val="tx1">
                  <a:lumMod val="50000"/>
                  <a:lumOff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solidFill>
                    <a:schemeClr val="tx1"/>
                  </a:solidFill>
                </a:endParaRPr>
              </a:p>
            </p:txBody>
          </p:sp>
        </p:grpSp>
        <p:sp>
          <p:nvSpPr>
            <p:cNvPr id="23" name="角丸四角形 22"/>
            <p:cNvSpPr/>
            <p:nvPr/>
          </p:nvSpPr>
          <p:spPr>
            <a:xfrm>
              <a:off x="5276850" y="3439525"/>
              <a:ext cx="2314575" cy="428125"/>
            </a:xfrm>
            <a:prstGeom prst="roundRect">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貨物利用運送事業者</a:t>
              </a:r>
              <a:endParaRPr kumimoji="1" lang="ja-JP" altLang="en-US" b="1" dirty="0">
                <a:solidFill>
                  <a:schemeClr val="tx1"/>
                </a:solidFill>
              </a:endParaRPr>
            </a:p>
          </p:txBody>
        </p:sp>
      </p:grpSp>
      <p:grpSp>
        <p:nvGrpSpPr>
          <p:cNvPr id="30" name="グループ化 29"/>
          <p:cNvGrpSpPr/>
          <p:nvPr/>
        </p:nvGrpSpPr>
        <p:grpSpPr>
          <a:xfrm>
            <a:off x="8405625" y="2333321"/>
            <a:ext cx="2605694" cy="1506375"/>
            <a:chOff x="7700356" y="2369607"/>
            <a:chExt cx="2605694" cy="1506375"/>
          </a:xfrm>
        </p:grpSpPr>
        <p:grpSp>
          <p:nvGrpSpPr>
            <p:cNvPr id="29" name="グループ化 28"/>
            <p:cNvGrpSpPr/>
            <p:nvPr/>
          </p:nvGrpSpPr>
          <p:grpSpPr>
            <a:xfrm>
              <a:off x="7811978" y="2369607"/>
              <a:ext cx="2392861" cy="1200150"/>
              <a:chOff x="7659578" y="2369607"/>
              <a:chExt cx="2392861" cy="1200150"/>
            </a:xfrm>
          </p:grpSpPr>
          <p:pic>
            <p:nvPicPr>
              <p:cNvPr id="24" name="図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65200" y="2369607"/>
                <a:ext cx="1987239" cy="1200150"/>
              </a:xfrm>
              <a:prstGeom prst="rect">
                <a:avLst/>
              </a:prstGeom>
            </p:spPr>
          </p:pic>
          <p:pic>
            <p:nvPicPr>
              <p:cNvPr id="25" name="図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59578" y="2908896"/>
                <a:ext cx="982693" cy="660861"/>
              </a:xfrm>
              <a:prstGeom prst="rect">
                <a:avLst/>
              </a:prstGeom>
            </p:spPr>
          </p:pic>
          <p:pic>
            <p:nvPicPr>
              <p:cNvPr id="26" name="図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92096" y="3040223"/>
                <a:ext cx="515598" cy="452437"/>
              </a:xfrm>
              <a:prstGeom prst="rect">
                <a:avLst/>
              </a:prstGeom>
            </p:spPr>
          </p:pic>
          <p:pic>
            <p:nvPicPr>
              <p:cNvPr id="27" name="図 2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291494" y="3002290"/>
                <a:ext cx="578607" cy="490370"/>
              </a:xfrm>
              <a:prstGeom prst="rect">
                <a:avLst/>
              </a:prstGeom>
            </p:spPr>
          </p:pic>
          <p:pic>
            <p:nvPicPr>
              <p:cNvPr id="28" name="図 2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33794" y="2985715"/>
                <a:ext cx="647700" cy="544878"/>
              </a:xfrm>
              <a:prstGeom prst="rect">
                <a:avLst/>
              </a:prstGeom>
            </p:spPr>
          </p:pic>
        </p:grpSp>
        <p:sp>
          <p:nvSpPr>
            <p:cNvPr id="31" name="角丸四角形 30"/>
            <p:cNvSpPr/>
            <p:nvPr/>
          </p:nvSpPr>
          <p:spPr>
            <a:xfrm>
              <a:off x="7700356" y="3447857"/>
              <a:ext cx="2605694" cy="428125"/>
            </a:xfrm>
            <a:prstGeom prst="roundRect">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トラックターミナル事業者</a:t>
              </a:r>
              <a:endParaRPr kumimoji="1" lang="ja-JP" altLang="en-US" b="1" dirty="0">
                <a:solidFill>
                  <a:schemeClr val="tx1"/>
                </a:solidFill>
              </a:endParaRPr>
            </a:p>
          </p:txBody>
        </p:sp>
      </p:grpSp>
      <p:sp>
        <p:nvSpPr>
          <p:cNvPr id="33" name="コンテンツ プレースホルダー 2"/>
          <p:cNvSpPr txBox="1">
            <a:spLocks/>
          </p:cNvSpPr>
          <p:nvPr/>
        </p:nvSpPr>
        <p:spPr>
          <a:xfrm>
            <a:off x="723900" y="4087077"/>
            <a:ext cx="10515600" cy="25662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buFont typeface="Arial" panose="020B0604020202020204" pitchFamily="34" charset="0"/>
              <a:buNone/>
            </a:pPr>
            <a:r>
              <a:rPr lang="ja-JP" altLang="en-US" dirty="0"/>
              <a:t>上記の事業者は、単独あるいは複数の事業者でコンソーシアムを</a:t>
            </a:r>
            <a:endParaRPr lang="en-US" altLang="ja-JP" dirty="0"/>
          </a:p>
          <a:p>
            <a:pPr marL="0" indent="0" eaLnBrk="0" hangingPunct="0">
              <a:buFont typeface="Arial" panose="020B0604020202020204" pitchFamily="34" charset="0"/>
              <a:buNone/>
            </a:pPr>
            <a:r>
              <a:rPr lang="ja-JP" altLang="en-US" dirty="0"/>
              <a:t>組んで共同による申請が可能です。</a:t>
            </a:r>
            <a:endParaRPr lang="en-US" altLang="ja-JP" dirty="0"/>
          </a:p>
          <a:p>
            <a:pPr marL="0" indent="0" eaLnBrk="0" hangingPunct="0">
              <a:buFont typeface="Arial" panose="020B0604020202020204" pitchFamily="34" charset="0"/>
              <a:buNone/>
            </a:pPr>
            <a:r>
              <a:rPr lang="ja-JP" altLang="en-US" dirty="0"/>
              <a:t>また、</a:t>
            </a:r>
            <a:r>
              <a:rPr lang="ja-JP" altLang="en-US" u="sng" dirty="0"/>
              <a:t>定款および国土交通省への登録の有無等を確認します。確認</a:t>
            </a:r>
          </a:p>
          <a:p>
            <a:pPr marL="0" indent="0" eaLnBrk="0" hangingPunct="0">
              <a:buFont typeface="Arial" panose="020B0604020202020204" pitchFamily="34" charset="0"/>
              <a:buNone/>
            </a:pPr>
            <a:r>
              <a:rPr lang="ja-JP" altLang="en-US" u="sng" dirty="0"/>
              <a:t>ができなかった場合、申請が受理されない可能性</a:t>
            </a:r>
            <a:r>
              <a:rPr lang="ja-JP" altLang="en-US" dirty="0"/>
              <a:t>があります。</a:t>
            </a:r>
            <a:endParaRPr lang="ja-JP" altLang="ja-JP" dirty="0"/>
          </a:p>
        </p:txBody>
      </p:sp>
      <p:grpSp>
        <p:nvGrpSpPr>
          <p:cNvPr id="4" name="グループ化 3">
            <a:extLst>
              <a:ext uri="{FF2B5EF4-FFF2-40B4-BE49-F238E27FC236}">
                <a16:creationId xmlns:a16="http://schemas.microsoft.com/office/drawing/2014/main" xmlns="" id="{ACEEB785-7805-0D98-07C8-B380722E7255}"/>
              </a:ext>
            </a:extLst>
          </p:cNvPr>
          <p:cNvGrpSpPr/>
          <p:nvPr/>
        </p:nvGrpSpPr>
        <p:grpSpPr>
          <a:xfrm>
            <a:off x="3334231" y="2333321"/>
            <a:ext cx="2114550" cy="1538841"/>
            <a:chOff x="3334231" y="2333321"/>
            <a:chExt cx="2114550" cy="1538841"/>
          </a:xfrm>
        </p:grpSpPr>
        <p:sp>
          <p:nvSpPr>
            <p:cNvPr id="13" name="角丸四角形 12"/>
            <p:cNvSpPr/>
            <p:nvPr/>
          </p:nvSpPr>
          <p:spPr>
            <a:xfrm>
              <a:off x="3334231" y="3444037"/>
              <a:ext cx="2114550" cy="428125"/>
            </a:xfrm>
            <a:prstGeom prst="roundRect">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貨物運送事業者</a:t>
              </a:r>
              <a:endParaRPr kumimoji="1" lang="ja-JP" altLang="en-US" b="1" dirty="0">
                <a:solidFill>
                  <a:schemeClr val="tx1"/>
                </a:solidFill>
              </a:endParaRPr>
            </a:p>
          </p:txBody>
        </p:sp>
        <p:pic>
          <p:nvPicPr>
            <p:cNvPr id="1026" name="Picture 2" descr="運送業">
              <a:extLst>
                <a:ext uri="{FF2B5EF4-FFF2-40B4-BE49-F238E27FC236}">
                  <a16:creationId xmlns:a16="http://schemas.microsoft.com/office/drawing/2014/main" xmlns="" id="{D1C8CB07-26E2-077E-BC4C-E0AEA9EF8B5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82126" y="2333321"/>
              <a:ext cx="1219200" cy="10572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グループ化 11">
            <a:extLst>
              <a:ext uri="{FF2B5EF4-FFF2-40B4-BE49-F238E27FC236}">
                <a16:creationId xmlns:a16="http://schemas.microsoft.com/office/drawing/2014/main" xmlns="" id="{042B2D87-EA5E-DA79-412E-52F7062182FA}"/>
              </a:ext>
            </a:extLst>
          </p:cNvPr>
          <p:cNvGrpSpPr/>
          <p:nvPr/>
        </p:nvGrpSpPr>
        <p:grpSpPr>
          <a:xfrm>
            <a:off x="825673" y="2463937"/>
            <a:ext cx="2127077" cy="1408225"/>
            <a:chOff x="825673" y="2463937"/>
            <a:chExt cx="2127077" cy="1408225"/>
          </a:xfrm>
        </p:grpSpPr>
        <p:pic>
          <p:nvPicPr>
            <p:cNvPr id="5" name="図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25673" y="2463937"/>
              <a:ext cx="1389067" cy="1080000"/>
            </a:xfrm>
            <a:prstGeom prst="rect">
              <a:avLst/>
            </a:prstGeom>
          </p:spPr>
        </p:pic>
        <p:sp>
          <p:nvSpPr>
            <p:cNvPr id="8" name="角丸四角形 7"/>
            <p:cNvSpPr/>
            <p:nvPr/>
          </p:nvSpPr>
          <p:spPr>
            <a:xfrm>
              <a:off x="838200" y="3444037"/>
              <a:ext cx="2114550" cy="428125"/>
            </a:xfrm>
            <a:prstGeom prst="roundRect">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倉庫事業者</a:t>
              </a:r>
              <a:endParaRPr kumimoji="1" lang="ja-JP" altLang="en-US" b="1" dirty="0">
                <a:solidFill>
                  <a:schemeClr val="tx1"/>
                </a:solidFill>
              </a:endParaRPr>
            </a:p>
          </p:txBody>
        </p:sp>
        <p:pic>
          <p:nvPicPr>
            <p:cNvPr id="1028" name="Picture 4" descr="倉庫内作業">
              <a:extLst>
                <a:ext uri="{FF2B5EF4-FFF2-40B4-BE49-F238E27FC236}">
                  <a16:creationId xmlns:a16="http://schemas.microsoft.com/office/drawing/2014/main" xmlns="" id="{68466234-6F3F-3D9E-9011-609CA6FAFE7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30675" y="2869050"/>
              <a:ext cx="631297" cy="54252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58886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4.</a:t>
            </a:r>
            <a:r>
              <a:rPr kumimoji="1" lang="ja-JP" altLang="en-US" dirty="0"/>
              <a:t>補助対象事業者（２）</a:t>
            </a:r>
          </a:p>
        </p:txBody>
      </p:sp>
      <p:sp>
        <p:nvSpPr>
          <p:cNvPr id="3" name="コンテンツ プレースホルダー 2"/>
          <p:cNvSpPr>
            <a:spLocks noGrp="1"/>
          </p:cNvSpPr>
          <p:nvPr>
            <p:ph idx="1"/>
          </p:nvPr>
        </p:nvSpPr>
        <p:spPr>
          <a:xfrm>
            <a:off x="723900" y="1268437"/>
            <a:ext cx="10832374" cy="1579537"/>
          </a:xfrm>
        </p:spPr>
        <p:txBody>
          <a:bodyPr>
            <a:normAutofit/>
          </a:bodyPr>
          <a:lstStyle/>
          <a:p>
            <a:pPr marL="0" indent="0" eaLnBrk="0" hangingPunct="0">
              <a:buNone/>
            </a:pPr>
            <a:r>
              <a:rPr lang="ja-JP" altLang="en-US" dirty="0"/>
              <a:t>以下の事業者は、単独で申請はできませんが、導入方法などの条件に</a:t>
            </a:r>
            <a:endParaRPr lang="en-US" altLang="ja-JP" dirty="0"/>
          </a:p>
          <a:p>
            <a:pPr marL="0" indent="0" eaLnBrk="0" hangingPunct="0">
              <a:buNone/>
            </a:pPr>
            <a:r>
              <a:rPr lang="ja-JP" altLang="en-US" dirty="0"/>
              <a:t>よりＰ</a:t>
            </a:r>
            <a:r>
              <a:rPr lang="en-US" altLang="ja-JP" dirty="0"/>
              <a:t>.</a:t>
            </a:r>
            <a:r>
              <a:rPr lang="ja-JP" altLang="en-US" dirty="0"/>
              <a:t>７に記載した補助対象事業者と共同で申請することが可能です。</a:t>
            </a:r>
            <a:endParaRPr lang="ja-JP" altLang="ja-JP"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8</a:t>
            </a:fld>
            <a:endParaRPr kumimoji="1" lang="ja-JP" altLang="en-US"/>
          </a:p>
        </p:txBody>
      </p:sp>
      <p:sp>
        <p:nvSpPr>
          <p:cNvPr id="38" name="角丸四角形 37"/>
          <p:cNvSpPr/>
          <p:nvPr/>
        </p:nvSpPr>
        <p:spPr>
          <a:xfrm>
            <a:off x="3329895" y="2321832"/>
            <a:ext cx="8490857" cy="1863327"/>
          </a:xfrm>
          <a:prstGeom prst="roundRect">
            <a:avLst>
              <a:gd name="adj" fmla="val 3822"/>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b="1" dirty="0">
                <a:solidFill>
                  <a:schemeClr val="tx1"/>
                </a:solidFill>
              </a:rPr>
              <a:t>リース事業者</a:t>
            </a:r>
            <a:endParaRPr lang="en-US" altLang="ja-JP" b="1" dirty="0">
              <a:solidFill>
                <a:schemeClr val="tx1"/>
              </a:solidFill>
            </a:endParaRPr>
          </a:p>
          <a:p>
            <a:r>
              <a:rPr lang="ja-JP" altLang="en-US" dirty="0">
                <a:solidFill>
                  <a:schemeClr val="tx1"/>
                </a:solidFill>
              </a:rPr>
              <a:t>リース事業者は、</a:t>
            </a:r>
            <a:r>
              <a:rPr lang="en-US" altLang="ja-JP" dirty="0">
                <a:solidFill>
                  <a:schemeClr val="tx1"/>
                </a:solidFill>
              </a:rPr>
              <a:t>P.7</a:t>
            </a:r>
            <a:r>
              <a:rPr lang="ja-JP" altLang="en-US" dirty="0">
                <a:solidFill>
                  <a:schemeClr val="tx1"/>
                </a:solidFill>
              </a:rPr>
              <a:t>に記載の補助対象事業者と共同申請が可能です。この場合、リース事業者が購入する補助対象設備等が補助対象経費となります。</a:t>
            </a:r>
          </a:p>
          <a:p>
            <a:r>
              <a:rPr lang="en-US" altLang="ja-JP" dirty="0">
                <a:solidFill>
                  <a:schemeClr val="tx1"/>
                </a:solidFill>
              </a:rPr>
              <a:t>P.7</a:t>
            </a:r>
            <a:r>
              <a:rPr lang="ja-JP" altLang="en-US" dirty="0">
                <a:solidFill>
                  <a:schemeClr val="tx1"/>
                </a:solidFill>
              </a:rPr>
              <a:t>に記載の補助対象事業者がリース事業者と共同申請せずにリース契約によって補助対象設備等を導入する場合、導入開始から事業完了までに支払ったリース料が補助対象経費となります。</a:t>
            </a:r>
          </a:p>
        </p:txBody>
      </p:sp>
      <p:grpSp>
        <p:nvGrpSpPr>
          <p:cNvPr id="9" name="グループ化 8">
            <a:extLst>
              <a:ext uri="{FF2B5EF4-FFF2-40B4-BE49-F238E27FC236}">
                <a16:creationId xmlns:a16="http://schemas.microsoft.com/office/drawing/2014/main" xmlns="" id="{ABA01D93-F971-F8D3-8714-A3D446535FC5}"/>
              </a:ext>
            </a:extLst>
          </p:cNvPr>
          <p:cNvGrpSpPr/>
          <p:nvPr/>
        </p:nvGrpSpPr>
        <p:grpSpPr>
          <a:xfrm>
            <a:off x="467789" y="4259037"/>
            <a:ext cx="2495126" cy="1955373"/>
            <a:chOff x="916781" y="4619096"/>
            <a:chExt cx="1562577" cy="1224556"/>
          </a:xfrm>
        </p:grpSpPr>
        <p:grpSp>
          <p:nvGrpSpPr>
            <p:cNvPr id="7" name="グループ化 6">
              <a:extLst>
                <a:ext uri="{FF2B5EF4-FFF2-40B4-BE49-F238E27FC236}">
                  <a16:creationId xmlns:a16="http://schemas.microsoft.com/office/drawing/2014/main" xmlns="" id="{A0CB0EBA-A091-327F-15EC-E874E1CE176C}"/>
                </a:ext>
              </a:extLst>
            </p:cNvPr>
            <p:cNvGrpSpPr/>
            <p:nvPr/>
          </p:nvGrpSpPr>
          <p:grpSpPr>
            <a:xfrm>
              <a:off x="916781" y="4619096"/>
              <a:ext cx="1234712" cy="907952"/>
              <a:chOff x="942975" y="4724483"/>
              <a:chExt cx="2590800" cy="1814429"/>
            </a:xfrm>
          </p:grpSpPr>
          <p:pic>
            <p:nvPicPr>
              <p:cNvPr id="39" name="図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975" y="4725789"/>
                <a:ext cx="2590800" cy="1813123"/>
              </a:xfrm>
              <a:prstGeom prst="rect">
                <a:avLst/>
              </a:prstGeom>
            </p:spPr>
          </p:pic>
          <p:pic>
            <p:nvPicPr>
              <p:cNvPr id="41" name="図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67623" flipH="1">
                <a:off x="2570512" y="4735325"/>
                <a:ext cx="733425" cy="670335"/>
              </a:xfrm>
              <a:prstGeom prst="rect">
                <a:avLst/>
              </a:prstGeom>
            </p:spPr>
          </p:pic>
          <p:pic>
            <p:nvPicPr>
              <p:cNvPr id="35" name="図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412" flipH="1">
                <a:off x="2047875" y="4724483"/>
                <a:ext cx="733425" cy="670335"/>
              </a:xfrm>
              <a:prstGeom prst="rect">
                <a:avLst/>
              </a:prstGeom>
            </p:spPr>
          </p:pic>
        </p:grpSp>
        <p:pic>
          <p:nvPicPr>
            <p:cNvPr id="42" name="図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0929" y="5136382"/>
              <a:ext cx="698429" cy="707270"/>
            </a:xfrm>
            <a:prstGeom prst="rect">
              <a:avLst/>
            </a:prstGeom>
          </p:spPr>
        </p:pic>
      </p:grpSp>
      <p:sp>
        <p:nvSpPr>
          <p:cNvPr id="50" name="角丸四角形 49"/>
          <p:cNvSpPr/>
          <p:nvPr/>
        </p:nvSpPr>
        <p:spPr>
          <a:xfrm>
            <a:off x="3329895" y="4339091"/>
            <a:ext cx="8490857" cy="1863326"/>
          </a:xfrm>
          <a:prstGeom prst="roundRect">
            <a:avLst>
              <a:gd name="adj" fmla="val 6447"/>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b="1" dirty="0">
                <a:solidFill>
                  <a:schemeClr val="tx1"/>
                </a:solidFill>
              </a:rPr>
              <a:t>ＰＰＡ事業者</a:t>
            </a:r>
          </a:p>
          <a:p>
            <a:r>
              <a:rPr kumimoji="1" lang="en-US" altLang="ja-JP" dirty="0">
                <a:solidFill>
                  <a:schemeClr val="tx1"/>
                </a:solidFill>
              </a:rPr>
              <a:t>PPA</a:t>
            </a:r>
            <a:r>
              <a:rPr kumimoji="1" lang="ja-JP" altLang="en-US" dirty="0">
                <a:solidFill>
                  <a:schemeClr val="tx1"/>
                </a:solidFill>
              </a:rPr>
              <a:t>事業者も同様に</a:t>
            </a:r>
            <a:r>
              <a:rPr lang="en-US" altLang="ja-JP" dirty="0">
                <a:solidFill>
                  <a:schemeClr val="tx1"/>
                </a:solidFill>
              </a:rPr>
              <a:t>P.7</a:t>
            </a:r>
            <a:r>
              <a:rPr lang="ja-JP" altLang="en-US" dirty="0">
                <a:solidFill>
                  <a:schemeClr val="tx1"/>
                </a:solidFill>
              </a:rPr>
              <a:t>に記載の補助対象事業者と共同申請が可能です。この場合、</a:t>
            </a:r>
            <a:r>
              <a:rPr lang="en-US" altLang="ja-JP" dirty="0">
                <a:solidFill>
                  <a:schemeClr val="tx1"/>
                </a:solidFill>
              </a:rPr>
              <a:t>PPA</a:t>
            </a:r>
            <a:r>
              <a:rPr lang="ja-JP" altLang="en-US" dirty="0">
                <a:solidFill>
                  <a:schemeClr val="tx1"/>
                </a:solidFill>
              </a:rPr>
              <a:t>事業者が購入する太陽光発電施設が補助対象経費となります。</a:t>
            </a:r>
          </a:p>
          <a:p>
            <a:r>
              <a:rPr lang="en-US" altLang="ja-JP" dirty="0">
                <a:solidFill>
                  <a:schemeClr val="tx1"/>
                </a:solidFill>
              </a:rPr>
              <a:t>P.7</a:t>
            </a:r>
            <a:r>
              <a:rPr lang="ja-JP" altLang="en-US" dirty="0">
                <a:solidFill>
                  <a:schemeClr val="tx1"/>
                </a:solidFill>
              </a:rPr>
              <a:t>に記載の補助対象事業者が</a:t>
            </a:r>
            <a:r>
              <a:rPr kumimoji="1" lang="en-US" altLang="ja-JP" dirty="0">
                <a:solidFill>
                  <a:schemeClr val="tx1"/>
                </a:solidFill>
              </a:rPr>
              <a:t>PPA</a:t>
            </a:r>
            <a:r>
              <a:rPr kumimoji="1" lang="ja-JP" altLang="en-US" dirty="0">
                <a:solidFill>
                  <a:schemeClr val="tx1"/>
                </a:solidFill>
              </a:rPr>
              <a:t>事業者</a:t>
            </a:r>
            <a:r>
              <a:rPr lang="ja-JP" altLang="en-US" dirty="0">
                <a:solidFill>
                  <a:schemeClr val="tx1"/>
                </a:solidFill>
              </a:rPr>
              <a:t>と共同申請せずに</a:t>
            </a:r>
            <a:r>
              <a:rPr lang="en-US" altLang="ja-JP" dirty="0">
                <a:solidFill>
                  <a:schemeClr val="tx1"/>
                </a:solidFill>
              </a:rPr>
              <a:t>PPA</a:t>
            </a:r>
            <a:r>
              <a:rPr lang="ja-JP" altLang="en-US" dirty="0">
                <a:solidFill>
                  <a:schemeClr val="tx1"/>
                </a:solidFill>
              </a:rPr>
              <a:t>モデルによって太陽光発電施設を導入する場合、導入開始から事業完了までに支払った利用料が補助対象経費となります。</a:t>
            </a:r>
            <a:endParaRPr kumimoji="1" lang="ja-JP" altLang="en-US" dirty="0">
              <a:solidFill>
                <a:schemeClr val="tx1"/>
              </a:solidFill>
            </a:endParaRPr>
          </a:p>
        </p:txBody>
      </p:sp>
      <p:grpSp>
        <p:nvGrpSpPr>
          <p:cNvPr id="8" name="グループ化 7">
            <a:extLst>
              <a:ext uri="{FF2B5EF4-FFF2-40B4-BE49-F238E27FC236}">
                <a16:creationId xmlns:a16="http://schemas.microsoft.com/office/drawing/2014/main" xmlns="" id="{7BFE7714-9FC1-02DE-5C64-C40E9C66C4A3}"/>
              </a:ext>
            </a:extLst>
          </p:cNvPr>
          <p:cNvGrpSpPr/>
          <p:nvPr/>
        </p:nvGrpSpPr>
        <p:grpSpPr>
          <a:xfrm>
            <a:off x="371248" y="2447124"/>
            <a:ext cx="2819102" cy="1579537"/>
            <a:chOff x="838200" y="2697162"/>
            <a:chExt cx="2744365" cy="1537662"/>
          </a:xfrm>
        </p:grpSpPr>
        <p:pic>
          <p:nvPicPr>
            <p:cNvPr id="32" name="図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2697162"/>
              <a:ext cx="1087968" cy="1195569"/>
            </a:xfrm>
            <a:prstGeom prst="rect">
              <a:avLst/>
            </a:prstGeom>
          </p:spPr>
        </p:pic>
        <p:sp>
          <p:nvSpPr>
            <p:cNvPr id="34" name="正方形/長方形 33"/>
            <p:cNvSpPr/>
            <p:nvPr/>
          </p:nvSpPr>
          <p:spPr>
            <a:xfrm>
              <a:off x="932182" y="2803975"/>
              <a:ext cx="891281" cy="172611"/>
            </a:xfrm>
            <a:prstGeom prst="rect">
              <a:avLst/>
            </a:prstGeom>
            <a:solidFill>
              <a:srgbClr val="5E71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latin typeface="HGP創英角ﾎﾟｯﾌﾟ体" panose="040B0A00000000000000" pitchFamily="50" charset="-128"/>
                  <a:ea typeface="HGP創英角ﾎﾟｯﾌﾟ体" panose="040B0A00000000000000" pitchFamily="50" charset="-128"/>
                </a:rPr>
                <a:t>〇〇リース</a:t>
              </a:r>
              <a:endParaRPr kumimoji="1" lang="ja-JP" altLang="en-US" sz="1100" dirty="0">
                <a:latin typeface="HGP創英角ﾎﾟｯﾌﾟ体" panose="040B0A00000000000000" pitchFamily="50" charset="-128"/>
                <a:ea typeface="HGP創英角ﾎﾟｯﾌﾟ体" panose="040B0A00000000000000" pitchFamily="50" charset="-128"/>
              </a:endParaRPr>
            </a:p>
          </p:txBody>
        </p:sp>
        <p:pic>
          <p:nvPicPr>
            <p:cNvPr id="5" name="図 4" descr="アイコン が含まれている画像&#10;&#10;自動的に生成された説明">
              <a:extLst>
                <a:ext uri="{FF2B5EF4-FFF2-40B4-BE49-F238E27FC236}">
                  <a16:creationId xmlns:a16="http://schemas.microsoft.com/office/drawing/2014/main" xmlns="" id="{4C4A685B-6ADD-FF72-6AB5-385A6AE646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34021" y="2751407"/>
              <a:ext cx="1427139" cy="1087078"/>
            </a:xfrm>
            <a:prstGeom prst="rect">
              <a:avLst/>
            </a:prstGeom>
          </p:spPr>
        </p:pic>
        <p:grpSp>
          <p:nvGrpSpPr>
            <p:cNvPr id="6" name="グループ化 5">
              <a:extLst>
                <a:ext uri="{FF2B5EF4-FFF2-40B4-BE49-F238E27FC236}">
                  <a16:creationId xmlns:a16="http://schemas.microsoft.com/office/drawing/2014/main" xmlns="" id="{AE243677-3FDD-4F97-3D9B-61B192E0FE87}"/>
                </a:ext>
              </a:extLst>
            </p:cNvPr>
            <p:cNvGrpSpPr/>
            <p:nvPr/>
          </p:nvGrpSpPr>
          <p:grpSpPr>
            <a:xfrm>
              <a:off x="2414587" y="3326872"/>
              <a:ext cx="1167978" cy="907952"/>
              <a:chOff x="2723954" y="3538186"/>
              <a:chExt cx="1152390" cy="968007"/>
            </a:xfrm>
          </p:grpSpPr>
          <p:pic>
            <p:nvPicPr>
              <p:cNvPr id="36" name="図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23954" y="3538186"/>
                <a:ext cx="1152390" cy="968007"/>
              </a:xfrm>
              <a:prstGeom prst="rect">
                <a:avLst/>
              </a:prstGeom>
            </p:spPr>
          </p:pic>
          <p:sp>
            <p:nvSpPr>
              <p:cNvPr id="37" name="正方形/長方形 36"/>
              <p:cNvSpPr/>
              <p:nvPr/>
            </p:nvSpPr>
            <p:spPr>
              <a:xfrm>
                <a:off x="3375539" y="3681032"/>
                <a:ext cx="450056" cy="538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rgbClr val="0070C0"/>
                    </a:solidFill>
                    <a:latin typeface="HGP創英角ﾎﾟｯﾌﾟ体" panose="040B0A00000000000000" pitchFamily="50" charset="-128"/>
                    <a:ea typeface="HGP創英角ﾎﾟｯﾌﾟ体" panose="040B0A00000000000000" pitchFamily="50" charset="-128"/>
                  </a:rPr>
                  <a:t>EV</a:t>
                </a:r>
                <a:endParaRPr kumimoji="1" lang="ja-JP" altLang="en-US" sz="1600" dirty="0">
                  <a:solidFill>
                    <a:srgbClr val="0070C0"/>
                  </a:solidFill>
                  <a:latin typeface="HGP創英角ﾎﾟｯﾌﾟ体" panose="040B0A00000000000000" pitchFamily="50" charset="-128"/>
                  <a:ea typeface="HGP創英角ﾎﾟｯﾌﾟ体" panose="040B0A00000000000000" pitchFamily="50" charset="-128"/>
                </a:endParaRPr>
              </a:p>
            </p:txBody>
          </p:sp>
        </p:grpSp>
        <p:pic>
          <p:nvPicPr>
            <p:cNvPr id="4" name="図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85624" y="3130106"/>
              <a:ext cx="1028963" cy="1041988"/>
            </a:xfrm>
            <a:prstGeom prst="rect">
              <a:avLst/>
            </a:prstGeom>
          </p:spPr>
        </p:pic>
      </p:grpSp>
    </p:spTree>
    <p:extLst>
      <p:ext uri="{BB962C8B-B14F-4D97-AF65-F5344CB8AC3E}">
        <p14:creationId xmlns:p14="http://schemas.microsoft.com/office/powerpoint/2010/main" val="1007593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rgbClr val="FDDFFE"/>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4.</a:t>
            </a:r>
            <a:r>
              <a:rPr kumimoji="1" lang="ja-JP" altLang="en-US" dirty="0"/>
              <a:t>補助対象事業者（３）</a:t>
            </a:r>
          </a:p>
        </p:txBody>
      </p:sp>
      <p:sp>
        <p:nvSpPr>
          <p:cNvPr id="3" name="コンテンツ プレースホルダー 2"/>
          <p:cNvSpPr>
            <a:spLocks noGrp="1"/>
          </p:cNvSpPr>
          <p:nvPr>
            <p:ph idx="1"/>
          </p:nvPr>
        </p:nvSpPr>
        <p:spPr>
          <a:xfrm>
            <a:off x="723900" y="1268437"/>
            <a:ext cx="10515600" cy="5087913"/>
          </a:xfrm>
        </p:spPr>
        <p:txBody>
          <a:bodyPr>
            <a:normAutofit/>
          </a:bodyPr>
          <a:lstStyle/>
          <a:p>
            <a:pPr marL="0" indent="0" eaLnBrk="0" hangingPunct="0">
              <a:buNone/>
            </a:pPr>
            <a:r>
              <a:rPr lang="ja-JP" altLang="en-US" dirty="0"/>
              <a:t>倉庫等の施設の土地や建物を所有する不動産事業者は、単独による申請はできませんが、補助対象設備等の導入を行う施設にテナントとして入居する</a:t>
            </a:r>
            <a:r>
              <a:rPr lang="en-US" altLang="ja-JP" dirty="0"/>
              <a:t>P.7</a:t>
            </a:r>
            <a:r>
              <a:rPr lang="ja-JP" altLang="en-US" dirty="0"/>
              <a:t>に記載した補助対象事業者の</a:t>
            </a:r>
            <a:r>
              <a:rPr lang="en-US" altLang="ja-JP" dirty="0"/>
              <a:t>1</a:t>
            </a:r>
            <a:r>
              <a:rPr lang="ja-JP" altLang="en-US" dirty="0"/>
              <a:t>事業者以上と共同で申請することが可能です。</a:t>
            </a:r>
            <a:endParaRPr lang="en-US" altLang="ja-JP" dirty="0"/>
          </a:p>
          <a:p>
            <a:pPr marL="0" indent="0" eaLnBrk="0" hangingPunct="0">
              <a:buNone/>
            </a:pPr>
            <a:endParaRPr lang="en-US" altLang="ja-JP"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9</a:t>
            </a:fld>
            <a:endParaRPr kumimoji="1" lang="ja-JP" altLang="en-US"/>
          </a:p>
        </p:txBody>
      </p:sp>
      <p:grpSp>
        <p:nvGrpSpPr>
          <p:cNvPr id="17" name="グループ化 16">
            <a:extLst>
              <a:ext uri="{FF2B5EF4-FFF2-40B4-BE49-F238E27FC236}">
                <a16:creationId xmlns:a16="http://schemas.microsoft.com/office/drawing/2014/main" xmlns="" id="{98342D06-D695-2AD5-6300-44D15A173E24}"/>
              </a:ext>
            </a:extLst>
          </p:cNvPr>
          <p:cNvGrpSpPr/>
          <p:nvPr/>
        </p:nvGrpSpPr>
        <p:grpSpPr>
          <a:xfrm>
            <a:off x="8688798" y="4374514"/>
            <a:ext cx="2550702" cy="1932599"/>
            <a:chOff x="722314" y="3299661"/>
            <a:chExt cx="2550702" cy="1932599"/>
          </a:xfrm>
        </p:grpSpPr>
        <p:cxnSp>
          <p:nvCxnSpPr>
            <p:cNvPr id="9" name="コネクタ: カギ線 8">
              <a:extLst>
                <a:ext uri="{FF2B5EF4-FFF2-40B4-BE49-F238E27FC236}">
                  <a16:creationId xmlns:a16="http://schemas.microsoft.com/office/drawing/2014/main" xmlns="" id="{C7A4915D-2F92-EF0D-D4D7-072F00C64CFC}"/>
                </a:ext>
              </a:extLst>
            </p:cNvPr>
            <p:cNvCxnSpPr>
              <a:cxnSpLocks/>
            </p:cNvCxnSpPr>
            <p:nvPr/>
          </p:nvCxnSpPr>
          <p:spPr>
            <a:xfrm rot="5400000" flipH="1" flipV="1">
              <a:off x="836745" y="3945363"/>
              <a:ext cx="706324" cy="288690"/>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6" name="グループ化 15">
              <a:extLst>
                <a:ext uri="{FF2B5EF4-FFF2-40B4-BE49-F238E27FC236}">
                  <a16:creationId xmlns:a16="http://schemas.microsoft.com/office/drawing/2014/main" xmlns="" id="{E3DB135F-E290-063F-9D94-4AADC36E03FF}"/>
                </a:ext>
              </a:extLst>
            </p:cNvPr>
            <p:cNvGrpSpPr/>
            <p:nvPr/>
          </p:nvGrpSpPr>
          <p:grpSpPr>
            <a:xfrm>
              <a:off x="722314" y="3299661"/>
              <a:ext cx="2550702" cy="1932599"/>
              <a:chOff x="722314" y="3299661"/>
              <a:chExt cx="2550702" cy="1932599"/>
            </a:xfrm>
          </p:grpSpPr>
          <p:grpSp>
            <p:nvGrpSpPr>
              <p:cNvPr id="7" name="グループ化 6">
                <a:extLst>
                  <a:ext uri="{FF2B5EF4-FFF2-40B4-BE49-F238E27FC236}">
                    <a16:creationId xmlns:a16="http://schemas.microsoft.com/office/drawing/2014/main" xmlns="" id="{A0CB0EBA-A091-327F-15EC-E874E1CE176C}"/>
                  </a:ext>
                </a:extLst>
              </p:cNvPr>
              <p:cNvGrpSpPr/>
              <p:nvPr/>
            </p:nvGrpSpPr>
            <p:grpSpPr>
              <a:xfrm>
                <a:off x="1342961" y="3299661"/>
                <a:ext cx="1234712" cy="907952"/>
                <a:chOff x="942975" y="4724483"/>
                <a:chExt cx="2590800" cy="1814429"/>
              </a:xfrm>
            </p:grpSpPr>
            <p:pic>
              <p:nvPicPr>
                <p:cNvPr id="39" name="図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975" y="4725789"/>
                  <a:ext cx="2590800" cy="1813123"/>
                </a:xfrm>
                <a:prstGeom prst="rect">
                  <a:avLst/>
                </a:prstGeom>
              </p:spPr>
            </p:pic>
            <p:pic>
              <p:nvPicPr>
                <p:cNvPr id="41" name="図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74043" flipH="1">
                  <a:off x="2570511" y="4735324"/>
                  <a:ext cx="733424" cy="670335"/>
                </a:xfrm>
                <a:prstGeom prst="rect">
                  <a:avLst/>
                </a:prstGeom>
              </p:spPr>
            </p:pic>
            <p:pic>
              <p:nvPicPr>
                <p:cNvPr id="35" name="図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412" flipH="1">
                  <a:off x="2047875" y="4724483"/>
                  <a:ext cx="733425" cy="670335"/>
                </a:xfrm>
                <a:prstGeom prst="rect">
                  <a:avLst/>
                </a:prstGeom>
              </p:spPr>
            </p:pic>
          </p:grpSp>
          <p:pic>
            <p:nvPicPr>
              <p:cNvPr id="42" name="図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6228" y="4334181"/>
                <a:ext cx="826294" cy="836753"/>
              </a:xfrm>
              <a:prstGeom prst="rect">
                <a:avLst/>
              </a:prstGeom>
            </p:spPr>
          </p:pic>
          <p:pic>
            <p:nvPicPr>
              <p:cNvPr id="1026" name="Picture 2" descr="不動産屋さんのイラスト（建物）">
                <a:extLst>
                  <a:ext uri="{FF2B5EF4-FFF2-40B4-BE49-F238E27FC236}">
                    <a16:creationId xmlns:a16="http://schemas.microsoft.com/office/drawing/2014/main" xmlns="" id="{E02EB434-59B4-20A5-B10D-7F017F95B6E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2314" y="4460288"/>
                <a:ext cx="663914" cy="66391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倉庫内で作業を行う男女のイラストです。">
                <a:extLst>
                  <a:ext uri="{FF2B5EF4-FFF2-40B4-BE49-F238E27FC236}">
                    <a16:creationId xmlns:a16="http://schemas.microsoft.com/office/drawing/2014/main" xmlns="" id="{83C1D8A6-03C5-9121-07AD-75ED6785343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99339" y="4395506"/>
                <a:ext cx="973677" cy="836754"/>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コネクタ: カギ線 9">
                <a:extLst>
                  <a:ext uri="{FF2B5EF4-FFF2-40B4-BE49-F238E27FC236}">
                    <a16:creationId xmlns:a16="http://schemas.microsoft.com/office/drawing/2014/main" xmlns="" id="{22B70A26-E324-E811-450B-E04B5B8E5409}"/>
                  </a:ext>
                </a:extLst>
              </p:cNvPr>
              <p:cNvCxnSpPr>
                <a:cxnSpLocks/>
                <a:endCxn id="35" idx="3"/>
              </p:cNvCxnSpPr>
              <p:nvPr/>
            </p:nvCxnSpPr>
            <p:spPr>
              <a:xfrm rot="5400000" flipH="1" flipV="1">
                <a:off x="974005" y="3534039"/>
                <a:ext cx="972500" cy="819124"/>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コネクタ: カギ線 12">
                <a:extLst>
                  <a:ext uri="{FF2B5EF4-FFF2-40B4-BE49-F238E27FC236}">
                    <a16:creationId xmlns:a16="http://schemas.microsoft.com/office/drawing/2014/main" xmlns="" id="{B01F9109-A144-28C4-9537-A00D8694E460}"/>
                  </a:ext>
                </a:extLst>
              </p:cNvPr>
              <p:cNvCxnSpPr>
                <a:cxnSpLocks/>
              </p:cNvCxnSpPr>
              <p:nvPr/>
            </p:nvCxnSpPr>
            <p:spPr>
              <a:xfrm rot="10800000">
                <a:off x="1718186" y="3943601"/>
                <a:ext cx="1113397" cy="750262"/>
              </a:xfrm>
              <a:prstGeom prst="bentConnector3">
                <a:avLst>
                  <a:gd name="adj1" fmla="val 53129"/>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8" name="角丸四角形 37">
            <a:extLst>
              <a:ext uri="{FF2B5EF4-FFF2-40B4-BE49-F238E27FC236}">
                <a16:creationId xmlns:a16="http://schemas.microsoft.com/office/drawing/2014/main" xmlns="" id="{93EBF644-7CB3-C27D-4B86-8431A36B201D}"/>
              </a:ext>
            </a:extLst>
          </p:cNvPr>
          <p:cNvSpPr/>
          <p:nvPr/>
        </p:nvSpPr>
        <p:spPr>
          <a:xfrm>
            <a:off x="838200" y="2844231"/>
            <a:ext cx="7614611" cy="3462881"/>
          </a:xfrm>
          <a:prstGeom prst="roundRect">
            <a:avLst>
              <a:gd name="adj" fmla="val 3822"/>
            </a:avLst>
          </a:prstGeom>
          <a:solidFill>
            <a:schemeClr val="accent2">
              <a:lumMod val="20000"/>
              <a:lumOff val="80000"/>
            </a:schemeClr>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b="1" dirty="0">
                <a:solidFill>
                  <a:schemeClr val="tx1"/>
                </a:solidFill>
              </a:rPr>
              <a:t>太陽光発電施設、蓄電池導入の注意点</a:t>
            </a:r>
          </a:p>
          <a:p>
            <a:r>
              <a:rPr lang="ja-JP" altLang="en-US" dirty="0">
                <a:solidFill>
                  <a:schemeClr val="tx1"/>
                </a:solidFill>
              </a:rPr>
              <a:t>太陽光発電施設や蓄電池は、共同申請を行う補助対象事業者が使用する電力相当分が補助対象経費となります。共同申請を行わない事業者が使用する電力相当分の費用は補助対象外となり、設備や機器類の案分が難しい場合は、全体の発電力や蓄電池容量をもとに該当する割合分を補助対象経費とする可能性があります。</a:t>
            </a:r>
          </a:p>
          <a:p>
            <a:endParaRPr lang="ja-JP" altLang="en-US" dirty="0">
              <a:solidFill>
                <a:schemeClr val="tx1"/>
              </a:solidFill>
            </a:endParaRPr>
          </a:p>
          <a:p>
            <a:r>
              <a:rPr lang="en-US" altLang="ja-JP" b="1" dirty="0">
                <a:solidFill>
                  <a:schemeClr val="tx1"/>
                </a:solidFill>
              </a:rPr>
              <a:t>EV</a:t>
            </a:r>
            <a:r>
              <a:rPr lang="ja-JP" altLang="en-US" b="1" dirty="0">
                <a:solidFill>
                  <a:schemeClr val="tx1"/>
                </a:solidFill>
              </a:rPr>
              <a:t>充電スタンド導入の注意点</a:t>
            </a:r>
          </a:p>
          <a:p>
            <a:r>
              <a:rPr lang="en-US" altLang="ja-JP" dirty="0">
                <a:solidFill>
                  <a:schemeClr val="tx1"/>
                </a:solidFill>
              </a:rPr>
              <a:t>EV</a:t>
            </a:r>
            <a:r>
              <a:rPr lang="ja-JP" altLang="en-US" dirty="0">
                <a:solidFill>
                  <a:schemeClr val="tx1"/>
                </a:solidFill>
              </a:rPr>
              <a:t>充電スタンドは、共同申請を行う補助対象事業者が自社の物流業務用</a:t>
            </a:r>
            <a:r>
              <a:rPr lang="en-US" altLang="ja-JP" dirty="0">
                <a:solidFill>
                  <a:schemeClr val="tx1"/>
                </a:solidFill>
              </a:rPr>
              <a:t>EV</a:t>
            </a:r>
            <a:r>
              <a:rPr lang="ja-JP" altLang="en-US" dirty="0">
                <a:solidFill>
                  <a:schemeClr val="tx1"/>
                </a:solidFill>
              </a:rPr>
              <a:t>車両等に専属で使用する場合は、その導入費用がすべて補助対象となります。充電による収益がある場合や本事業の目的に反した使用がある場合は、補助対象経費の一部あるいはすべてが補助対象外となる可能性があります。</a:t>
            </a:r>
          </a:p>
        </p:txBody>
      </p:sp>
    </p:spTree>
    <p:extLst>
      <p:ext uri="{BB962C8B-B14F-4D97-AF65-F5344CB8AC3E}">
        <p14:creationId xmlns:p14="http://schemas.microsoft.com/office/powerpoint/2010/main" val="196021490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7181</Words>
  <Application>Microsoft Office PowerPoint</Application>
  <PresentationFormat>ユーザー設定</PresentationFormat>
  <Paragraphs>959</Paragraphs>
  <Slides>51</Slides>
  <Notes>3</Notes>
  <HiddenSlides>0</HiddenSlides>
  <MMClips>0</MMClips>
  <ScaleCrop>false</ScaleCrop>
  <HeadingPairs>
    <vt:vector size="4" baseType="variant">
      <vt:variant>
        <vt:lpstr>テーマ</vt:lpstr>
      </vt:variant>
      <vt:variant>
        <vt:i4>1</vt:i4>
      </vt:variant>
      <vt:variant>
        <vt:lpstr>スライド タイトル</vt:lpstr>
      </vt:variant>
      <vt:variant>
        <vt:i4>51</vt:i4>
      </vt:variant>
    </vt:vector>
  </HeadingPairs>
  <TitlesOfParts>
    <vt:vector size="52" baseType="lpstr">
      <vt:lpstr>Office テーマ</vt:lpstr>
      <vt:lpstr>令和６年度 物流脱炭素化促進事業</vt:lpstr>
      <vt:lpstr>目次</vt:lpstr>
      <vt:lpstr>1.補助事業の目的</vt:lpstr>
      <vt:lpstr>2.補助事業のスキーム</vt:lpstr>
      <vt:lpstr>3.補助対象事業と要件（１）</vt:lpstr>
      <vt:lpstr>3.補助対象事業と要件（２）</vt:lpstr>
      <vt:lpstr>4.補助対象事業者（１）</vt:lpstr>
      <vt:lpstr>4.補助対象事業者（２）</vt:lpstr>
      <vt:lpstr>4.補助対象事業者（３）</vt:lpstr>
      <vt:lpstr>4.補助対象事業者（４）</vt:lpstr>
      <vt:lpstr>4.補助対象事業者（５）</vt:lpstr>
      <vt:lpstr>5.補助率および補助金上限額（１）</vt:lpstr>
      <vt:lpstr>5.補助率および補助金上限額（２）</vt:lpstr>
      <vt:lpstr>6.補助対象事業の要件（１）</vt:lpstr>
      <vt:lpstr>6.補助対象事業の要件（２）</vt:lpstr>
      <vt:lpstr>6.補助対象事業の要件（３）</vt:lpstr>
      <vt:lpstr>6.補助対象事業の要件（４）</vt:lpstr>
      <vt:lpstr>6.補助対象事業の要件（５）</vt:lpstr>
      <vt:lpstr>6.補助対象事業の要件（６）　</vt:lpstr>
      <vt:lpstr>6.補助対象事業の要件（７）　</vt:lpstr>
      <vt:lpstr>6.補助対象事業の要件（８）</vt:lpstr>
      <vt:lpstr>6.補助対象事業の要件（９）</vt:lpstr>
      <vt:lpstr>6.補助対象事業の要件（１０）</vt:lpstr>
      <vt:lpstr>6.補助対象事業の要件（１１）</vt:lpstr>
      <vt:lpstr>6.補助対象事業の要件（１２）</vt:lpstr>
      <vt:lpstr>6.補助対象事業の要件（１３）</vt:lpstr>
      <vt:lpstr>7.公募</vt:lpstr>
      <vt:lpstr>8.申請書類の作成、提出（１）</vt:lpstr>
      <vt:lpstr>8.申請書類の作成、提出（２）</vt:lpstr>
      <vt:lpstr>9.スケジュール　（公募受付開始～間接補助事業開始）</vt:lpstr>
      <vt:lpstr>10.申請時に提出する資料（１）</vt:lpstr>
      <vt:lpstr>10.申請時に提出する資料（２）</vt:lpstr>
      <vt:lpstr>11.申請書類記入例（１）</vt:lpstr>
      <vt:lpstr>11.申請書類記入例（２）</vt:lpstr>
      <vt:lpstr>11.申請書類記入例（３）</vt:lpstr>
      <vt:lpstr>11.申請書類記入例（４）</vt:lpstr>
      <vt:lpstr>11.申請書類記入例（５）</vt:lpstr>
      <vt:lpstr>11.申請書類記入例（６）</vt:lpstr>
      <vt:lpstr>11.申請書類記入例（７）</vt:lpstr>
      <vt:lpstr>11.申請書類記入例（８）</vt:lpstr>
      <vt:lpstr>11.申請書類記入例（９）</vt:lpstr>
      <vt:lpstr>12.その他提出書類の注意点（１）</vt:lpstr>
      <vt:lpstr>12.その他提出書類の注意点（２）</vt:lpstr>
      <vt:lpstr>12.その他提出書類の注意点（３）</vt:lpstr>
      <vt:lpstr>12.その他提出書類の注意点（４）</vt:lpstr>
      <vt:lpstr>12.その他提出書類の注意点（5）</vt:lpstr>
      <vt:lpstr>12.その他提出書類の注意点（６）</vt:lpstr>
      <vt:lpstr>12.その他提出書類の注意点（７）</vt:lpstr>
      <vt:lpstr>13.優先配分・優先採択（１）</vt:lpstr>
      <vt:lpstr>13.優先配分・優先採択（２）</vt:lpstr>
      <vt:lpstr>14.問い合わせ先</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2025-10-28T05:37:35Z</dcterms:created>
  <dcterms:modified xsi:type="dcterms:W3CDTF">2025-10-28T05:37:39Z</dcterms:modified>
</cp:coreProperties>
</file>