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8" r:id="rId2"/>
    <p:sldId id="260" r:id="rId3"/>
  </p:sldIdLst>
  <p:sldSz cx="9601200" cy="12801600" type="A3"/>
  <p:notesSz cx="9939338" cy="14368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00FF"/>
    <a:srgbClr val="BDFFDB"/>
    <a:srgbClr val="DDDDFF"/>
    <a:srgbClr val="D9D9FF"/>
    <a:srgbClr val="FF00FF"/>
    <a:srgbClr val="FFE1FF"/>
    <a:srgbClr val="FFCCFF"/>
    <a:srgbClr val="FFFFF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D2DFD1-9A77-4965-BB5F-E2B6B94B2640}" v="51" dt="2025-04-28T01:15:30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50" autoAdjust="0"/>
    <p:restoredTop sz="94660"/>
  </p:normalViewPr>
  <p:slideViewPr>
    <p:cSldViewPr snapToGrid="0">
      <p:cViewPr varScale="1">
        <p:scale>
          <a:sx n="40" d="100"/>
          <a:sy n="40" d="100"/>
        </p:scale>
        <p:origin x="146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393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680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26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903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9828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158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314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457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924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98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3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818E5-9CAF-42C4-814A-8FB2AA12CDCB}" type="datetimeFigureOut">
              <a:rPr kumimoji="1" lang="ja-JP" altLang="en-US" smtClean="0"/>
              <a:t>2025/7/10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53465-2E1D-49D4-8D54-4CB0DA7393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44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kumimoji="1"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emf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2.emf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4.sv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1" name="グループ化 3630">
            <a:extLst>
              <a:ext uri="{FF2B5EF4-FFF2-40B4-BE49-F238E27FC236}">
                <a16:creationId xmlns:a16="http://schemas.microsoft.com/office/drawing/2014/main" id="{B01AAE88-2647-49A4-0DD9-086B41EA2DD5}"/>
              </a:ext>
            </a:extLst>
          </p:cNvPr>
          <p:cNvGrpSpPr/>
          <p:nvPr/>
        </p:nvGrpSpPr>
        <p:grpSpPr>
          <a:xfrm>
            <a:off x="-5715230" y="600122"/>
            <a:ext cx="5498985" cy="11123072"/>
            <a:chOff x="-5669280" y="281199"/>
            <a:chExt cx="5498985" cy="11123072"/>
          </a:xfrm>
        </p:grpSpPr>
        <p:sp>
          <p:nvSpPr>
            <p:cNvPr id="3621" name="正方形/長方形 3620">
              <a:extLst>
                <a:ext uri="{FF2B5EF4-FFF2-40B4-BE49-F238E27FC236}">
                  <a16:creationId xmlns:a16="http://schemas.microsoft.com/office/drawing/2014/main" id="{16EEFCB6-9D1D-60D0-8136-9287BA91D1AB}"/>
                </a:ext>
              </a:extLst>
            </p:cNvPr>
            <p:cNvSpPr/>
            <p:nvPr/>
          </p:nvSpPr>
          <p:spPr>
            <a:xfrm>
              <a:off x="-5669280" y="281199"/>
              <a:ext cx="5498985" cy="1112307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616" name="正方形/長方形 3615">
              <a:extLst>
                <a:ext uri="{FF2B5EF4-FFF2-40B4-BE49-F238E27FC236}">
                  <a16:creationId xmlns:a16="http://schemas.microsoft.com/office/drawing/2014/main" id="{1ABB0EA9-FE3F-5DFA-E491-E4FA8398B8F0}"/>
                </a:ext>
              </a:extLst>
            </p:cNvPr>
            <p:cNvSpPr/>
            <p:nvPr/>
          </p:nvSpPr>
          <p:spPr>
            <a:xfrm>
              <a:off x="-5386895" y="923656"/>
              <a:ext cx="4934215" cy="13849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各拠点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3618" name="object 4">
              <a:extLst>
                <a:ext uri="{FF2B5EF4-FFF2-40B4-BE49-F238E27FC236}">
                  <a16:creationId xmlns:a16="http://schemas.microsoft.com/office/drawing/2014/main" id="{B27C6CCC-422D-89CB-B391-3C40F4E6AD03}"/>
                </a:ext>
              </a:extLst>
            </p:cNvPr>
            <p:cNvSpPr txBox="1"/>
            <p:nvPr/>
          </p:nvSpPr>
          <p:spPr>
            <a:xfrm>
              <a:off x="-4432439" y="318924"/>
              <a:ext cx="3025302" cy="318924"/>
            </a:xfrm>
            <a:prstGeom prst="rect">
              <a:avLst/>
            </a:prstGeom>
          </p:spPr>
          <p:txBody>
            <a:bodyPr vert="horz" wrap="square" lIns="36000" tIns="36000" rIns="36000" bIns="36000" rtlCol="0">
              <a:spAutoFit/>
            </a:bodyPr>
            <a:lstStyle/>
            <a:p>
              <a:pPr marL="12700" algn="ctr" defTabSz="914400">
                <a:spcBef>
                  <a:spcPts val="100"/>
                </a:spcBef>
              </a:pPr>
              <a:r>
                <a:rPr lang="en-US" altLang="ja-JP" sz="1600" b="1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1600" b="1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作成用パーツ</a:t>
              </a:r>
              <a:r>
                <a:rPr lang="en-US" altLang="ja-JP" sz="1600" b="1" kern="0" dirty="0"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endParaRPr sz="1600" b="1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619" name="正方形/長方形 3618">
              <a:extLst>
                <a:ext uri="{FF2B5EF4-FFF2-40B4-BE49-F238E27FC236}">
                  <a16:creationId xmlns:a16="http://schemas.microsoft.com/office/drawing/2014/main" id="{1F6C1E25-9AE7-CAEE-5CD7-06EFB0FEFF54}"/>
                </a:ext>
              </a:extLst>
            </p:cNvPr>
            <p:cNvSpPr/>
            <p:nvPr/>
          </p:nvSpPr>
          <p:spPr>
            <a:xfrm>
              <a:off x="-5386895" y="4301173"/>
              <a:ext cx="4934215" cy="13849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物流・貨物の状況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3627" name="正方形/長方形 3626">
              <a:extLst>
                <a:ext uri="{FF2B5EF4-FFF2-40B4-BE49-F238E27FC236}">
                  <a16:creationId xmlns:a16="http://schemas.microsoft.com/office/drawing/2014/main" id="{259FB50C-F4A2-6235-5FF0-D84BC038DCE8}"/>
                </a:ext>
              </a:extLst>
            </p:cNvPr>
            <p:cNvSpPr/>
            <p:nvPr/>
          </p:nvSpPr>
          <p:spPr>
            <a:xfrm>
              <a:off x="-5386895" y="8392780"/>
              <a:ext cx="4934215" cy="13849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課題・効果・事業範囲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465" name="object 4">
            <a:extLst>
              <a:ext uri="{FF2B5EF4-FFF2-40B4-BE49-F238E27FC236}">
                <a16:creationId xmlns:a16="http://schemas.microsoft.com/office/drawing/2014/main" id="{750A4C9C-555B-27BE-FDA6-BE45793A441C}"/>
              </a:ext>
            </a:extLst>
          </p:cNvPr>
          <p:cNvSpPr txBox="1"/>
          <p:nvPr/>
        </p:nvSpPr>
        <p:spPr>
          <a:xfrm>
            <a:off x="-2" y="0"/>
            <a:ext cx="845312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ja-JP" altLang="en-US" sz="1600" b="1" u="sng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実施概要図　　　　申請者</a:t>
            </a:r>
            <a:r>
              <a:rPr lang="ja-JP" altLang="en-US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　</a:t>
            </a:r>
            <a:r>
              <a:rPr lang="en-US" altLang="ja-JP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 </a:t>
            </a:r>
            <a:r>
              <a:rPr lang="ja-JP" altLang="en-US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　　　　　　　　　　　　　　　　　　　 </a:t>
            </a:r>
            <a:r>
              <a:rPr lang="en-US" altLang="ja-JP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u="sng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27B4A0F-F803-D25C-FB4F-388B824A1AFB}"/>
              </a:ext>
            </a:extLst>
          </p:cNvPr>
          <p:cNvGrpSpPr/>
          <p:nvPr/>
        </p:nvGrpSpPr>
        <p:grpSpPr>
          <a:xfrm>
            <a:off x="93000" y="2076428"/>
            <a:ext cx="9415200" cy="8726905"/>
            <a:chOff x="93000" y="2076428"/>
            <a:chExt cx="9415200" cy="8726905"/>
          </a:xfrm>
        </p:grpSpPr>
        <p:sp>
          <p:nvSpPr>
            <p:cNvPr id="2554" name="object 4">
              <a:extLst>
                <a:ext uri="{FF2B5EF4-FFF2-40B4-BE49-F238E27FC236}">
                  <a16:creationId xmlns:a16="http://schemas.microsoft.com/office/drawing/2014/main" id="{289263D7-5520-4273-2804-C434EA355018}"/>
                </a:ext>
              </a:extLst>
            </p:cNvPr>
            <p:cNvSpPr txBox="1"/>
            <p:nvPr/>
          </p:nvSpPr>
          <p:spPr>
            <a:xfrm>
              <a:off x="93000" y="2076428"/>
              <a:ext cx="9415200" cy="4320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>
              <a:defPPr>
                <a:defRPr lang="en-US"/>
              </a:defPPr>
              <a:lvl1pPr algn="ctr">
                <a:defRPr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sz="200" dirty="0">
                <a:solidFill>
                  <a:srgbClr val="0000FF"/>
                </a:solidFill>
              </a:endParaRPr>
            </a:p>
          </p:txBody>
        </p:sp>
        <p:sp>
          <p:nvSpPr>
            <p:cNvPr id="2555" name="object 4">
              <a:extLst>
                <a:ext uri="{FF2B5EF4-FFF2-40B4-BE49-F238E27FC236}">
                  <a16:creationId xmlns:a16="http://schemas.microsoft.com/office/drawing/2014/main" id="{3B7F4A8F-B8A1-D2C3-CBF4-6FC7B29C6D7E}"/>
                </a:ext>
              </a:extLst>
            </p:cNvPr>
            <p:cNvSpPr txBox="1"/>
            <p:nvPr/>
          </p:nvSpPr>
          <p:spPr>
            <a:xfrm>
              <a:off x="93000" y="6483333"/>
              <a:ext cx="9415200" cy="4320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vert="horz" wrap="square" lIns="36000" tIns="36000" rIns="36000" bIns="36000" rtlCol="0">
              <a:noAutofit/>
            </a:bodyPr>
            <a:lstStyle/>
            <a:p>
              <a:pPr marL="12700" algn="ctr" defTabSz="914400">
                <a:spcBef>
                  <a:spcPts val="100"/>
                </a:spcBef>
              </a:pPr>
              <a:endParaRPr b="1" kern="0" dirty="0">
                <a:solidFill>
                  <a:schemeClr val="bg1"/>
                </a:solidFill>
                <a:latin typeface="+mn-ea"/>
                <a:cs typeface="Meiryo UI"/>
              </a:endParaRPr>
            </a:p>
          </p:txBody>
        </p:sp>
        <p:sp>
          <p:nvSpPr>
            <p:cNvPr id="2556" name="object 4">
              <a:extLst>
                <a:ext uri="{FF2B5EF4-FFF2-40B4-BE49-F238E27FC236}">
                  <a16:creationId xmlns:a16="http://schemas.microsoft.com/office/drawing/2014/main" id="{C4A85306-CDEB-1F09-C205-3DE9860C0B6B}"/>
                </a:ext>
              </a:extLst>
            </p:cNvPr>
            <p:cNvSpPr txBox="1"/>
            <p:nvPr/>
          </p:nvSpPr>
          <p:spPr>
            <a:xfrm>
              <a:off x="93000" y="6483333"/>
              <a:ext cx="257369" cy="432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eaVert" wrap="square" lIns="36000" tIns="36000" rIns="36000" bIns="36000" rtlCol="0">
              <a:spAutoFit/>
            </a:bodyPr>
            <a:lstStyle>
              <a:defPPr>
                <a:defRPr lang="en-US"/>
              </a:defPPr>
              <a:lvl1pPr marL="12700" algn="ctr" defTabSz="914400">
                <a:spcBef>
                  <a:spcPts val="100"/>
                </a:spcBef>
                <a:defRPr b="1" kern="0">
                  <a:solidFill>
                    <a:schemeClr val="bg1"/>
                  </a:solidFill>
                  <a:latin typeface="+mn-ea"/>
                  <a:cs typeface="Meiryo UI"/>
                </a:defRPr>
              </a:lvl1pPr>
            </a:lstStyle>
            <a:p>
              <a:r>
                <a:rPr lang="ja-JP" altLang="en-US" sz="1200" dirty="0"/>
                <a:t>補助事業後</a:t>
              </a:r>
              <a:endParaRPr sz="1200" dirty="0"/>
            </a:p>
          </p:txBody>
        </p:sp>
        <p:sp>
          <p:nvSpPr>
            <p:cNvPr id="2557" name="object 4">
              <a:extLst>
                <a:ext uri="{FF2B5EF4-FFF2-40B4-BE49-F238E27FC236}">
                  <a16:creationId xmlns:a16="http://schemas.microsoft.com/office/drawing/2014/main" id="{CE4456B4-A4A6-2612-E51A-CC1F295E503E}"/>
                </a:ext>
              </a:extLst>
            </p:cNvPr>
            <p:cNvSpPr txBox="1"/>
            <p:nvPr/>
          </p:nvSpPr>
          <p:spPr>
            <a:xfrm>
              <a:off x="93000" y="2076428"/>
              <a:ext cx="257369" cy="4320000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</p:spPr>
          <p:txBody>
            <a:bodyPr vert="eaVert" wrap="square" lIns="36000" tIns="36000" rIns="36000" bIns="36000" rtlCol="0">
              <a:spAutoFit/>
            </a:bodyPr>
            <a:lstStyle/>
            <a:p>
              <a:pPr marL="12700" algn="ctr" defTabSz="914400">
                <a:spcBef>
                  <a:spcPts val="100"/>
                </a:spcBef>
              </a:pPr>
              <a:r>
                <a:rPr lang="ja-JP" altLang="en-US" sz="1200" b="1" kern="0" dirty="0">
                  <a:solidFill>
                    <a:schemeClr val="bg1"/>
                  </a:solidFill>
                  <a:latin typeface="+mn-ea"/>
                  <a:cs typeface="Meiryo UI"/>
                </a:rPr>
                <a:t>補助事業前</a:t>
              </a:r>
              <a:endParaRPr sz="1200" b="1" kern="0" dirty="0">
                <a:solidFill>
                  <a:schemeClr val="bg1"/>
                </a:solidFill>
                <a:latin typeface="+mn-ea"/>
                <a:cs typeface="Meiryo UI"/>
              </a:endParaRPr>
            </a:p>
          </p:txBody>
        </p:sp>
      </p:grpSp>
      <p:sp>
        <p:nvSpPr>
          <p:cNvPr id="3065" name="object 4">
            <a:extLst>
              <a:ext uri="{FF2B5EF4-FFF2-40B4-BE49-F238E27FC236}">
                <a16:creationId xmlns:a16="http://schemas.microsoft.com/office/drawing/2014/main" id="{BC51D566-4658-A4E7-8E52-81C6A1E57922}"/>
              </a:ext>
            </a:extLst>
          </p:cNvPr>
          <p:cNvSpPr txBox="1"/>
          <p:nvPr/>
        </p:nvSpPr>
        <p:spPr>
          <a:xfrm>
            <a:off x="93000" y="578441"/>
            <a:ext cx="9415200" cy="11601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wrap="square" lIns="36000" tIns="36000" rIns="36000" bIns="36000" rtlCol="0">
            <a:noAutofit/>
          </a:bodyPr>
          <a:lstStyle/>
          <a:p>
            <a:pPr marL="171450" indent="-171450" defTabSz="914400">
              <a:spcBef>
                <a:spcPts val="100"/>
              </a:spcBef>
              <a:buFont typeface="Wingdings" panose="05000000000000000000" pitchFamily="2" charset="2"/>
              <a:buChar char="l"/>
            </a:pPr>
            <a:endParaRPr lang="ja-JP" altLang="en-US" sz="1200" kern="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3157" name="object 4">
            <a:extLst>
              <a:ext uri="{FF2B5EF4-FFF2-40B4-BE49-F238E27FC236}">
                <a16:creationId xmlns:a16="http://schemas.microsoft.com/office/drawing/2014/main" id="{2B6F19C8-B44B-1A12-AE76-18ADE473A9F9}"/>
              </a:ext>
            </a:extLst>
          </p:cNvPr>
          <p:cNvSpPr txBox="1"/>
          <p:nvPr/>
        </p:nvSpPr>
        <p:spPr>
          <a:xfrm>
            <a:off x="0" y="1752842"/>
            <a:ext cx="302530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en-US" altLang="ja-JP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</a:t>
            </a:r>
            <a:r>
              <a:rPr lang="ja-JP" altLang="en-US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物流図</a:t>
            </a:r>
            <a:r>
              <a:rPr lang="en-US" altLang="ja-JP" sz="1600" b="1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EFDD4469-0183-E4BE-7E6C-A7E583224790}"/>
              </a:ext>
            </a:extLst>
          </p:cNvPr>
          <p:cNvSpPr txBox="1"/>
          <p:nvPr/>
        </p:nvSpPr>
        <p:spPr>
          <a:xfrm>
            <a:off x="0" y="281198"/>
            <a:ext cx="302530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en-US" altLang="ja-JP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</a:t>
            </a:r>
            <a:r>
              <a:rPr lang="ja-JP" altLang="en-US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概要</a:t>
            </a:r>
            <a:r>
              <a:rPr lang="en-US" altLang="ja-JP" sz="1600" b="1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675E4D-A5A5-2BCE-F8B6-4A95C820C52E}"/>
              </a:ext>
            </a:extLst>
          </p:cNvPr>
          <p:cNvGrpSpPr/>
          <p:nvPr/>
        </p:nvGrpSpPr>
        <p:grpSpPr>
          <a:xfrm>
            <a:off x="-5123419" y="1477201"/>
            <a:ext cx="2539883" cy="2619245"/>
            <a:chOff x="2596048" y="490707"/>
            <a:chExt cx="2539883" cy="2619245"/>
          </a:xfrm>
        </p:grpSpPr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738798E7-ED10-43EF-5E70-4087625E3288}"/>
                </a:ext>
              </a:extLst>
            </p:cNvPr>
            <p:cNvSpPr/>
            <p:nvPr/>
          </p:nvSpPr>
          <p:spPr>
            <a:xfrm>
              <a:off x="2596048" y="490707"/>
              <a:ext cx="2539883" cy="2619245"/>
            </a:xfrm>
            <a:prstGeom prst="rect">
              <a:avLst/>
            </a:prstGeom>
            <a:solidFill>
              <a:srgbClr val="FFCCC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en-US" altLang="ja-JP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申請事業者拠点</a:t>
              </a:r>
              <a:r>
                <a:rPr lang="en-US" altLang="ja-JP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】</a:t>
              </a: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施設名</a:t>
              </a:r>
              <a:r>
                <a:rPr lang="en-US" altLang="ja-JP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:</a:t>
              </a:r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ああああ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5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概要</a:t>
              </a:r>
              <a:r>
                <a:rPr lang="en-US" altLang="ja-JP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:</a:t>
              </a:r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ああああ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1738DE2-201D-A7A8-1CCF-6E2BD4C05DE6}"/>
                </a:ext>
              </a:extLst>
            </p:cNvPr>
            <p:cNvSpPr/>
            <p:nvPr/>
          </p:nvSpPr>
          <p:spPr>
            <a:xfrm>
              <a:off x="2635618" y="1215423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場内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施設①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930119F2-4A71-E55D-6464-91248196D41C}"/>
                </a:ext>
              </a:extLst>
            </p:cNvPr>
            <p:cNvSpPr/>
            <p:nvPr/>
          </p:nvSpPr>
          <p:spPr>
            <a:xfrm>
              <a:off x="3623644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場内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施設③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B06AA26B-131F-24A2-E461-FF05C9E46143}"/>
                </a:ext>
              </a:extLst>
            </p:cNvPr>
            <p:cNvSpPr/>
            <p:nvPr/>
          </p:nvSpPr>
          <p:spPr>
            <a:xfrm>
              <a:off x="4611671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場内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施設④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3BC5288E-6983-D5EE-80DE-152DB1743313}"/>
                </a:ext>
              </a:extLst>
            </p:cNvPr>
            <p:cNvSpPr/>
            <p:nvPr/>
          </p:nvSpPr>
          <p:spPr>
            <a:xfrm>
              <a:off x="2635618" y="2190421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場内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施設②</a:t>
              </a:r>
              <a:endPara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78952EC-F146-174D-46BC-2174E2B79DEA}"/>
              </a:ext>
            </a:extLst>
          </p:cNvPr>
          <p:cNvSpPr/>
          <p:nvPr/>
        </p:nvSpPr>
        <p:spPr>
          <a:xfrm>
            <a:off x="-2119769" y="2495689"/>
            <a:ext cx="1239332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取引先等拠点</a:t>
            </a:r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会社名：ああああ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施設名：ああああ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概要</a:t>
            </a:r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ああああ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581094F1-5229-BA17-284A-FC43C28A1F87}"/>
              </a:ext>
            </a:extLst>
          </p:cNvPr>
          <p:cNvSpPr txBox="1"/>
          <p:nvPr/>
        </p:nvSpPr>
        <p:spPr>
          <a:xfrm>
            <a:off x="-5269454" y="4882152"/>
            <a:ext cx="945774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chemeClr val="tx1"/>
                </a:solidFill>
              </a:rPr>
              <a:t>≫　ああああ　≫</a:t>
            </a:r>
            <a:endParaRPr sz="1050" dirty="0">
              <a:solidFill>
                <a:schemeClr val="tx1"/>
              </a:solidFill>
            </a:endParaRPr>
          </a:p>
        </p:txBody>
      </p:sp>
      <p:cxnSp>
        <p:nvCxnSpPr>
          <p:cNvPr id="32" name="コネクタ: カギ線 31">
            <a:extLst>
              <a:ext uri="{FF2B5EF4-FFF2-40B4-BE49-F238E27FC236}">
                <a16:creationId xmlns:a16="http://schemas.microsoft.com/office/drawing/2014/main" id="{23AB89C0-27C8-2023-7761-203B39ACBD89}"/>
              </a:ext>
            </a:extLst>
          </p:cNvPr>
          <p:cNvCxnSpPr>
            <a:cxnSpLocks/>
          </p:cNvCxnSpPr>
          <p:nvPr/>
        </p:nvCxnSpPr>
        <p:spPr>
          <a:xfrm flipV="1">
            <a:off x="-5262015" y="5673862"/>
            <a:ext cx="1080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4CEC1088-C522-9C24-0863-0EE81CE34C54}"/>
              </a:ext>
            </a:extLst>
          </p:cNvPr>
          <p:cNvSpPr/>
          <p:nvPr/>
        </p:nvSpPr>
        <p:spPr>
          <a:xfrm>
            <a:off x="-1455121" y="3514176"/>
            <a:ext cx="574684" cy="5822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ctr" anchorCtr="0"/>
          <a:lstStyle/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デポ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A18A740F-79C5-B3E2-D33A-0A836846234F}"/>
              </a:ext>
            </a:extLst>
          </p:cNvPr>
          <p:cNvSpPr/>
          <p:nvPr/>
        </p:nvSpPr>
        <p:spPr>
          <a:xfrm>
            <a:off x="-2119768" y="3514176"/>
            <a:ext cx="574684" cy="5822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ctr" anchorCtr="0"/>
          <a:lstStyle/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共同回収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拠点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E9F2EEE-4D60-6D5B-1C9E-C1FDC287D630}"/>
              </a:ext>
            </a:extLst>
          </p:cNvPr>
          <p:cNvGrpSpPr/>
          <p:nvPr/>
        </p:nvGrpSpPr>
        <p:grpSpPr>
          <a:xfrm>
            <a:off x="-2641790" y="6646742"/>
            <a:ext cx="720001" cy="795643"/>
            <a:chOff x="1726559" y="5609882"/>
            <a:chExt cx="720001" cy="795643"/>
          </a:xfrm>
        </p:grpSpPr>
        <p:sp>
          <p:nvSpPr>
            <p:cNvPr id="36" name="object 4">
              <a:extLst>
                <a:ext uri="{FF2B5EF4-FFF2-40B4-BE49-F238E27FC236}">
                  <a16:creationId xmlns:a16="http://schemas.microsoft.com/office/drawing/2014/main" id="{4EC5F951-4FC7-1734-CB81-CD87E3C111EC}"/>
                </a:ext>
              </a:extLst>
            </p:cNvPr>
            <p:cNvSpPr txBox="1"/>
            <p:nvPr/>
          </p:nvSpPr>
          <p:spPr>
            <a:xfrm>
              <a:off x="1726560" y="6020804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7" name="object 4">
              <a:extLst>
                <a:ext uri="{FF2B5EF4-FFF2-40B4-BE49-F238E27FC236}">
                  <a16:creationId xmlns:a16="http://schemas.microsoft.com/office/drawing/2014/main" id="{9B9D1C4D-A496-91E4-986B-B9A71D807F0D}"/>
                </a:ext>
              </a:extLst>
            </p:cNvPr>
            <p:cNvSpPr txBox="1"/>
            <p:nvPr/>
          </p:nvSpPr>
          <p:spPr>
            <a:xfrm>
              <a:off x="1726559" y="5609882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その他形態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</a:t>
              </a:r>
              <a:r>
                <a:rPr lang="en-US" altLang="ja-JP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※</a:t>
              </a:r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パレタイズ不適格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A5C7A35B-4F5E-EE6B-B5CA-440E9CFA320B}"/>
                </a:ext>
              </a:extLst>
            </p:cNvPr>
            <p:cNvSpPr/>
            <p:nvPr/>
          </p:nvSpPr>
          <p:spPr>
            <a:xfrm>
              <a:off x="1768295" y="5686826"/>
              <a:ext cx="468000" cy="33079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/>
            <a:lstStyle/>
            <a:p>
              <a:pPr algn="ctr"/>
              <a:endParaRPr kumimoji="1" lang="en-US" altLang="ja-JP" sz="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9" name="グラフィックス 38" descr="水 単色塗りつぶし">
              <a:extLst>
                <a:ext uri="{FF2B5EF4-FFF2-40B4-BE49-F238E27FC236}">
                  <a16:creationId xmlns:a16="http://schemas.microsoft.com/office/drawing/2014/main" id="{FD59C1D6-8565-7915-D76F-C73C04B4C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68111" y="5695168"/>
              <a:ext cx="187031" cy="187031"/>
            </a:xfrm>
            <a:prstGeom prst="rect">
              <a:avLst/>
            </a:prstGeom>
          </p:spPr>
        </p:pic>
        <p:pic>
          <p:nvPicPr>
            <p:cNvPr id="40" name="グラフィックス 39" descr="水晶 枠線">
              <a:extLst>
                <a:ext uri="{FF2B5EF4-FFF2-40B4-BE49-F238E27FC236}">
                  <a16:creationId xmlns:a16="http://schemas.microsoft.com/office/drawing/2014/main" id="{077AB9C2-6D67-B30B-22D5-A6B172980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41361" y="5692810"/>
              <a:ext cx="187031" cy="187031"/>
            </a:xfrm>
            <a:prstGeom prst="rect">
              <a:avLst/>
            </a:prstGeom>
          </p:spPr>
        </p:pic>
        <p:pic>
          <p:nvPicPr>
            <p:cNvPr id="41" name="グラフィックス 40" descr="農作物 枠線">
              <a:extLst>
                <a:ext uri="{FF2B5EF4-FFF2-40B4-BE49-F238E27FC236}">
                  <a16:creationId xmlns:a16="http://schemas.microsoft.com/office/drawing/2014/main" id="{358A7252-4AFF-CAC5-4C6A-A029A4AD0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08780" y="5836146"/>
              <a:ext cx="187031" cy="187031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BC3EDC0A-5F4B-FD61-CBEF-290D6FA5A09D}"/>
              </a:ext>
            </a:extLst>
          </p:cNvPr>
          <p:cNvGrpSpPr/>
          <p:nvPr/>
        </p:nvGrpSpPr>
        <p:grpSpPr>
          <a:xfrm>
            <a:off x="-5269454" y="7555693"/>
            <a:ext cx="1209673" cy="646508"/>
            <a:chOff x="5093081" y="4964234"/>
            <a:chExt cx="1209673" cy="646508"/>
          </a:xfrm>
        </p:grpSpPr>
        <p:sp>
          <p:nvSpPr>
            <p:cNvPr id="43" name="四角形: 角を丸くする 42">
              <a:extLst>
                <a:ext uri="{FF2B5EF4-FFF2-40B4-BE49-F238E27FC236}">
                  <a16:creationId xmlns:a16="http://schemas.microsoft.com/office/drawing/2014/main" id="{40604BDF-F597-B7FC-1D88-D540C20C6C03}"/>
                </a:ext>
              </a:extLst>
            </p:cNvPr>
            <p:cNvSpPr/>
            <p:nvPr/>
          </p:nvSpPr>
          <p:spPr>
            <a:xfrm>
              <a:off x="5093081" y="5080832"/>
              <a:ext cx="1209673" cy="5299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ctr" anchorCtr="0"/>
            <a:lstStyle/>
            <a:p>
              <a:pPr marL="12700" defTabSz="914400">
                <a:spcBef>
                  <a:spcPts val="100"/>
                </a:spcBef>
              </a:pPr>
              <a:r>
                <a:rPr lang="ja-JP" altLang="en-US" sz="7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［貨物情報］</a:t>
              </a:r>
              <a:endParaRPr lang="en-US" altLang="ja-JP" sz="7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marL="72000" indent="-72000" defTabSz="914400">
                <a:buFont typeface="Wingdings" panose="05000000000000000000" pitchFamily="2" charset="2"/>
                <a:buChar char="l"/>
              </a:pPr>
              <a:r>
                <a:rPr lang="ja-JP" altLang="en-US" sz="6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6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└ああああ</a:t>
              </a:r>
              <a:endParaRPr lang="en-US" altLang="ja-JP" sz="6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└ああああ</a:t>
              </a:r>
              <a:endParaRPr lang="en-US" altLang="ja-JP" sz="6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└ああああ</a:t>
              </a:r>
              <a:endParaRPr lang="en-US" altLang="ja-JP" sz="6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cxnSp>
          <p:nvCxnSpPr>
            <p:cNvPr id="44" name="直線矢印コネクタ 43">
              <a:extLst>
                <a:ext uri="{FF2B5EF4-FFF2-40B4-BE49-F238E27FC236}">
                  <a16:creationId xmlns:a16="http://schemas.microsoft.com/office/drawing/2014/main" id="{3B595125-3D76-ADD5-917E-4D02E91431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20397" y="4964234"/>
              <a:ext cx="0" cy="116598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620ABAE2-A94D-F4A6-A661-832E499B5A7C}"/>
              </a:ext>
            </a:extLst>
          </p:cNvPr>
          <p:cNvGrpSpPr/>
          <p:nvPr/>
        </p:nvGrpSpPr>
        <p:grpSpPr>
          <a:xfrm>
            <a:off x="-5269454" y="9070379"/>
            <a:ext cx="4122340" cy="557451"/>
            <a:chOff x="3534301" y="5222794"/>
            <a:chExt cx="2799691" cy="557451"/>
          </a:xfrm>
        </p:grpSpPr>
        <p:sp>
          <p:nvSpPr>
            <p:cNvPr id="48" name="object 4">
              <a:extLst>
                <a:ext uri="{FF2B5EF4-FFF2-40B4-BE49-F238E27FC236}">
                  <a16:creationId xmlns:a16="http://schemas.microsoft.com/office/drawing/2014/main" id="{2FC5E669-8775-A9E5-87C8-20D6B74FF0E0}"/>
                </a:ext>
              </a:extLst>
            </p:cNvPr>
            <p:cNvSpPr txBox="1"/>
            <p:nvPr/>
          </p:nvSpPr>
          <p:spPr>
            <a:xfrm>
              <a:off x="5748031" y="5420728"/>
              <a:ext cx="585961" cy="161583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en-US"/>
              </a:defPPr>
              <a:lvl1pPr algn="ctr" defTabSz="914400">
                <a:lnSpc>
                  <a:spcPct val="100000"/>
                </a:lnSpc>
                <a:defRPr sz="1050" b="1" kern="0">
                  <a:solidFill>
                    <a:srgbClr val="FF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r>
                <a:rPr lang="ja-JP" altLang="en-US" dirty="0"/>
                <a:t>ああああ</a:t>
              </a:r>
              <a:endParaRPr lang="en-US" altLang="ja-JP" dirty="0"/>
            </a:p>
          </p:txBody>
        </p:sp>
        <p:sp>
          <p:nvSpPr>
            <p:cNvPr id="49" name="object 4">
              <a:extLst>
                <a:ext uri="{FF2B5EF4-FFF2-40B4-BE49-F238E27FC236}">
                  <a16:creationId xmlns:a16="http://schemas.microsoft.com/office/drawing/2014/main" id="{DA13B31D-6FCC-89D8-DE27-F0B953B727AB}"/>
                </a:ext>
              </a:extLst>
            </p:cNvPr>
            <p:cNvSpPr txBox="1"/>
            <p:nvPr/>
          </p:nvSpPr>
          <p:spPr>
            <a:xfrm>
              <a:off x="3534301" y="5222794"/>
              <a:ext cx="1808253" cy="557451"/>
            </a:xfrm>
            <a:prstGeom prst="rect">
              <a:avLst/>
            </a:prstGeom>
            <a:solidFill>
              <a:srgbClr val="FFE1FF"/>
            </a:solidFill>
            <a:ln w="12700">
              <a:solidFill>
                <a:srgbClr val="FF00FF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dirty="0">
                  <a:solidFill>
                    <a:srgbClr val="FF00FF"/>
                  </a:solidFill>
                </a:rPr>
                <a:t>課題：ああああ</a:t>
              </a:r>
              <a:endParaRPr lang="en-US" altLang="ja-JP" sz="1050" dirty="0">
                <a:solidFill>
                  <a:srgbClr val="FF00FF"/>
                </a:solidFill>
                <a:effectLst/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1050" dirty="0">
                  <a:solidFill>
                    <a:srgbClr val="FF00FF"/>
                  </a:solidFill>
                  <a:effectLst>
                    <a:glow rad="88900">
                      <a:schemeClr val="bg1"/>
                    </a:glow>
                  </a:effectLst>
                </a:rPr>
                <a:t>　</a:t>
              </a: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施設など：ああああ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　</a:t>
              </a:r>
              <a:r>
                <a:rPr lang="ja-JP" altLang="en-US" sz="1050" b="0" dirty="0">
                  <a:solidFill>
                    <a:schemeClr val="tx1"/>
                  </a:solidFill>
                </a:rPr>
                <a:t>施設など</a:t>
              </a: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：ああああ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50" name="直線矢印コネクタ 49">
              <a:extLst>
                <a:ext uri="{FF2B5EF4-FFF2-40B4-BE49-F238E27FC236}">
                  <a16:creationId xmlns:a16="http://schemas.microsoft.com/office/drawing/2014/main" id="{AFA064FF-E2E5-1AA6-FBCF-924EA93A2874}"/>
                </a:ext>
              </a:extLst>
            </p:cNvPr>
            <p:cNvCxnSpPr>
              <a:cxnSpLocks/>
              <a:stCxn id="49" idx="3"/>
              <a:endCxn id="48" idx="1"/>
            </p:cNvCxnSpPr>
            <p:nvPr/>
          </p:nvCxnSpPr>
          <p:spPr>
            <a:xfrm>
              <a:off x="5342554" y="5501520"/>
              <a:ext cx="405477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rgbClr val="FF00FF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786130FB-3076-2B77-305F-65F252F3AD56}"/>
              </a:ext>
            </a:extLst>
          </p:cNvPr>
          <p:cNvGrpSpPr/>
          <p:nvPr/>
        </p:nvGrpSpPr>
        <p:grpSpPr>
          <a:xfrm>
            <a:off x="-1787332" y="6646742"/>
            <a:ext cx="516710" cy="446521"/>
            <a:chOff x="-1454546" y="5511274"/>
            <a:chExt cx="516710" cy="446521"/>
          </a:xfrm>
        </p:grpSpPr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7891AC10-D0FC-4B0C-98E5-AE0148765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375261" y="5665162"/>
              <a:ext cx="359695" cy="292633"/>
            </a:xfrm>
            <a:prstGeom prst="rect">
              <a:avLst/>
            </a:prstGeom>
          </p:spPr>
        </p:pic>
        <p:sp>
          <p:nvSpPr>
            <p:cNvPr id="53" name="object 4">
              <a:extLst>
                <a:ext uri="{FF2B5EF4-FFF2-40B4-BE49-F238E27FC236}">
                  <a16:creationId xmlns:a16="http://schemas.microsoft.com/office/drawing/2014/main" id="{FCD41EA7-E711-D0E8-CDCC-F9E8CA2401FF}"/>
                </a:ext>
              </a:extLst>
            </p:cNvPr>
            <p:cNvSpPr txBox="1"/>
            <p:nvPr/>
          </p:nvSpPr>
          <p:spPr>
            <a:xfrm>
              <a:off x="-1439220" y="5511274"/>
              <a:ext cx="48605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sp>
          <p:nvSpPr>
            <p:cNvPr id="54" name="object 4">
              <a:extLst>
                <a:ext uri="{FF2B5EF4-FFF2-40B4-BE49-F238E27FC236}">
                  <a16:creationId xmlns:a16="http://schemas.microsoft.com/office/drawing/2014/main" id="{EA38BF25-4355-8D2F-F87A-8AABD477ED00}"/>
                </a:ext>
              </a:extLst>
            </p:cNvPr>
            <p:cNvSpPr txBox="1"/>
            <p:nvPr/>
          </p:nvSpPr>
          <p:spPr>
            <a:xfrm>
              <a:off x="-1454546" y="5819775"/>
              <a:ext cx="51671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レンタル・返却</a:t>
              </a:r>
              <a:endParaRPr lang="en-US" altLang="ja-JP" sz="7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82FE08AA-FB5F-0C8D-B563-8D84726F6388}"/>
              </a:ext>
            </a:extLst>
          </p:cNvPr>
          <p:cNvGrpSpPr/>
          <p:nvPr/>
        </p:nvGrpSpPr>
        <p:grpSpPr>
          <a:xfrm>
            <a:off x="-1136165" y="6646742"/>
            <a:ext cx="637779" cy="446521"/>
            <a:chOff x="-2204236" y="5507478"/>
            <a:chExt cx="637779" cy="446521"/>
          </a:xfrm>
        </p:grpSpPr>
        <p:pic>
          <p:nvPicPr>
            <p:cNvPr id="56" name="図 55">
              <a:extLst>
                <a:ext uri="{FF2B5EF4-FFF2-40B4-BE49-F238E27FC236}">
                  <a16:creationId xmlns:a16="http://schemas.microsoft.com/office/drawing/2014/main" id="{DCF9A661-B29F-B3B9-8928-4D4ADC9DD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2064417" y="5661366"/>
              <a:ext cx="359695" cy="292633"/>
            </a:xfrm>
            <a:prstGeom prst="rect">
              <a:avLst/>
            </a:prstGeom>
          </p:spPr>
        </p:pic>
        <p:sp>
          <p:nvSpPr>
            <p:cNvPr id="57" name="object 4">
              <a:extLst>
                <a:ext uri="{FF2B5EF4-FFF2-40B4-BE49-F238E27FC236}">
                  <a16:creationId xmlns:a16="http://schemas.microsoft.com/office/drawing/2014/main" id="{07839C71-5834-C39C-0814-547F82BBD41E}"/>
                </a:ext>
              </a:extLst>
            </p:cNvPr>
            <p:cNvSpPr txBox="1"/>
            <p:nvPr/>
          </p:nvSpPr>
          <p:spPr>
            <a:xfrm>
              <a:off x="-2204236" y="5507478"/>
              <a:ext cx="63777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 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sp>
          <p:nvSpPr>
            <p:cNvPr id="58" name="object 4">
              <a:extLst>
                <a:ext uri="{FF2B5EF4-FFF2-40B4-BE49-F238E27FC236}">
                  <a16:creationId xmlns:a16="http://schemas.microsoft.com/office/drawing/2014/main" id="{C02FBC2F-F66A-B9A4-9D91-D0A06E36012C}"/>
                </a:ext>
              </a:extLst>
            </p:cNvPr>
            <p:cNvSpPr txBox="1"/>
            <p:nvPr/>
          </p:nvSpPr>
          <p:spPr>
            <a:xfrm>
              <a:off x="-2076681" y="5815979"/>
              <a:ext cx="38266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D2717B4A-33EA-A803-52BD-BCD446CAD6C0}"/>
              </a:ext>
            </a:extLst>
          </p:cNvPr>
          <p:cNvGrpSpPr/>
          <p:nvPr/>
        </p:nvGrpSpPr>
        <p:grpSpPr>
          <a:xfrm>
            <a:off x="-3496248" y="6646742"/>
            <a:ext cx="720001" cy="795643"/>
            <a:chOff x="-3036148" y="5436954"/>
            <a:chExt cx="720001" cy="795643"/>
          </a:xfrm>
        </p:grpSpPr>
        <p:sp>
          <p:nvSpPr>
            <p:cNvPr id="60" name="object 4">
              <a:extLst>
                <a:ext uri="{FF2B5EF4-FFF2-40B4-BE49-F238E27FC236}">
                  <a16:creationId xmlns:a16="http://schemas.microsoft.com/office/drawing/2014/main" id="{13E36701-5EFF-9354-0286-B04B6DD3657F}"/>
                </a:ext>
              </a:extLst>
            </p:cNvPr>
            <p:cNvSpPr txBox="1"/>
            <p:nvPr/>
          </p:nvSpPr>
          <p:spPr>
            <a:xfrm>
              <a:off x="-3036147" y="5847876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61" name="object 4">
              <a:extLst>
                <a:ext uri="{FF2B5EF4-FFF2-40B4-BE49-F238E27FC236}">
                  <a16:creationId xmlns:a16="http://schemas.microsoft.com/office/drawing/2014/main" id="{D2DC7FA3-1659-6319-6328-98F2166EE750}"/>
                </a:ext>
              </a:extLst>
            </p:cNvPr>
            <p:cNvSpPr txBox="1"/>
            <p:nvPr/>
          </p:nvSpPr>
          <p:spPr>
            <a:xfrm>
              <a:off x="-3036148" y="5436954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パレット不使用・バラ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3A829673-21BB-FD94-A5FB-22E23D39A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977145" y="5513898"/>
              <a:ext cx="323116" cy="292633"/>
            </a:xfrm>
            <a:prstGeom prst="rect">
              <a:avLst/>
            </a:prstGeom>
          </p:spPr>
        </p:pic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2750C1B7-7492-F3EB-C33F-E73D8B1B08C4}"/>
              </a:ext>
            </a:extLst>
          </p:cNvPr>
          <p:cNvGrpSpPr/>
          <p:nvPr/>
        </p:nvGrpSpPr>
        <p:grpSpPr>
          <a:xfrm>
            <a:off x="-4350706" y="6646742"/>
            <a:ext cx="720001" cy="795643"/>
            <a:chOff x="-664506" y="6890603"/>
            <a:chExt cx="720001" cy="795643"/>
          </a:xfrm>
        </p:grpSpPr>
        <p:sp>
          <p:nvSpPr>
            <p:cNvPr id="3594" name="object 4">
              <a:extLst>
                <a:ext uri="{FF2B5EF4-FFF2-40B4-BE49-F238E27FC236}">
                  <a16:creationId xmlns:a16="http://schemas.microsoft.com/office/drawing/2014/main" id="{A6557AEC-021E-ECE1-A55B-C12B248D93AB}"/>
                </a:ext>
              </a:extLst>
            </p:cNvPr>
            <p:cNvSpPr txBox="1"/>
            <p:nvPr/>
          </p:nvSpPr>
          <p:spPr>
            <a:xfrm>
              <a:off x="-664505" y="7301525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595" name="object 4">
              <a:extLst>
                <a:ext uri="{FF2B5EF4-FFF2-40B4-BE49-F238E27FC236}">
                  <a16:creationId xmlns:a16="http://schemas.microsoft.com/office/drawing/2014/main" id="{EEB5450A-EDE5-8E80-CE2E-9358F2994BE9}"/>
                </a:ext>
              </a:extLst>
            </p:cNvPr>
            <p:cNvSpPr txBox="1"/>
            <p:nvPr/>
          </p:nvSpPr>
          <p:spPr>
            <a:xfrm>
              <a:off x="-664506" y="6890603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596" name="図 3595">
              <a:extLst>
                <a:ext uri="{FF2B5EF4-FFF2-40B4-BE49-F238E27FC236}">
                  <a16:creationId xmlns:a16="http://schemas.microsoft.com/office/drawing/2014/main" id="{EF6EAF10-3CB9-A99C-252B-7D5A3513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622769" y="6967547"/>
              <a:ext cx="359695" cy="335309"/>
            </a:xfrm>
            <a:prstGeom prst="rect">
              <a:avLst/>
            </a:prstGeom>
          </p:spPr>
        </p:pic>
      </p:grpSp>
      <p:grpSp>
        <p:nvGrpSpPr>
          <p:cNvPr id="3597" name="グループ化 3596">
            <a:extLst>
              <a:ext uri="{FF2B5EF4-FFF2-40B4-BE49-F238E27FC236}">
                <a16:creationId xmlns:a16="http://schemas.microsoft.com/office/drawing/2014/main" id="{FBAAF8F5-C242-BB17-3261-3D0994B35C9B}"/>
              </a:ext>
            </a:extLst>
          </p:cNvPr>
          <p:cNvGrpSpPr/>
          <p:nvPr/>
        </p:nvGrpSpPr>
        <p:grpSpPr>
          <a:xfrm>
            <a:off x="-5205164" y="6646742"/>
            <a:ext cx="720001" cy="795643"/>
            <a:chOff x="-1803245" y="7042029"/>
            <a:chExt cx="720001" cy="795643"/>
          </a:xfrm>
        </p:grpSpPr>
        <p:sp>
          <p:nvSpPr>
            <p:cNvPr id="3598" name="object 4">
              <a:extLst>
                <a:ext uri="{FF2B5EF4-FFF2-40B4-BE49-F238E27FC236}">
                  <a16:creationId xmlns:a16="http://schemas.microsoft.com/office/drawing/2014/main" id="{86814F43-B185-FF24-7C0A-F84A715832FF}"/>
                </a:ext>
              </a:extLst>
            </p:cNvPr>
            <p:cNvSpPr txBox="1"/>
            <p:nvPr/>
          </p:nvSpPr>
          <p:spPr>
            <a:xfrm>
              <a:off x="-1803244" y="7452951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ああああ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599" name="object 4">
              <a:extLst>
                <a:ext uri="{FF2B5EF4-FFF2-40B4-BE49-F238E27FC236}">
                  <a16:creationId xmlns:a16="http://schemas.microsoft.com/office/drawing/2014/main" id="{3DBCD5E9-2FE9-F32B-969E-343C054A59CD}"/>
                </a:ext>
              </a:extLst>
            </p:cNvPr>
            <p:cNvSpPr txBox="1"/>
            <p:nvPr/>
          </p:nvSpPr>
          <p:spPr>
            <a:xfrm>
              <a:off x="-1803245" y="7042029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600" name="図 3599">
              <a:extLst>
                <a:ext uri="{FF2B5EF4-FFF2-40B4-BE49-F238E27FC236}">
                  <a16:creationId xmlns:a16="http://schemas.microsoft.com/office/drawing/2014/main" id="{08A38E95-5BBE-FC32-2AB4-7D1708DAA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-1761508" y="7118973"/>
              <a:ext cx="359695" cy="335309"/>
            </a:xfrm>
            <a:prstGeom prst="rect">
              <a:avLst/>
            </a:prstGeom>
          </p:spPr>
        </p:pic>
      </p:grpSp>
      <p:cxnSp>
        <p:nvCxnSpPr>
          <p:cNvPr id="3601" name="コネクタ: カギ線 3600">
            <a:extLst>
              <a:ext uri="{FF2B5EF4-FFF2-40B4-BE49-F238E27FC236}">
                <a16:creationId xmlns:a16="http://schemas.microsoft.com/office/drawing/2014/main" id="{DDF9A6C6-BF43-D5C1-52B7-FCB7702C6004}"/>
              </a:ext>
            </a:extLst>
          </p:cNvPr>
          <p:cNvCxnSpPr>
            <a:cxnSpLocks/>
          </p:cNvCxnSpPr>
          <p:nvPr/>
        </p:nvCxnSpPr>
        <p:spPr>
          <a:xfrm flipV="1">
            <a:off x="-2820919" y="5673862"/>
            <a:ext cx="1080000" cy="540000"/>
          </a:xfrm>
          <a:prstGeom prst="bentConnector3">
            <a:avLst>
              <a:gd name="adj1" fmla="val 50000"/>
            </a:avLst>
          </a:prstGeom>
          <a:ln w="19050">
            <a:solidFill>
              <a:srgbClr val="0000FF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2" name="コネクタ: カギ線 3601">
            <a:extLst>
              <a:ext uri="{FF2B5EF4-FFF2-40B4-BE49-F238E27FC236}">
                <a16:creationId xmlns:a16="http://schemas.microsoft.com/office/drawing/2014/main" id="{06903C5A-A184-D53A-744A-02CE466F06DC}"/>
              </a:ext>
            </a:extLst>
          </p:cNvPr>
          <p:cNvCxnSpPr>
            <a:cxnSpLocks/>
          </p:cNvCxnSpPr>
          <p:nvPr/>
        </p:nvCxnSpPr>
        <p:spPr>
          <a:xfrm flipV="1">
            <a:off x="-4041467" y="5673862"/>
            <a:ext cx="1080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3" name="コネクタ: カギ線 3602">
            <a:extLst>
              <a:ext uri="{FF2B5EF4-FFF2-40B4-BE49-F238E27FC236}">
                <a16:creationId xmlns:a16="http://schemas.microsoft.com/office/drawing/2014/main" id="{997EE36B-EEBD-BF66-CD5D-06841FEA61B2}"/>
              </a:ext>
            </a:extLst>
          </p:cNvPr>
          <p:cNvCxnSpPr>
            <a:cxnSpLocks/>
          </p:cNvCxnSpPr>
          <p:nvPr/>
        </p:nvCxnSpPr>
        <p:spPr>
          <a:xfrm flipV="1">
            <a:off x="-1600371" y="5673862"/>
            <a:ext cx="1080000" cy="540000"/>
          </a:xfrm>
          <a:prstGeom prst="bentConnector3">
            <a:avLst>
              <a:gd name="adj1" fmla="val 50000"/>
            </a:avLst>
          </a:prstGeom>
          <a:ln w="19050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04" name="グループ化 3603">
            <a:extLst>
              <a:ext uri="{FF2B5EF4-FFF2-40B4-BE49-F238E27FC236}">
                <a16:creationId xmlns:a16="http://schemas.microsoft.com/office/drawing/2014/main" id="{7EB02936-4390-3B7B-DCF3-0955C20A8830}"/>
              </a:ext>
            </a:extLst>
          </p:cNvPr>
          <p:cNvGrpSpPr/>
          <p:nvPr/>
        </p:nvGrpSpPr>
        <p:grpSpPr>
          <a:xfrm>
            <a:off x="-5269454" y="10693222"/>
            <a:ext cx="3617202" cy="741300"/>
            <a:chOff x="4071069" y="5764610"/>
            <a:chExt cx="2456626" cy="1108802"/>
          </a:xfrm>
        </p:grpSpPr>
        <p:sp>
          <p:nvSpPr>
            <p:cNvPr id="3605" name="正方形/長方形 3604">
              <a:extLst>
                <a:ext uri="{FF2B5EF4-FFF2-40B4-BE49-F238E27FC236}">
                  <a16:creationId xmlns:a16="http://schemas.microsoft.com/office/drawing/2014/main" id="{7E1EAB6A-BB69-411F-8889-1157BADB89C5}"/>
                </a:ext>
              </a:extLst>
            </p:cNvPr>
            <p:cNvSpPr/>
            <p:nvPr/>
          </p:nvSpPr>
          <p:spPr>
            <a:xfrm>
              <a:off x="4083845" y="6039603"/>
              <a:ext cx="2443850" cy="833809"/>
            </a:xfrm>
            <a:prstGeom prst="rect">
              <a:avLst/>
            </a:prstGeom>
            <a:noFill/>
            <a:ln w="28575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/>
            </a:p>
          </p:txBody>
        </p:sp>
        <p:sp>
          <p:nvSpPr>
            <p:cNvPr id="3606" name="object 4">
              <a:extLst>
                <a:ext uri="{FF2B5EF4-FFF2-40B4-BE49-F238E27FC236}">
                  <a16:creationId xmlns:a16="http://schemas.microsoft.com/office/drawing/2014/main" id="{10051FE9-1183-BD40-76A3-0440C6EEBFB8}"/>
                </a:ext>
              </a:extLst>
            </p:cNvPr>
            <p:cNvSpPr txBox="1"/>
            <p:nvPr/>
          </p:nvSpPr>
          <p:spPr>
            <a:xfrm>
              <a:off x="4071069" y="5764610"/>
              <a:ext cx="2354103" cy="230179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/>
              <a:r>
                <a:rPr lang="ja-JP" altLang="en-US" sz="1000" b="1" kern="0" dirty="0">
                  <a:solidFill>
                    <a:srgbClr val="00B05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事業実施範囲（一貫パレチゼーション実施）</a:t>
              </a:r>
              <a:endParaRPr lang="en-US" altLang="ja-JP" sz="1000" b="1" kern="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sp>
        <p:nvSpPr>
          <p:cNvPr id="3607" name="正方形/長方形 3606">
            <a:extLst>
              <a:ext uri="{FF2B5EF4-FFF2-40B4-BE49-F238E27FC236}">
                <a16:creationId xmlns:a16="http://schemas.microsoft.com/office/drawing/2014/main" id="{0BFC32CB-5414-F9D4-C741-2D17B474FD81}"/>
              </a:ext>
            </a:extLst>
          </p:cNvPr>
          <p:cNvSpPr/>
          <p:nvPr/>
        </p:nvSpPr>
        <p:spPr>
          <a:xfrm>
            <a:off x="-2119769" y="1477201"/>
            <a:ext cx="1239332" cy="900000"/>
          </a:xfrm>
          <a:prstGeom prst="rect">
            <a:avLst/>
          </a:prstGeom>
          <a:solidFill>
            <a:srgbClr val="FFCC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申請事業者拠点</a:t>
            </a:r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施設名</a:t>
            </a:r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ああああ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概要</a:t>
            </a:r>
            <a:r>
              <a:rPr lang="en-US" altLang="ja-JP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ああああ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cxnSp>
        <p:nvCxnSpPr>
          <p:cNvPr id="3608" name="直線コネクタ 3607">
            <a:extLst>
              <a:ext uri="{FF2B5EF4-FFF2-40B4-BE49-F238E27FC236}">
                <a16:creationId xmlns:a16="http://schemas.microsoft.com/office/drawing/2014/main" id="{115E073B-1CCC-4F4A-AD2C-9DC11DA3361E}"/>
              </a:ext>
            </a:extLst>
          </p:cNvPr>
          <p:cNvCxnSpPr>
            <a:cxnSpLocks/>
          </p:cNvCxnSpPr>
          <p:nvPr/>
        </p:nvCxnSpPr>
        <p:spPr>
          <a:xfrm>
            <a:off x="-5262015" y="5426838"/>
            <a:ext cx="1080000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9" name="直線コネクタ 3608">
            <a:extLst>
              <a:ext uri="{FF2B5EF4-FFF2-40B4-BE49-F238E27FC236}">
                <a16:creationId xmlns:a16="http://schemas.microsoft.com/office/drawing/2014/main" id="{6FAFB34D-7859-3F8F-75BC-3DF96062999A}"/>
              </a:ext>
            </a:extLst>
          </p:cNvPr>
          <p:cNvCxnSpPr>
            <a:cxnSpLocks/>
          </p:cNvCxnSpPr>
          <p:nvPr/>
        </p:nvCxnSpPr>
        <p:spPr>
          <a:xfrm>
            <a:off x="-4041467" y="5426838"/>
            <a:ext cx="1080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0" name="直線コネクタ 3609">
            <a:extLst>
              <a:ext uri="{FF2B5EF4-FFF2-40B4-BE49-F238E27FC236}">
                <a16:creationId xmlns:a16="http://schemas.microsoft.com/office/drawing/2014/main" id="{BC28DB9F-8ADE-6C52-2AD6-5483BDBF1056}"/>
              </a:ext>
            </a:extLst>
          </p:cNvPr>
          <p:cNvCxnSpPr>
            <a:cxnSpLocks/>
          </p:cNvCxnSpPr>
          <p:nvPr/>
        </p:nvCxnSpPr>
        <p:spPr>
          <a:xfrm>
            <a:off x="-2820919" y="5426838"/>
            <a:ext cx="1080000" cy="0"/>
          </a:xfrm>
          <a:prstGeom prst="line">
            <a:avLst/>
          </a:prstGeom>
          <a:ln w="19050">
            <a:solidFill>
              <a:srgbClr val="0000FF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1" name="直線コネクタ 3610">
            <a:extLst>
              <a:ext uri="{FF2B5EF4-FFF2-40B4-BE49-F238E27FC236}">
                <a16:creationId xmlns:a16="http://schemas.microsoft.com/office/drawing/2014/main" id="{7749D93C-D5B5-4ECB-AB67-A1929FB1C0C3}"/>
              </a:ext>
            </a:extLst>
          </p:cNvPr>
          <p:cNvCxnSpPr>
            <a:cxnSpLocks/>
          </p:cNvCxnSpPr>
          <p:nvPr/>
        </p:nvCxnSpPr>
        <p:spPr>
          <a:xfrm>
            <a:off x="-1600371" y="5426838"/>
            <a:ext cx="1080000" cy="0"/>
          </a:xfrm>
          <a:prstGeom prst="line">
            <a:avLst/>
          </a:prstGeom>
          <a:ln w="19050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12" name="グループ化 3611">
            <a:extLst>
              <a:ext uri="{FF2B5EF4-FFF2-40B4-BE49-F238E27FC236}">
                <a16:creationId xmlns:a16="http://schemas.microsoft.com/office/drawing/2014/main" id="{CDBDEDC0-DD25-9262-69EF-00F3C21B82CF}"/>
              </a:ext>
            </a:extLst>
          </p:cNvPr>
          <p:cNvGrpSpPr/>
          <p:nvPr/>
        </p:nvGrpSpPr>
        <p:grpSpPr>
          <a:xfrm>
            <a:off x="-5269454" y="9957221"/>
            <a:ext cx="4122340" cy="557451"/>
            <a:chOff x="3534301" y="5222794"/>
            <a:chExt cx="2799691" cy="557451"/>
          </a:xfrm>
        </p:grpSpPr>
        <p:sp>
          <p:nvSpPr>
            <p:cNvPr id="3613" name="object 4">
              <a:extLst>
                <a:ext uri="{FF2B5EF4-FFF2-40B4-BE49-F238E27FC236}">
                  <a16:creationId xmlns:a16="http://schemas.microsoft.com/office/drawing/2014/main" id="{B984CBF5-9195-F1A2-6535-552844EE0B07}"/>
                </a:ext>
              </a:extLst>
            </p:cNvPr>
            <p:cNvSpPr txBox="1"/>
            <p:nvPr/>
          </p:nvSpPr>
          <p:spPr>
            <a:xfrm>
              <a:off x="5748031" y="5420728"/>
              <a:ext cx="585961" cy="161583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en-US"/>
              </a:defPPr>
              <a:lvl1pPr algn="ctr" defTabSz="914400">
                <a:lnSpc>
                  <a:spcPct val="100000"/>
                </a:lnSpc>
                <a:defRPr sz="1050" b="1" kern="0">
                  <a:solidFill>
                    <a:srgbClr val="FF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r>
                <a:rPr lang="ja-JP" altLang="en-US" dirty="0">
                  <a:solidFill>
                    <a:srgbClr val="00B050"/>
                  </a:solidFill>
                </a:rPr>
                <a:t>ああああ</a:t>
              </a:r>
              <a:endParaRPr lang="en-US" altLang="ja-JP" dirty="0">
                <a:solidFill>
                  <a:srgbClr val="00B050"/>
                </a:solidFill>
              </a:endParaRPr>
            </a:p>
          </p:txBody>
        </p:sp>
        <p:sp>
          <p:nvSpPr>
            <p:cNvPr id="3614" name="object 4">
              <a:extLst>
                <a:ext uri="{FF2B5EF4-FFF2-40B4-BE49-F238E27FC236}">
                  <a16:creationId xmlns:a16="http://schemas.microsoft.com/office/drawing/2014/main" id="{0D5BC2F3-F685-CF60-91E4-01ED7E5CCFFC}"/>
                </a:ext>
              </a:extLst>
            </p:cNvPr>
            <p:cNvSpPr txBox="1"/>
            <p:nvPr/>
          </p:nvSpPr>
          <p:spPr>
            <a:xfrm>
              <a:off x="3534301" y="5222794"/>
              <a:ext cx="1808253" cy="55745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B05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dirty="0">
                  <a:solidFill>
                    <a:srgbClr val="00B050"/>
                  </a:solidFill>
                  <a:effectLst/>
                </a:rPr>
                <a:t>効果：あああああ</a:t>
              </a:r>
              <a:endParaRPr lang="en-US" altLang="ja-JP" sz="1050" dirty="0">
                <a:solidFill>
                  <a:srgbClr val="00B050"/>
                </a:solidFill>
                <a:effectLst/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1050" dirty="0">
                  <a:solidFill>
                    <a:srgbClr val="FF00FF"/>
                  </a:solidFill>
                  <a:effectLst>
                    <a:glow rad="88900">
                      <a:schemeClr val="bg1"/>
                    </a:glow>
                  </a:effectLst>
                </a:rPr>
                <a:t>　</a:t>
              </a: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施設など：ああああ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　</a:t>
              </a:r>
              <a:r>
                <a:rPr lang="ja-JP" altLang="en-US" sz="1050" b="0" dirty="0">
                  <a:solidFill>
                    <a:schemeClr val="tx1"/>
                  </a:solidFill>
                </a:rPr>
                <a:t>施設など</a:t>
              </a: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：ああああ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3615" name="直線矢印コネクタ 3614">
              <a:extLst>
                <a:ext uri="{FF2B5EF4-FFF2-40B4-BE49-F238E27FC236}">
                  <a16:creationId xmlns:a16="http://schemas.microsoft.com/office/drawing/2014/main" id="{5D0F297A-314E-69A9-74F5-4ACD0A2E3264}"/>
                </a:ext>
              </a:extLst>
            </p:cNvPr>
            <p:cNvCxnSpPr>
              <a:cxnSpLocks/>
              <a:stCxn id="3614" idx="3"/>
              <a:endCxn id="3613" idx="1"/>
            </p:cNvCxnSpPr>
            <p:nvPr/>
          </p:nvCxnSpPr>
          <p:spPr>
            <a:xfrm>
              <a:off x="5342554" y="5501520"/>
              <a:ext cx="405477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rgbClr val="00B050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635" name="図 3634">
            <a:extLst>
              <a:ext uri="{FF2B5EF4-FFF2-40B4-BE49-F238E27FC236}">
                <a16:creationId xmlns:a16="http://schemas.microsoft.com/office/drawing/2014/main" id="{2F3886BD-7133-AE5B-EF20-014264109F4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054" y="10899090"/>
            <a:ext cx="9499092" cy="184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12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7" name="グループ化 3826">
            <a:extLst>
              <a:ext uri="{FF2B5EF4-FFF2-40B4-BE49-F238E27FC236}">
                <a16:creationId xmlns:a16="http://schemas.microsoft.com/office/drawing/2014/main" id="{F416D2E7-380A-F5C8-3E00-21CCD3249351}"/>
              </a:ext>
            </a:extLst>
          </p:cNvPr>
          <p:cNvGrpSpPr/>
          <p:nvPr/>
        </p:nvGrpSpPr>
        <p:grpSpPr>
          <a:xfrm>
            <a:off x="93000" y="2076428"/>
            <a:ext cx="9415200" cy="8726905"/>
            <a:chOff x="93000" y="2076428"/>
            <a:chExt cx="9415200" cy="8726905"/>
          </a:xfrm>
        </p:grpSpPr>
        <p:sp>
          <p:nvSpPr>
            <p:cNvPr id="3828" name="object 4">
              <a:extLst>
                <a:ext uri="{FF2B5EF4-FFF2-40B4-BE49-F238E27FC236}">
                  <a16:creationId xmlns:a16="http://schemas.microsoft.com/office/drawing/2014/main" id="{EBD016B2-F3BD-DBF5-933C-BA27D8F71123}"/>
                </a:ext>
              </a:extLst>
            </p:cNvPr>
            <p:cNvSpPr txBox="1"/>
            <p:nvPr/>
          </p:nvSpPr>
          <p:spPr>
            <a:xfrm>
              <a:off x="93000" y="2076428"/>
              <a:ext cx="9415200" cy="4320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>
              <a:defPPr>
                <a:defRPr lang="en-US"/>
              </a:defPPr>
              <a:lvl1pPr algn="ctr">
                <a:defRPr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sz="200" dirty="0">
                <a:solidFill>
                  <a:srgbClr val="0000FF"/>
                </a:solidFill>
              </a:endParaRPr>
            </a:p>
          </p:txBody>
        </p:sp>
        <p:sp>
          <p:nvSpPr>
            <p:cNvPr id="3829" name="object 4">
              <a:extLst>
                <a:ext uri="{FF2B5EF4-FFF2-40B4-BE49-F238E27FC236}">
                  <a16:creationId xmlns:a16="http://schemas.microsoft.com/office/drawing/2014/main" id="{0FE69EE4-09E3-61B9-3DE7-940205EA4D03}"/>
                </a:ext>
              </a:extLst>
            </p:cNvPr>
            <p:cNvSpPr txBox="1"/>
            <p:nvPr/>
          </p:nvSpPr>
          <p:spPr>
            <a:xfrm>
              <a:off x="93000" y="6483333"/>
              <a:ext cx="9415200" cy="4320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vert="horz" wrap="square" lIns="36000" tIns="36000" rIns="36000" bIns="36000" rtlCol="0">
              <a:noAutofit/>
            </a:bodyPr>
            <a:lstStyle/>
            <a:p>
              <a:pPr marL="12700" algn="ctr" defTabSz="914400">
                <a:spcBef>
                  <a:spcPts val="100"/>
                </a:spcBef>
              </a:pPr>
              <a:endParaRPr b="1" kern="0" dirty="0">
                <a:solidFill>
                  <a:schemeClr val="bg1"/>
                </a:solidFill>
                <a:latin typeface="+mn-ea"/>
                <a:cs typeface="Meiryo UI"/>
              </a:endParaRPr>
            </a:p>
          </p:txBody>
        </p:sp>
        <p:sp>
          <p:nvSpPr>
            <p:cNvPr id="3832" name="object 4">
              <a:extLst>
                <a:ext uri="{FF2B5EF4-FFF2-40B4-BE49-F238E27FC236}">
                  <a16:creationId xmlns:a16="http://schemas.microsoft.com/office/drawing/2014/main" id="{64744226-08EF-C985-8021-91BCF180D160}"/>
                </a:ext>
              </a:extLst>
            </p:cNvPr>
            <p:cNvSpPr txBox="1"/>
            <p:nvPr/>
          </p:nvSpPr>
          <p:spPr>
            <a:xfrm>
              <a:off x="93000" y="6483333"/>
              <a:ext cx="257369" cy="432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eaVert" wrap="square" lIns="36000" tIns="36000" rIns="36000" bIns="36000" rtlCol="0">
              <a:spAutoFit/>
            </a:bodyPr>
            <a:lstStyle>
              <a:defPPr>
                <a:defRPr lang="en-US"/>
              </a:defPPr>
              <a:lvl1pPr marL="12700" algn="ctr" defTabSz="914400">
                <a:spcBef>
                  <a:spcPts val="100"/>
                </a:spcBef>
                <a:defRPr b="1" kern="0">
                  <a:solidFill>
                    <a:schemeClr val="bg1"/>
                  </a:solidFill>
                  <a:latin typeface="+mn-ea"/>
                  <a:cs typeface="Meiryo UI"/>
                </a:defRPr>
              </a:lvl1pPr>
            </a:lstStyle>
            <a:p>
              <a:r>
                <a:rPr lang="ja-JP" altLang="en-US" sz="1200" dirty="0"/>
                <a:t>補助事業後</a:t>
              </a:r>
              <a:endParaRPr sz="1200" dirty="0"/>
            </a:p>
          </p:txBody>
        </p:sp>
        <p:sp>
          <p:nvSpPr>
            <p:cNvPr id="3833" name="object 4">
              <a:extLst>
                <a:ext uri="{FF2B5EF4-FFF2-40B4-BE49-F238E27FC236}">
                  <a16:creationId xmlns:a16="http://schemas.microsoft.com/office/drawing/2014/main" id="{658FDABB-2AA6-26DE-678C-E0CF647EABBD}"/>
                </a:ext>
              </a:extLst>
            </p:cNvPr>
            <p:cNvSpPr txBox="1"/>
            <p:nvPr/>
          </p:nvSpPr>
          <p:spPr>
            <a:xfrm>
              <a:off x="93000" y="2076428"/>
              <a:ext cx="257369" cy="4320000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</p:spPr>
          <p:txBody>
            <a:bodyPr vert="eaVert" wrap="square" lIns="36000" tIns="36000" rIns="36000" bIns="36000" rtlCol="0">
              <a:spAutoFit/>
            </a:bodyPr>
            <a:lstStyle/>
            <a:p>
              <a:pPr marL="12700" algn="ctr" defTabSz="914400">
                <a:spcBef>
                  <a:spcPts val="100"/>
                </a:spcBef>
              </a:pPr>
              <a:r>
                <a:rPr lang="ja-JP" altLang="en-US" sz="1200" b="1" kern="0" dirty="0">
                  <a:solidFill>
                    <a:schemeClr val="bg1"/>
                  </a:solidFill>
                  <a:latin typeface="+mn-ea"/>
                  <a:cs typeface="Meiryo UI"/>
                </a:rPr>
                <a:t>補助事業前</a:t>
              </a:r>
              <a:endParaRPr sz="1200" b="1" kern="0" dirty="0">
                <a:solidFill>
                  <a:schemeClr val="bg1"/>
                </a:solidFill>
                <a:latin typeface="+mn-ea"/>
                <a:cs typeface="Meiryo UI"/>
              </a:endParaRPr>
            </a:p>
          </p:txBody>
        </p:sp>
      </p:grpSp>
      <p:grpSp>
        <p:nvGrpSpPr>
          <p:cNvPr id="2563" name="グループ化 2562">
            <a:extLst>
              <a:ext uri="{FF2B5EF4-FFF2-40B4-BE49-F238E27FC236}">
                <a16:creationId xmlns:a16="http://schemas.microsoft.com/office/drawing/2014/main" id="{F5B7D531-3B6C-C2F8-EF74-8FF70AA84915}"/>
              </a:ext>
            </a:extLst>
          </p:cNvPr>
          <p:cNvGrpSpPr/>
          <p:nvPr/>
        </p:nvGrpSpPr>
        <p:grpSpPr>
          <a:xfrm>
            <a:off x="2561935" y="2440942"/>
            <a:ext cx="2539883" cy="2619245"/>
            <a:chOff x="2596048" y="490707"/>
            <a:chExt cx="2539883" cy="2619245"/>
          </a:xfrm>
        </p:grpSpPr>
        <p:sp>
          <p:nvSpPr>
            <p:cNvPr id="2564" name="正方形/長方形 2563">
              <a:extLst>
                <a:ext uri="{FF2B5EF4-FFF2-40B4-BE49-F238E27FC236}">
                  <a16:creationId xmlns:a16="http://schemas.microsoft.com/office/drawing/2014/main" id="{4A2B9B22-6778-0E0C-320E-2F6F18660F98}"/>
                </a:ext>
              </a:extLst>
            </p:cNvPr>
            <p:cNvSpPr/>
            <p:nvPr/>
          </p:nvSpPr>
          <p:spPr>
            <a:xfrm>
              <a:off x="2596048" y="490707"/>
              <a:ext cx="2539883" cy="2619245"/>
            </a:xfrm>
            <a:prstGeom prst="rect">
              <a:avLst/>
            </a:prstGeom>
            <a:solidFill>
              <a:srgbClr val="FFCCC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自社拠点①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】</a:t>
              </a: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●●工場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5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製品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A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・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B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製造⇒△△倉庫へ</a:t>
              </a:r>
            </a:p>
          </p:txBody>
        </p:sp>
        <p:sp>
          <p:nvSpPr>
            <p:cNvPr id="2565" name="正方形/長方形 2564">
              <a:extLst>
                <a:ext uri="{FF2B5EF4-FFF2-40B4-BE49-F238E27FC236}">
                  <a16:creationId xmlns:a16="http://schemas.microsoft.com/office/drawing/2014/main" id="{79513595-43DC-6E48-D603-7249AEE12F6E}"/>
                </a:ext>
              </a:extLst>
            </p:cNvPr>
            <p:cNvSpPr/>
            <p:nvPr/>
          </p:nvSpPr>
          <p:spPr>
            <a:xfrm>
              <a:off x="2635618" y="1215423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原料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タンク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2566" name="正方形/長方形 2565">
              <a:extLst>
                <a:ext uri="{FF2B5EF4-FFF2-40B4-BE49-F238E27FC236}">
                  <a16:creationId xmlns:a16="http://schemas.microsoft.com/office/drawing/2014/main" id="{A5A0F534-936F-41C7-069D-36F84A3EA633}"/>
                </a:ext>
              </a:extLst>
            </p:cNvPr>
            <p:cNvSpPr/>
            <p:nvPr/>
          </p:nvSpPr>
          <p:spPr>
            <a:xfrm>
              <a:off x="3623644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製造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ライン</a:t>
              </a:r>
            </a:p>
          </p:txBody>
        </p:sp>
        <p:sp>
          <p:nvSpPr>
            <p:cNvPr id="2567" name="正方形/長方形 2566">
              <a:extLst>
                <a:ext uri="{FF2B5EF4-FFF2-40B4-BE49-F238E27FC236}">
                  <a16:creationId xmlns:a16="http://schemas.microsoft.com/office/drawing/2014/main" id="{B16AFB19-FE47-1AAD-2626-6E2E74CB3089}"/>
                </a:ext>
              </a:extLst>
            </p:cNvPr>
            <p:cNvSpPr/>
            <p:nvPr/>
          </p:nvSpPr>
          <p:spPr>
            <a:xfrm>
              <a:off x="4611671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製品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倉庫</a:t>
              </a:r>
            </a:p>
          </p:txBody>
        </p:sp>
        <p:sp>
          <p:nvSpPr>
            <p:cNvPr id="2568" name="正方形/長方形 2567">
              <a:extLst>
                <a:ext uri="{FF2B5EF4-FFF2-40B4-BE49-F238E27FC236}">
                  <a16:creationId xmlns:a16="http://schemas.microsoft.com/office/drawing/2014/main" id="{E4C800A5-5C64-87D7-E4E5-7C2A90950324}"/>
                </a:ext>
              </a:extLst>
            </p:cNvPr>
            <p:cNvSpPr/>
            <p:nvPr/>
          </p:nvSpPr>
          <p:spPr>
            <a:xfrm>
              <a:off x="2635618" y="2190421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部品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倉庫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466" name="object 4">
            <a:extLst>
              <a:ext uri="{FF2B5EF4-FFF2-40B4-BE49-F238E27FC236}">
                <a16:creationId xmlns:a16="http://schemas.microsoft.com/office/drawing/2014/main" id="{34D530E0-0CA1-13A2-5752-12453602C0DD}"/>
              </a:ext>
            </a:extLst>
          </p:cNvPr>
          <p:cNvSpPr txBox="1"/>
          <p:nvPr/>
        </p:nvSpPr>
        <p:spPr>
          <a:xfrm>
            <a:off x="8878111" y="0"/>
            <a:ext cx="723089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algn="ctr" defTabSz="914400">
              <a:spcBef>
                <a:spcPts val="100"/>
              </a:spcBef>
            </a:pPr>
            <a:r>
              <a:rPr lang="ja-JP" altLang="en-US" sz="1600" b="1" kern="0" dirty="0">
                <a:solidFill>
                  <a:srgbClr val="FF0000"/>
                </a:solidFill>
                <a:latin typeface="Meiryo UI"/>
                <a:cs typeface="Meiryo UI"/>
              </a:rPr>
              <a:t>記載例</a:t>
            </a:r>
            <a:endParaRPr sz="1600" b="1" kern="0" dirty="0">
              <a:solidFill>
                <a:srgbClr val="FF0000"/>
              </a:solidFill>
              <a:latin typeface="Meiryo UI"/>
              <a:cs typeface="Meiryo UI"/>
            </a:endParaRPr>
          </a:p>
        </p:txBody>
      </p:sp>
      <p:sp>
        <p:nvSpPr>
          <p:cNvPr id="2558" name="正方形/長方形 2557">
            <a:extLst>
              <a:ext uri="{FF2B5EF4-FFF2-40B4-BE49-F238E27FC236}">
                <a16:creationId xmlns:a16="http://schemas.microsoft.com/office/drawing/2014/main" id="{B8A00EC7-600C-68D1-FDA2-733E8B5D3DA5}"/>
              </a:ext>
            </a:extLst>
          </p:cNvPr>
          <p:cNvSpPr/>
          <p:nvPr/>
        </p:nvSpPr>
        <p:spPr>
          <a:xfrm>
            <a:off x="535559" y="2440942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調達先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▲▲株式会社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■■工場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原料①②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の調達</a:t>
            </a:r>
          </a:p>
        </p:txBody>
      </p:sp>
      <p:sp>
        <p:nvSpPr>
          <p:cNvPr id="2559" name="正方形/長方形 2558">
            <a:extLst>
              <a:ext uri="{FF2B5EF4-FFF2-40B4-BE49-F238E27FC236}">
                <a16:creationId xmlns:a16="http://schemas.microsoft.com/office/drawing/2014/main" id="{FEC7070B-3947-4EF4-2416-E99370B8B43F}"/>
              </a:ext>
            </a:extLst>
          </p:cNvPr>
          <p:cNvSpPr/>
          <p:nvPr/>
        </p:nvSpPr>
        <p:spPr>
          <a:xfrm>
            <a:off x="6228194" y="2440943"/>
            <a:ext cx="900000" cy="1260000"/>
          </a:xfrm>
          <a:prstGeom prst="rect">
            <a:avLst/>
          </a:prstGeom>
          <a:solidFill>
            <a:srgbClr val="FFCC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自社拠点②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△△第１倉庫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A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保管</a:t>
            </a:r>
          </a:p>
        </p:txBody>
      </p:sp>
      <p:sp>
        <p:nvSpPr>
          <p:cNvPr id="2560" name="正方形/長方形 2559">
            <a:extLst>
              <a:ext uri="{FF2B5EF4-FFF2-40B4-BE49-F238E27FC236}">
                <a16:creationId xmlns:a16="http://schemas.microsoft.com/office/drawing/2014/main" id="{FB9D4BB2-F4D9-7AB8-3DAF-79F92B2AA340}"/>
              </a:ext>
            </a:extLst>
          </p:cNvPr>
          <p:cNvSpPr/>
          <p:nvPr/>
        </p:nvSpPr>
        <p:spPr>
          <a:xfrm>
            <a:off x="8254571" y="2440943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lvl="0"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◆◆株式会社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en-US" altLang="ja-JP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××</a:t>
            </a:r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物流センター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AB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</a:t>
            </a:r>
          </a:p>
        </p:txBody>
      </p:sp>
      <p:sp>
        <p:nvSpPr>
          <p:cNvPr id="2561" name="正方形/長方形 2560">
            <a:extLst>
              <a:ext uri="{FF2B5EF4-FFF2-40B4-BE49-F238E27FC236}">
                <a16:creationId xmlns:a16="http://schemas.microsoft.com/office/drawing/2014/main" id="{F12C513F-D310-D0F9-A8A5-41044C8B3079}"/>
              </a:ext>
            </a:extLst>
          </p:cNvPr>
          <p:cNvSpPr/>
          <p:nvPr/>
        </p:nvSpPr>
        <p:spPr>
          <a:xfrm>
            <a:off x="8254571" y="4160189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lvl="0"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□□株式会社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◇◇物流センター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</a:t>
            </a:r>
          </a:p>
        </p:txBody>
      </p:sp>
      <p:sp>
        <p:nvSpPr>
          <p:cNvPr id="2562" name="正方形/長方形 2561">
            <a:extLst>
              <a:ext uri="{FF2B5EF4-FFF2-40B4-BE49-F238E27FC236}">
                <a16:creationId xmlns:a16="http://schemas.microsoft.com/office/drawing/2014/main" id="{56509FCD-A493-4348-DE8F-C45C38D950E5}"/>
              </a:ext>
            </a:extLst>
          </p:cNvPr>
          <p:cNvSpPr/>
          <p:nvPr/>
        </p:nvSpPr>
        <p:spPr>
          <a:xfrm>
            <a:off x="6228194" y="3800189"/>
            <a:ext cx="900000" cy="1260000"/>
          </a:xfrm>
          <a:prstGeom prst="rect">
            <a:avLst/>
          </a:prstGeom>
          <a:solidFill>
            <a:srgbClr val="FFCC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自社拠点③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△△第２倉庫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保管</a:t>
            </a:r>
          </a:p>
        </p:txBody>
      </p:sp>
      <p:cxnSp>
        <p:nvCxnSpPr>
          <p:cNvPr id="2570" name="直線矢印コネクタ 2569">
            <a:extLst>
              <a:ext uri="{FF2B5EF4-FFF2-40B4-BE49-F238E27FC236}">
                <a16:creationId xmlns:a16="http://schemas.microsoft.com/office/drawing/2014/main" id="{3E6BB3F9-2170-5540-1D0A-64259E6166F8}"/>
              </a:ext>
            </a:extLst>
          </p:cNvPr>
          <p:cNvCxnSpPr>
            <a:cxnSpLocks/>
          </p:cNvCxnSpPr>
          <p:nvPr/>
        </p:nvCxnSpPr>
        <p:spPr>
          <a:xfrm>
            <a:off x="3040127" y="4522568"/>
            <a:ext cx="576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6" name="直線矢印コネクタ 2615">
            <a:extLst>
              <a:ext uri="{FF2B5EF4-FFF2-40B4-BE49-F238E27FC236}">
                <a16:creationId xmlns:a16="http://schemas.microsoft.com/office/drawing/2014/main" id="{E6FCECF4-8BF4-0F48-2577-3B9E257A33AE}"/>
              </a:ext>
            </a:extLst>
          </p:cNvPr>
          <p:cNvCxnSpPr>
            <a:cxnSpLocks/>
          </p:cNvCxnSpPr>
          <p:nvPr/>
        </p:nvCxnSpPr>
        <p:spPr>
          <a:xfrm>
            <a:off x="5049454" y="4631757"/>
            <a:ext cx="117673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8" name="直線矢印コネクタ 2537">
            <a:extLst>
              <a:ext uri="{FF2B5EF4-FFF2-40B4-BE49-F238E27FC236}">
                <a16:creationId xmlns:a16="http://schemas.microsoft.com/office/drawing/2014/main" id="{5D9D8D7F-5BD7-F7EC-16C0-D381F72E3BCF}"/>
              </a:ext>
            </a:extLst>
          </p:cNvPr>
          <p:cNvCxnSpPr>
            <a:cxnSpLocks/>
          </p:cNvCxnSpPr>
          <p:nvPr/>
        </p:nvCxnSpPr>
        <p:spPr>
          <a:xfrm>
            <a:off x="7128194" y="4631757"/>
            <a:ext cx="111156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3" name="object 4">
            <a:extLst>
              <a:ext uri="{FF2B5EF4-FFF2-40B4-BE49-F238E27FC236}">
                <a16:creationId xmlns:a16="http://schemas.microsoft.com/office/drawing/2014/main" id="{36485322-ED7F-F8E8-06B2-826EA9CA8830}"/>
              </a:ext>
            </a:extLst>
          </p:cNvPr>
          <p:cNvSpPr txBox="1"/>
          <p:nvPr/>
        </p:nvSpPr>
        <p:spPr>
          <a:xfrm>
            <a:off x="1525860" y="2296954"/>
            <a:ext cx="945774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≫原材料輸送≫</a:t>
            </a:r>
            <a:endParaRPr sz="1050" dirty="0">
              <a:solidFill>
                <a:srgbClr val="FF0000"/>
              </a:solidFill>
            </a:endParaRPr>
          </a:p>
        </p:txBody>
      </p:sp>
      <p:sp>
        <p:nvSpPr>
          <p:cNvPr id="2724" name="正方形/長方形 2723">
            <a:extLst>
              <a:ext uri="{FF2B5EF4-FFF2-40B4-BE49-F238E27FC236}">
                <a16:creationId xmlns:a16="http://schemas.microsoft.com/office/drawing/2014/main" id="{35FC9B9C-8050-C4DF-C2F2-1D6D57BE8E0F}"/>
              </a:ext>
            </a:extLst>
          </p:cNvPr>
          <p:cNvSpPr/>
          <p:nvPr/>
        </p:nvSpPr>
        <p:spPr>
          <a:xfrm>
            <a:off x="535559" y="3579521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調達先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◎◎株式会社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株式会社★★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部品①②③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の調達</a:t>
            </a:r>
          </a:p>
        </p:txBody>
      </p:sp>
      <p:cxnSp>
        <p:nvCxnSpPr>
          <p:cNvPr id="2728" name="コネクタ: カギ線 2727">
            <a:extLst>
              <a:ext uri="{FF2B5EF4-FFF2-40B4-BE49-F238E27FC236}">
                <a16:creationId xmlns:a16="http://schemas.microsoft.com/office/drawing/2014/main" id="{A772997A-5909-59E3-99B3-46C5FA4D8AC3}"/>
              </a:ext>
            </a:extLst>
          </p:cNvPr>
          <p:cNvCxnSpPr>
            <a:cxnSpLocks/>
            <a:stCxn id="2558" idx="3"/>
            <a:endCxn id="2565" idx="1"/>
          </p:cNvCxnSpPr>
          <p:nvPr/>
        </p:nvCxnSpPr>
        <p:spPr>
          <a:xfrm>
            <a:off x="1435559" y="2890942"/>
            <a:ext cx="1165946" cy="71415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9" name="コネクタ: カギ線 2728">
            <a:extLst>
              <a:ext uri="{FF2B5EF4-FFF2-40B4-BE49-F238E27FC236}">
                <a16:creationId xmlns:a16="http://schemas.microsoft.com/office/drawing/2014/main" id="{20417299-3222-B466-E368-221B9F6C9A00}"/>
              </a:ext>
            </a:extLst>
          </p:cNvPr>
          <p:cNvCxnSpPr>
            <a:cxnSpLocks/>
            <a:stCxn id="2724" idx="3"/>
            <a:endCxn id="2568" idx="1"/>
          </p:cNvCxnSpPr>
          <p:nvPr/>
        </p:nvCxnSpPr>
        <p:spPr>
          <a:xfrm>
            <a:off x="1435559" y="4029521"/>
            <a:ext cx="1165946" cy="55057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1" name="コネクタ: カギ線 2750">
            <a:extLst>
              <a:ext uri="{FF2B5EF4-FFF2-40B4-BE49-F238E27FC236}">
                <a16:creationId xmlns:a16="http://schemas.microsoft.com/office/drawing/2014/main" id="{C2AB7BAE-7353-B932-83EB-274D83ED453C}"/>
              </a:ext>
            </a:extLst>
          </p:cNvPr>
          <p:cNvCxnSpPr>
            <a:cxnSpLocks/>
            <a:stCxn id="2566" idx="2"/>
            <a:endCxn id="2724" idx="2"/>
          </p:cNvCxnSpPr>
          <p:nvPr/>
        </p:nvCxnSpPr>
        <p:spPr>
          <a:xfrm rot="5400000" flipH="1">
            <a:off x="2133170" y="3331911"/>
            <a:ext cx="541464" cy="2836685"/>
          </a:xfrm>
          <a:prstGeom prst="bentConnector3">
            <a:avLst>
              <a:gd name="adj1" fmla="val -42219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8" name="コネクタ: カギ線 2757">
            <a:extLst>
              <a:ext uri="{FF2B5EF4-FFF2-40B4-BE49-F238E27FC236}">
                <a16:creationId xmlns:a16="http://schemas.microsoft.com/office/drawing/2014/main" id="{311B0903-D59D-785B-5578-28F4F14B5C99}"/>
              </a:ext>
            </a:extLst>
          </p:cNvPr>
          <p:cNvCxnSpPr>
            <a:cxnSpLocks/>
            <a:stCxn id="2560" idx="0"/>
            <a:endCxn id="2567" idx="0"/>
          </p:cNvCxnSpPr>
          <p:nvPr/>
        </p:nvCxnSpPr>
        <p:spPr>
          <a:xfrm rot="16200000" flipH="1" flipV="1">
            <a:off x="6395063" y="856150"/>
            <a:ext cx="724715" cy="3894300"/>
          </a:xfrm>
          <a:prstGeom prst="bentConnector3">
            <a:avLst>
              <a:gd name="adj1" fmla="val -31543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0" name="正方形/長方形 2879">
            <a:extLst>
              <a:ext uri="{FF2B5EF4-FFF2-40B4-BE49-F238E27FC236}">
                <a16:creationId xmlns:a16="http://schemas.microsoft.com/office/drawing/2014/main" id="{3FFEDEC9-94BE-9B13-67A8-0099EA7F802F}"/>
              </a:ext>
            </a:extLst>
          </p:cNvPr>
          <p:cNvSpPr/>
          <p:nvPr/>
        </p:nvSpPr>
        <p:spPr>
          <a:xfrm>
            <a:off x="916835" y="9920088"/>
            <a:ext cx="698724" cy="5822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ctr" anchorCtr="0"/>
          <a:lstStyle/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デポ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881" name="正方形/長方形 2880">
            <a:extLst>
              <a:ext uri="{FF2B5EF4-FFF2-40B4-BE49-F238E27FC236}">
                <a16:creationId xmlns:a16="http://schemas.microsoft.com/office/drawing/2014/main" id="{383A48B9-1EA6-F592-A463-291136395842}"/>
              </a:ext>
            </a:extLst>
          </p:cNvPr>
          <p:cNvSpPr/>
          <p:nvPr/>
        </p:nvSpPr>
        <p:spPr>
          <a:xfrm>
            <a:off x="7303620" y="9920088"/>
            <a:ext cx="698724" cy="5822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ctr" anchorCtr="0"/>
          <a:lstStyle/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デポ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883" name="正方形/長方形 2882">
            <a:extLst>
              <a:ext uri="{FF2B5EF4-FFF2-40B4-BE49-F238E27FC236}">
                <a16:creationId xmlns:a16="http://schemas.microsoft.com/office/drawing/2014/main" id="{57D9C15A-FC96-ADEC-5273-3F3A89A6D30D}"/>
              </a:ext>
            </a:extLst>
          </p:cNvPr>
          <p:cNvSpPr/>
          <p:nvPr/>
        </p:nvSpPr>
        <p:spPr>
          <a:xfrm>
            <a:off x="8610244" y="9920088"/>
            <a:ext cx="698724" cy="5822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ctr" anchorCtr="0"/>
          <a:lstStyle/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共同回収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拠点</a:t>
            </a:r>
            <a:endParaRPr lang="en-US" altLang="ja-JP" sz="900" b="1" kern="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cxnSp>
        <p:nvCxnSpPr>
          <p:cNvPr id="2948" name="コネクタ: カギ線 2947">
            <a:extLst>
              <a:ext uri="{FF2B5EF4-FFF2-40B4-BE49-F238E27FC236}">
                <a16:creationId xmlns:a16="http://schemas.microsoft.com/office/drawing/2014/main" id="{D3506492-01F1-5030-67C1-7229FC9B6610}"/>
              </a:ext>
            </a:extLst>
          </p:cNvPr>
          <p:cNvCxnSpPr>
            <a:cxnSpLocks/>
            <a:stCxn id="3366" idx="2"/>
            <a:endCxn id="2881" idx="0"/>
          </p:cNvCxnSpPr>
          <p:nvPr/>
        </p:nvCxnSpPr>
        <p:spPr>
          <a:xfrm rot="5400000">
            <a:off x="7943773" y="9159289"/>
            <a:ext cx="470009" cy="1051589"/>
          </a:xfrm>
          <a:prstGeom prst="bentConnector3">
            <a:avLst>
              <a:gd name="adj1" fmla="val 68158"/>
            </a:avLst>
          </a:prstGeom>
          <a:ln w="19050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9" name="コネクタ: カギ線 2948">
            <a:extLst>
              <a:ext uri="{FF2B5EF4-FFF2-40B4-BE49-F238E27FC236}">
                <a16:creationId xmlns:a16="http://schemas.microsoft.com/office/drawing/2014/main" id="{C1743023-F456-C180-562E-F191ED9593A8}"/>
              </a:ext>
            </a:extLst>
          </p:cNvPr>
          <p:cNvCxnSpPr>
            <a:cxnSpLocks/>
            <a:stCxn id="3365" idx="3"/>
            <a:endCxn id="2883" idx="0"/>
          </p:cNvCxnSpPr>
          <p:nvPr/>
        </p:nvCxnSpPr>
        <p:spPr>
          <a:xfrm flipH="1">
            <a:off x="8959606" y="7280833"/>
            <a:ext cx="194965" cy="2639255"/>
          </a:xfrm>
          <a:prstGeom prst="bentConnector4">
            <a:avLst>
              <a:gd name="adj1" fmla="val -66443"/>
              <a:gd name="adj2" fmla="val 94384"/>
            </a:avLst>
          </a:prstGeom>
          <a:ln w="19050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2" name="object 4">
            <a:extLst>
              <a:ext uri="{FF2B5EF4-FFF2-40B4-BE49-F238E27FC236}">
                <a16:creationId xmlns:a16="http://schemas.microsoft.com/office/drawing/2014/main" id="{1FE82B02-EEBC-F318-96DD-8E90149331FF}"/>
              </a:ext>
            </a:extLst>
          </p:cNvPr>
          <p:cNvSpPr txBox="1"/>
          <p:nvPr/>
        </p:nvSpPr>
        <p:spPr>
          <a:xfrm>
            <a:off x="6399895" y="4404542"/>
            <a:ext cx="556598" cy="4847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</a:rPr>
              <a:t>バラおろし</a:t>
            </a:r>
            <a:endParaRPr lang="en-US" altLang="ja-JP" sz="1050" dirty="0">
              <a:solidFill>
                <a:srgbClr val="FF00FF"/>
              </a:solidFill>
              <a:effectLst>
                <a:glow rad="88900">
                  <a:schemeClr val="bg1"/>
                </a:glow>
              </a:effectLst>
            </a:endParaRPr>
          </a:p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</a:rPr>
              <a:t>バラ積み</a:t>
            </a:r>
            <a:endParaRPr lang="en-US" altLang="ja-JP" sz="1050" dirty="0">
              <a:solidFill>
                <a:srgbClr val="FF00FF"/>
              </a:solidFill>
              <a:effectLst>
                <a:glow rad="88900">
                  <a:schemeClr val="bg1"/>
                </a:glow>
              </a:effectLst>
            </a:endParaRPr>
          </a:p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</a:rPr>
              <a:t>作業</a:t>
            </a:r>
            <a:endParaRPr lang="en-US" altLang="ja-JP" sz="1050" dirty="0">
              <a:solidFill>
                <a:srgbClr val="FF00FF"/>
              </a:solidFill>
              <a:effectLst>
                <a:glow rad="88900">
                  <a:schemeClr val="bg1"/>
                </a:glow>
              </a:effectLst>
            </a:endParaRPr>
          </a:p>
        </p:txBody>
      </p:sp>
      <p:sp>
        <p:nvSpPr>
          <p:cNvPr id="2963" name="object 4">
            <a:extLst>
              <a:ext uri="{FF2B5EF4-FFF2-40B4-BE49-F238E27FC236}">
                <a16:creationId xmlns:a16="http://schemas.microsoft.com/office/drawing/2014/main" id="{C13B3ADC-5425-E5B9-72AD-28812057844B}"/>
              </a:ext>
            </a:extLst>
          </p:cNvPr>
          <p:cNvSpPr txBox="1"/>
          <p:nvPr/>
        </p:nvSpPr>
        <p:spPr>
          <a:xfrm>
            <a:off x="4512511" y="4404542"/>
            <a:ext cx="585961" cy="3231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algn="ctr" defTabSz="914400">
              <a:lnSpc>
                <a:spcPct val="100000"/>
              </a:lnSpc>
              <a:defRPr sz="1050" b="1" kern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r>
              <a:rPr lang="ja-JP" altLang="en-US" dirty="0"/>
              <a:t>バラ積み</a:t>
            </a:r>
            <a:endParaRPr lang="en-US" altLang="ja-JP" dirty="0"/>
          </a:p>
          <a:p>
            <a:r>
              <a:rPr lang="ja-JP" altLang="en-US" dirty="0"/>
              <a:t>作業</a:t>
            </a:r>
            <a:endParaRPr lang="en-US" altLang="ja-JP" dirty="0"/>
          </a:p>
        </p:txBody>
      </p:sp>
      <p:sp>
        <p:nvSpPr>
          <p:cNvPr id="3065" name="object 4">
            <a:extLst>
              <a:ext uri="{FF2B5EF4-FFF2-40B4-BE49-F238E27FC236}">
                <a16:creationId xmlns:a16="http://schemas.microsoft.com/office/drawing/2014/main" id="{BC51D566-4658-A4E7-8E52-81C6A1E57922}"/>
              </a:ext>
            </a:extLst>
          </p:cNvPr>
          <p:cNvSpPr txBox="1"/>
          <p:nvPr/>
        </p:nvSpPr>
        <p:spPr>
          <a:xfrm>
            <a:off x="93000" y="578441"/>
            <a:ext cx="9415200" cy="11601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wrap="square" lIns="36000" tIns="36000" rIns="36000" bIns="36000" rtlCol="0">
            <a:noAutofit/>
          </a:bodyPr>
          <a:lstStyle/>
          <a:p>
            <a:pPr marL="180000" indent="-180000" defTabSz="914400">
              <a:spcBef>
                <a:spcPts val="100"/>
              </a:spcBef>
              <a:buFont typeface="Wingdings" panose="05000000000000000000" pitchFamily="2" charset="2"/>
              <a:buChar char="l"/>
            </a:pP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現在製品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B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の輸送に関して、製品倉庫から△△第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2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倉庫、および△△第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2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倉庫から納品先への輸送がバラ積み輸送の運用となっており、バラ積み・バラおろし作業が発生している。</a:t>
            </a:r>
            <a:endParaRPr lang="en-US" altLang="ja-JP" sz="1000" kern="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  <a:p>
            <a:pPr marL="180000" indent="-180000" defTabSz="914400">
              <a:spcBef>
                <a:spcPts val="100"/>
              </a:spcBef>
              <a:buFont typeface="Wingdings" panose="05000000000000000000" pitchFamily="2" charset="2"/>
              <a:buChar char="l"/>
            </a:pP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上記輸送にレンタルパレット（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T11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型）を導入して、製品倉庫から納品先までの一貫パレチゼーションを実施する。</a:t>
            </a:r>
            <a:endParaRPr lang="en-US" altLang="ja-JP" sz="1000" kern="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  <a:p>
            <a:pPr marL="180000" indent="-180000" defTabSz="914400">
              <a:spcBef>
                <a:spcPts val="100"/>
              </a:spcBef>
              <a:buFont typeface="Wingdings" panose="05000000000000000000" pitchFamily="2" charset="2"/>
              <a:buChar char="l"/>
            </a:pP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レンタルパレット（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T11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型）の導入により、製品倉庫、△△第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2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倉庫でのバラ積み作業・バラおろし作業が削減でき、荷役作業の効率化が期待できる。</a:t>
            </a:r>
            <a:endParaRPr lang="en-US" altLang="ja-JP" sz="1000" kern="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  <a:p>
            <a:pPr marL="180000" indent="-180000" defTabSz="914400">
              <a:spcBef>
                <a:spcPts val="100"/>
              </a:spcBef>
              <a:buFont typeface="Wingdings" panose="05000000000000000000" pitchFamily="2" charset="2"/>
              <a:buChar char="l"/>
            </a:pP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バラ輸送からパレタイズ輸送へ転換する物量は、約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1,000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ケース／日であり、パレット約</a:t>
            </a:r>
            <a:r>
              <a:rPr lang="en-US" altLang="ja-JP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100</a:t>
            </a:r>
            <a:r>
              <a:rPr lang="ja-JP" altLang="en-US" sz="1000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／日の使用を想定している。</a:t>
            </a:r>
            <a:endParaRPr lang="en-US" altLang="ja-JP" sz="1000" kern="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3157" name="object 4">
            <a:extLst>
              <a:ext uri="{FF2B5EF4-FFF2-40B4-BE49-F238E27FC236}">
                <a16:creationId xmlns:a16="http://schemas.microsoft.com/office/drawing/2014/main" id="{2B6F19C8-B44B-1A12-AE76-18ADE473A9F9}"/>
              </a:ext>
            </a:extLst>
          </p:cNvPr>
          <p:cNvSpPr txBox="1"/>
          <p:nvPr/>
        </p:nvSpPr>
        <p:spPr>
          <a:xfrm>
            <a:off x="0" y="1752842"/>
            <a:ext cx="302530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en-US" altLang="ja-JP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</a:t>
            </a:r>
            <a:r>
              <a:rPr lang="ja-JP" altLang="en-US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物流図</a:t>
            </a:r>
            <a:r>
              <a:rPr lang="en-US" altLang="ja-JP" sz="1600" b="1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3495" name="object 4">
            <a:extLst>
              <a:ext uri="{FF2B5EF4-FFF2-40B4-BE49-F238E27FC236}">
                <a16:creationId xmlns:a16="http://schemas.microsoft.com/office/drawing/2014/main" id="{11947C7E-E220-6E74-2F63-082395265522}"/>
              </a:ext>
            </a:extLst>
          </p:cNvPr>
          <p:cNvSpPr txBox="1"/>
          <p:nvPr/>
        </p:nvSpPr>
        <p:spPr>
          <a:xfrm>
            <a:off x="5103829" y="2296954"/>
            <a:ext cx="1122355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≫製品横持輸送≫</a:t>
            </a:r>
            <a:endParaRPr sz="1050" dirty="0">
              <a:solidFill>
                <a:srgbClr val="FF0000"/>
              </a:solidFill>
            </a:endParaRPr>
          </a:p>
        </p:txBody>
      </p:sp>
      <p:sp>
        <p:nvSpPr>
          <p:cNvPr id="3496" name="object 4">
            <a:extLst>
              <a:ext uri="{FF2B5EF4-FFF2-40B4-BE49-F238E27FC236}">
                <a16:creationId xmlns:a16="http://schemas.microsoft.com/office/drawing/2014/main" id="{1EC2B869-7A36-B4AA-7711-59ED0F0B5E8C}"/>
              </a:ext>
            </a:extLst>
          </p:cNvPr>
          <p:cNvSpPr txBox="1"/>
          <p:nvPr/>
        </p:nvSpPr>
        <p:spPr>
          <a:xfrm>
            <a:off x="7129041" y="2296954"/>
            <a:ext cx="1122355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≫製品納品輸送≫</a:t>
            </a:r>
            <a:endParaRPr sz="1050" dirty="0">
              <a:solidFill>
                <a:srgbClr val="FF0000"/>
              </a:solidFill>
            </a:endParaRPr>
          </a:p>
        </p:txBody>
      </p:sp>
      <p:grpSp>
        <p:nvGrpSpPr>
          <p:cNvPr id="3500" name="グループ化 3499">
            <a:extLst>
              <a:ext uri="{FF2B5EF4-FFF2-40B4-BE49-F238E27FC236}">
                <a16:creationId xmlns:a16="http://schemas.microsoft.com/office/drawing/2014/main" id="{42872922-C638-A69A-CCD6-79EB6E654C88}"/>
              </a:ext>
            </a:extLst>
          </p:cNvPr>
          <p:cNvGrpSpPr/>
          <p:nvPr/>
        </p:nvGrpSpPr>
        <p:grpSpPr>
          <a:xfrm>
            <a:off x="1596000" y="2904283"/>
            <a:ext cx="928741" cy="718699"/>
            <a:chOff x="1726559" y="5609882"/>
            <a:chExt cx="928741" cy="718699"/>
          </a:xfrm>
        </p:grpSpPr>
        <p:sp>
          <p:nvSpPr>
            <p:cNvPr id="3501" name="object 4">
              <a:extLst>
                <a:ext uri="{FF2B5EF4-FFF2-40B4-BE49-F238E27FC236}">
                  <a16:creationId xmlns:a16="http://schemas.microsoft.com/office/drawing/2014/main" id="{921BCB4B-A32F-F620-64FE-6382CDA23C15}"/>
                </a:ext>
              </a:extLst>
            </p:cNvPr>
            <p:cNvSpPr txBox="1"/>
            <p:nvPr/>
          </p:nvSpPr>
          <p:spPr>
            <a:xfrm>
              <a:off x="1726560" y="6020804"/>
              <a:ext cx="928740" cy="30777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ローリー車・バルク輸送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液体・鉱物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原料①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原料②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502" name="object 4">
              <a:extLst>
                <a:ext uri="{FF2B5EF4-FFF2-40B4-BE49-F238E27FC236}">
                  <a16:creationId xmlns:a16="http://schemas.microsoft.com/office/drawing/2014/main" id="{A2BB8CF6-A92D-0BF1-933F-0478D25920B4}"/>
                </a:ext>
              </a:extLst>
            </p:cNvPr>
            <p:cNvSpPr txBox="1"/>
            <p:nvPr/>
          </p:nvSpPr>
          <p:spPr>
            <a:xfrm>
              <a:off x="1726559" y="5609882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その他形態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sp>
          <p:nvSpPr>
            <p:cNvPr id="3503" name="正方形/長方形 3502">
              <a:extLst>
                <a:ext uri="{FF2B5EF4-FFF2-40B4-BE49-F238E27FC236}">
                  <a16:creationId xmlns:a16="http://schemas.microsoft.com/office/drawing/2014/main" id="{0EEFB52F-1C6A-DD6A-2F49-FE95793A4FEA}"/>
                </a:ext>
              </a:extLst>
            </p:cNvPr>
            <p:cNvSpPr/>
            <p:nvPr/>
          </p:nvSpPr>
          <p:spPr>
            <a:xfrm>
              <a:off x="1809729" y="5686826"/>
              <a:ext cx="357353" cy="33079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/>
            <a:lstStyle/>
            <a:p>
              <a:pPr algn="ctr"/>
              <a:endParaRPr kumimoji="1" lang="en-US" altLang="ja-JP" sz="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504" name="グラフィックス 3503" descr="水 単色塗りつぶし">
              <a:extLst>
                <a:ext uri="{FF2B5EF4-FFF2-40B4-BE49-F238E27FC236}">
                  <a16:creationId xmlns:a16="http://schemas.microsoft.com/office/drawing/2014/main" id="{E79244B2-45E1-B140-CFA6-2694D7E9B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0925" y="5695168"/>
              <a:ext cx="187031" cy="187031"/>
            </a:xfrm>
            <a:prstGeom prst="rect">
              <a:avLst/>
            </a:prstGeom>
          </p:spPr>
        </p:pic>
        <p:pic>
          <p:nvPicPr>
            <p:cNvPr id="3505" name="グラフィックス 3504" descr="水晶 枠線">
              <a:extLst>
                <a:ext uri="{FF2B5EF4-FFF2-40B4-BE49-F238E27FC236}">
                  <a16:creationId xmlns:a16="http://schemas.microsoft.com/office/drawing/2014/main" id="{11E4374C-7E56-DE51-4099-9310C5C0E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84145" y="5692810"/>
              <a:ext cx="187031" cy="187031"/>
            </a:xfrm>
            <a:prstGeom prst="rect">
              <a:avLst/>
            </a:prstGeom>
          </p:spPr>
        </p:pic>
        <p:pic>
          <p:nvPicPr>
            <p:cNvPr id="3506" name="グラフィックス 3505" descr="農作物 枠線">
              <a:extLst>
                <a:ext uri="{FF2B5EF4-FFF2-40B4-BE49-F238E27FC236}">
                  <a16:creationId xmlns:a16="http://schemas.microsoft.com/office/drawing/2014/main" id="{331AC8CC-562D-9B99-A0E5-CDA407560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08780" y="5836146"/>
              <a:ext cx="187031" cy="187031"/>
            </a:xfrm>
            <a:prstGeom prst="rect">
              <a:avLst/>
            </a:prstGeom>
          </p:spPr>
        </p:pic>
        <p:sp>
          <p:nvSpPr>
            <p:cNvPr id="3507" name="object 4">
              <a:extLst>
                <a:ext uri="{FF2B5EF4-FFF2-40B4-BE49-F238E27FC236}">
                  <a16:creationId xmlns:a16="http://schemas.microsoft.com/office/drawing/2014/main" id="{ADB41DF3-4BD0-C794-D0A7-557D4326E0B0}"/>
                </a:ext>
              </a:extLst>
            </p:cNvPr>
            <p:cNvSpPr txBox="1"/>
            <p:nvPr/>
          </p:nvSpPr>
          <p:spPr>
            <a:xfrm>
              <a:off x="2177288" y="5688434"/>
              <a:ext cx="187032" cy="92333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/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3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不適格品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602" name="グループ化 3601">
            <a:extLst>
              <a:ext uri="{FF2B5EF4-FFF2-40B4-BE49-F238E27FC236}">
                <a16:creationId xmlns:a16="http://schemas.microsoft.com/office/drawing/2014/main" id="{9D2DD8DD-575B-880D-3BA5-6CB8B165A402}"/>
              </a:ext>
            </a:extLst>
          </p:cNvPr>
          <p:cNvGrpSpPr/>
          <p:nvPr/>
        </p:nvGrpSpPr>
        <p:grpSpPr>
          <a:xfrm>
            <a:off x="3040127" y="3403080"/>
            <a:ext cx="781266" cy="718699"/>
            <a:chOff x="3040127" y="3342480"/>
            <a:chExt cx="781266" cy="718699"/>
          </a:xfrm>
        </p:grpSpPr>
        <p:cxnSp>
          <p:nvCxnSpPr>
            <p:cNvPr id="2725" name="直線矢印コネクタ 2724">
              <a:extLst>
                <a:ext uri="{FF2B5EF4-FFF2-40B4-BE49-F238E27FC236}">
                  <a16:creationId xmlns:a16="http://schemas.microsoft.com/office/drawing/2014/main" id="{D854FF38-B5D6-0AED-4816-92BB755B2277}"/>
                </a:ext>
              </a:extLst>
            </p:cNvPr>
            <p:cNvCxnSpPr>
              <a:cxnSpLocks/>
            </p:cNvCxnSpPr>
            <p:nvPr/>
          </p:nvCxnSpPr>
          <p:spPr>
            <a:xfrm>
              <a:off x="3040127" y="3595897"/>
              <a:ext cx="576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24" name="グループ化 3523">
              <a:extLst>
                <a:ext uri="{FF2B5EF4-FFF2-40B4-BE49-F238E27FC236}">
                  <a16:creationId xmlns:a16="http://schemas.microsoft.com/office/drawing/2014/main" id="{ECE16A44-1000-3129-E06E-084BB6DAC544}"/>
                </a:ext>
              </a:extLst>
            </p:cNvPr>
            <p:cNvGrpSpPr/>
            <p:nvPr/>
          </p:nvGrpSpPr>
          <p:grpSpPr>
            <a:xfrm>
              <a:off x="3040127" y="3342480"/>
              <a:ext cx="781266" cy="718699"/>
              <a:chOff x="1726559" y="5609882"/>
              <a:chExt cx="781266" cy="718699"/>
            </a:xfrm>
          </p:grpSpPr>
          <p:sp>
            <p:nvSpPr>
              <p:cNvPr id="3525" name="object 4">
                <a:extLst>
                  <a:ext uri="{FF2B5EF4-FFF2-40B4-BE49-F238E27FC236}">
                    <a16:creationId xmlns:a16="http://schemas.microsoft.com/office/drawing/2014/main" id="{DBF4B808-C8A0-C7E3-5433-D4B74E8BDD4F}"/>
                  </a:ext>
                </a:extLst>
              </p:cNvPr>
              <p:cNvSpPr txBox="1"/>
              <p:nvPr/>
            </p:nvSpPr>
            <p:spPr>
              <a:xfrm>
                <a:off x="1726560" y="6020804"/>
                <a:ext cx="781265" cy="30777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/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輸送形態</a:t>
                </a: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パイプ・コンベア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荷姿</a:t>
                </a: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液体・鉱物</a:t>
                </a:r>
              </a:p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貨物</a:t>
                </a: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原料①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>
                  <a:lnSpc>
                    <a:spcPts val="600"/>
                  </a:lnSpc>
                </a:pP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　　　　 原料②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</p:txBody>
          </p:sp>
          <p:sp>
            <p:nvSpPr>
              <p:cNvPr id="3526" name="object 4">
                <a:extLst>
                  <a:ext uri="{FF2B5EF4-FFF2-40B4-BE49-F238E27FC236}">
                    <a16:creationId xmlns:a16="http://schemas.microsoft.com/office/drawing/2014/main" id="{F1B2B56A-3650-61D4-80BA-C0E6DCC75D3A}"/>
                  </a:ext>
                </a:extLst>
              </p:cNvPr>
              <p:cNvSpPr txBox="1"/>
              <p:nvPr/>
            </p:nvSpPr>
            <p:spPr>
              <a:xfrm>
                <a:off x="1726559" y="5609882"/>
                <a:ext cx="720000" cy="76944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/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その他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形態</a:t>
                </a: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</a:p>
            </p:txBody>
          </p:sp>
          <p:sp>
            <p:nvSpPr>
              <p:cNvPr id="3527" name="正方形/長方形 3526">
                <a:extLst>
                  <a:ext uri="{FF2B5EF4-FFF2-40B4-BE49-F238E27FC236}">
                    <a16:creationId xmlns:a16="http://schemas.microsoft.com/office/drawing/2014/main" id="{CAA1650F-5763-0C6F-79DB-8B3442D6048B}"/>
                  </a:ext>
                </a:extLst>
              </p:cNvPr>
              <p:cNvSpPr/>
              <p:nvPr/>
            </p:nvSpPr>
            <p:spPr>
              <a:xfrm>
                <a:off x="1809729" y="5686826"/>
                <a:ext cx="357353" cy="330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/>
              <a:lstStyle/>
              <a:p>
                <a:pPr algn="ctr"/>
                <a:endParaRPr kumimoji="1" lang="en-US" altLang="ja-JP" sz="6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pic>
            <p:nvPicPr>
              <p:cNvPr id="3528" name="グラフィックス 3527" descr="水 単色塗りつぶし">
                <a:extLst>
                  <a:ext uri="{FF2B5EF4-FFF2-40B4-BE49-F238E27FC236}">
                    <a16:creationId xmlns:a16="http://schemas.microsoft.com/office/drawing/2014/main" id="{D9AB2E65-F06D-94D5-1574-1AFA2CE6FC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790925" y="5695168"/>
                <a:ext cx="187031" cy="187031"/>
              </a:xfrm>
              <a:prstGeom prst="rect">
                <a:avLst/>
              </a:prstGeom>
            </p:spPr>
          </p:pic>
          <p:pic>
            <p:nvPicPr>
              <p:cNvPr id="3529" name="グラフィックス 3528" descr="水晶 枠線">
                <a:extLst>
                  <a:ext uri="{FF2B5EF4-FFF2-40B4-BE49-F238E27FC236}">
                    <a16:creationId xmlns:a16="http://schemas.microsoft.com/office/drawing/2014/main" id="{D5F01557-D8E6-D34A-9276-AB48092E9A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984145" y="5692810"/>
                <a:ext cx="187031" cy="187031"/>
              </a:xfrm>
              <a:prstGeom prst="rect">
                <a:avLst/>
              </a:prstGeom>
            </p:spPr>
          </p:pic>
          <p:pic>
            <p:nvPicPr>
              <p:cNvPr id="3530" name="グラフィックス 3529" descr="農作物 枠線">
                <a:extLst>
                  <a:ext uri="{FF2B5EF4-FFF2-40B4-BE49-F238E27FC236}">
                    <a16:creationId xmlns:a16="http://schemas.microsoft.com/office/drawing/2014/main" id="{ABAF51D4-D65D-9387-BCE7-AAAB98B152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908780" y="5836146"/>
                <a:ext cx="187031" cy="187031"/>
              </a:xfrm>
              <a:prstGeom prst="rect">
                <a:avLst/>
              </a:prstGeom>
            </p:spPr>
          </p:pic>
          <p:sp>
            <p:nvSpPr>
              <p:cNvPr id="3531" name="object 4">
                <a:extLst>
                  <a:ext uri="{FF2B5EF4-FFF2-40B4-BE49-F238E27FC236}">
                    <a16:creationId xmlns:a16="http://schemas.microsoft.com/office/drawing/2014/main" id="{0C3268C8-9655-E729-9ADA-183EEC7B2876}"/>
                  </a:ext>
                </a:extLst>
              </p:cNvPr>
              <p:cNvSpPr txBox="1"/>
              <p:nvPr/>
            </p:nvSpPr>
            <p:spPr>
              <a:xfrm>
                <a:off x="2177288" y="5688434"/>
                <a:ext cx="187032" cy="92333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/>
              <a:p>
                <a:pPr defTabSz="914400"/>
                <a:r>
                  <a:rPr lang="ja-JP" altLang="en-US" sz="3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パレタイズ</a:t>
                </a:r>
                <a:endParaRPr lang="en-US" altLang="ja-JP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/>
                <a:r>
                  <a:rPr lang="ja-JP" altLang="en-US" sz="3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不適格品</a:t>
                </a:r>
                <a:endPara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</p:txBody>
          </p:sp>
        </p:grpSp>
      </p:grpSp>
      <p:sp>
        <p:nvSpPr>
          <p:cNvPr id="2553" name="フリーフォーム: 図形 2552">
            <a:extLst>
              <a:ext uri="{FF2B5EF4-FFF2-40B4-BE49-F238E27FC236}">
                <a16:creationId xmlns:a16="http://schemas.microsoft.com/office/drawing/2014/main" id="{ACAA9A8E-98B7-51E8-8245-704C33EC4B1B}"/>
              </a:ext>
            </a:extLst>
          </p:cNvPr>
          <p:cNvSpPr/>
          <p:nvPr/>
        </p:nvSpPr>
        <p:spPr>
          <a:xfrm>
            <a:off x="7127240" y="3175000"/>
            <a:ext cx="1112520" cy="1000760"/>
          </a:xfrm>
          <a:custGeom>
            <a:avLst/>
            <a:gdLst>
              <a:gd name="connsiteX0" fmla="*/ 0 w 1112520"/>
              <a:gd name="connsiteY0" fmla="*/ 1000760 h 1000760"/>
              <a:gd name="connsiteX1" fmla="*/ 828040 w 1112520"/>
              <a:gd name="connsiteY1" fmla="*/ 1000760 h 1000760"/>
              <a:gd name="connsiteX2" fmla="*/ 828040 w 1112520"/>
              <a:gd name="connsiteY2" fmla="*/ 0 h 1000760"/>
              <a:gd name="connsiteX3" fmla="*/ 1112520 w 1112520"/>
              <a:gd name="connsiteY3" fmla="*/ 0 h 100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520" h="1000760">
                <a:moveTo>
                  <a:pt x="0" y="1000760"/>
                </a:moveTo>
                <a:lnTo>
                  <a:pt x="828040" y="1000760"/>
                </a:lnTo>
                <a:lnTo>
                  <a:pt x="828040" y="0"/>
                </a:lnTo>
                <a:lnTo>
                  <a:pt x="1112520" y="0"/>
                </a:lnTo>
              </a:path>
            </a:pathLst>
          </a:cu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89" name="フリーフォーム: 図形 3288">
            <a:extLst>
              <a:ext uri="{FF2B5EF4-FFF2-40B4-BE49-F238E27FC236}">
                <a16:creationId xmlns:a16="http://schemas.microsoft.com/office/drawing/2014/main" id="{2A22BF23-C719-FA5B-A66C-E0F784940326}"/>
              </a:ext>
            </a:extLst>
          </p:cNvPr>
          <p:cNvSpPr/>
          <p:nvPr/>
        </p:nvSpPr>
        <p:spPr>
          <a:xfrm>
            <a:off x="4061460" y="2895600"/>
            <a:ext cx="4168140" cy="701040"/>
          </a:xfrm>
          <a:custGeom>
            <a:avLst/>
            <a:gdLst>
              <a:gd name="connsiteX0" fmla="*/ 0 w 4168140"/>
              <a:gd name="connsiteY0" fmla="*/ 701040 h 701040"/>
              <a:gd name="connsiteX1" fmla="*/ 3177540 w 4168140"/>
              <a:gd name="connsiteY1" fmla="*/ 701040 h 701040"/>
              <a:gd name="connsiteX2" fmla="*/ 3177540 w 4168140"/>
              <a:gd name="connsiteY2" fmla="*/ 0 h 701040"/>
              <a:gd name="connsiteX3" fmla="*/ 4168140 w 4168140"/>
              <a:gd name="connsiteY3" fmla="*/ 0 h 70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8140" h="701040">
                <a:moveTo>
                  <a:pt x="0" y="701040"/>
                </a:moveTo>
                <a:lnTo>
                  <a:pt x="3177540" y="701040"/>
                </a:lnTo>
                <a:lnTo>
                  <a:pt x="3177540" y="0"/>
                </a:lnTo>
                <a:lnTo>
                  <a:pt x="4168140" y="0"/>
                </a:lnTo>
              </a:path>
            </a:pathLst>
          </a:cu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332" name="直線矢印コネクタ 3331">
            <a:extLst>
              <a:ext uri="{FF2B5EF4-FFF2-40B4-BE49-F238E27FC236}">
                <a16:creationId xmlns:a16="http://schemas.microsoft.com/office/drawing/2014/main" id="{759CB4F6-0E3C-A25B-A30C-CF9D8412F3C8}"/>
              </a:ext>
            </a:extLst>
          </p:cNvPr>
          <p:cNvCxnSpPr>
            <a:cxnSpLocks/>
          </p:cNvCxnSpPr>
          <p:nvPr/>
        </p:nvCxnSpPr>
        <p:spPr>
          <a:xfrm>
            <a:off x="4050824" y="4631757"/>
            <a:ext cx="52673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63" name="正方形/長方形 3362">
            <a:extLst>
              <a:ext uri="{FF2B5EF4-FFF2-40B4-BE49-F238E27FC236}">
                <a16:creationId xmlns:a16="http://schemas.microsoft.com/office/drawing/2014/main" id="{92CED06D-2757-2DE5-8F9A-845FE7CC1B08}"/>
              </a:ext>
            </a:extLst>
          </p:cNvPr>
          <p:cNvSpPr/>
          <p:nvPr/>
        </p:nvSpPr>
        <p:spPr>
          <a:xfrm>
            <a:off x="535559" y="6830832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調達先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▲▲株式会社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■■工場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原料①②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の調達</a:t>
            </a:r>
          </a:p>
        </p:txBody>
      </p:sp>
      <p:sp>
        <p:nvSpPr>
          <p:cNvPr id="3364" name="正方形/長方形 3363">
            <a:extLst>
              <a:ext uri="{FF2B5EF4-FFF2-40B4-BE49-F238E27FC236}">
                <a16:creationId xmlns:a16="http://schemas.microsoft.com/office/drawing/2014/main" id="{B75D6A74-74A5-1742-A736-CA83C5EF1503}"/>
              </a:ext>
            </a:extLst>
          </p:cNvPr>
          <p:cNvSpPr/>
          <p:nvPr/>
        </p:nvSpPr>
        <p:spPr>
          <a:xfrm>
            <a:off x="6228194" y="6830833"/>
            <a:ext cx="900000" cy="1260000"/>
          </a:xfrm>
          <a:prstGeom prst="rect">
            <a:avLst/>
          </a:prstGeom>
          <a:solidFill>
            <a:srgbClr val="FFCC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自社拠点②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△△第１倉庫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A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保管</a:t>
            </a:r>
          </a:p>
        </p:txBody>
      </p:sp>
      <p:sp>
        <p:nvSpPr>
          <p:cNvPr id="3365" name="正方形/長方形 3364">
            <a:extLst>
              <a:ext uri="{FF2B5EF4-FFF2-40B4-BE49-F238E27FC236}">
                <a16:creationId xmlns:a16="http://schemas.microsoft.com/office/drawing/2014/main" id="{4B722101-C1D1-B8F1-48AE-6C99B5933BB7}"/>
              </a:ext>
            </a:extLst>
          </p:cNvPr>
          <p:cNvSpPr/>
          <p:nvPr/>
        </p:nvSpPr>
        <p:spPr>
          <a:xfrm>
            <a:off x="8254571" y="6830833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lvl="0"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◆◆株式会社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en-US" altLang="ja-JP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××</a:t>
            </a:r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物流センター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AB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</a:t>
            </a:r>
          </a:p>
        </p:txBody>
      </p:sp>
      <p:sp>
        <p:nvSpPr>
          <p:cNvPr id="3366" name="正方形/長方形 3365">
            <a:extLst>
              <a:ext uri="{FF2B5EF4-FFF2-40B4-BE49-F238E27FC236}">
                <a16:creationId xmlns:a16="http://schemas.microsoft.com/office/drawing/2014/main" id="{5AD6E880-7A5F-C592-9DD6-B4D4F9A11792}"/>
              </a:ext>
            </a:extLst>
          </p:cNvPr>
          <p:cNvSpPr/>
          <p:nvPr/>
        </p:nvSpPr>
        <p:spPr>
          <a:xfrm>
            <a:off x="8254571" y="8550079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lvl="0"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□□株式会社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u="sng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◇◇物流センター</a:t>
            </a:r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endParaRPr lang="en-US" altLang="ja-JP" sz="900" b="1" u="sng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lvl="0"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納品</a:t>
            </a:r>
          </a:p>
        </p:txBody>
      </p:sp>
      <p:sp>
        <p:nvSpPr>
          <p:cNvPr id="3367" name="正方形/長方形 3366">
            <a:extLst>
              <a:ext uri="{FF2B5EF4-FFF2-40B4-BE49-F238E27FC236}">
                <a16:creationId xmlns:a16="http://schemas.microsoft.com/office/drawing/2014/main" id="{EFB0743E-9C59-383C-2D2C-D04FA5DB08A7}"/>
              </a:ext>
            </a:extLst>
          </p:cNvPr>
          <p:cNvSpPr/>
          <p:nvPr/>
        </p:nvSpPr>
        <p:spPr>
          <a:xfrm>
            <a:off x="6228194" y="8190079"/>
            <a:ext cx="900000" cy="1260000"/>
          </a:xfrm>
          <a:prstGeom prst="rect">
            <a:avLst/>
          </a:prstGeom>
          <a:solidFill>
            <a:srgbClr val="FFCC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自社拠点③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△△第２倉庫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製品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保管</a:t>
            </a:r>
          </a:p>
        </p:txBody>
      </p:sp>
      <p:grpSp>
        <p:nvGrpSpPr>
          <p:cNvPr id="3368" name="グループ化 3367">
            <a:extLst>
              <a:ext uri="{FF2B5EF4-FFF2-40B4-BE49-F238E27FC236}">
                <a16:creationId xmlns:a16="http://schemas.microsoft.com/office/drawing/2014/main" id="{74E48D3C-AC66-B358-E6D9-9BE23A4FD53C}"/>
              </a:ext>
            </a:extLst>
          </p:cNvPr>
          <p:cNvGrpSpPr/>
          <p:nvPr/>
        </p:nvGrpSpPr>
        <p:grpSpPr>
          <a:xfrm>
            <a:off x="2561935" y="6830832"/>
            <a:ext cx="2539883" cy="2619245"/>
            <a:chOff x="2596048" y="490707"/>
            <a:chExt cx="2539883" cy="2619245"/>
          </a:xfrm>
        </p:grpSpPr>
        <p:sp>
          <p:nvSpPr>
            <p:cNvPr id="3369" name="正方形/長方形 3368">
              <a:extLst>
                <a:ext uri="{FF2B5EF4-FFF2-40B4-BE49-F238E27FC236}">
                  <a16:creationId xmlns:a16="http://schemas.microsoft.com/office/drawing/2014/main" id="{C7342BF7-5541-AF2D-508F-C7D1F8EC27DC}"/>
                </a:ext>
              </a:extLst>
            </p:cNvPr>
            <p:cNvSpPr/>
            <p:nvPr/>
          </p:nvSpPr>
          <p:spPr>
            <a:xfrm>
              <a:off x="2596048" y="490707"/>
              <a:ext cx="2539883" cy="2619245"/>
            </a:xfrm>
            <a:prstGeom prst="rect">
              <a:avLst/>
            </a:prstGeom>
            <a:solidFill>
              <a:srgbClr val="FFCCC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自社拠点①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】</a:t>
              </a: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●●工場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5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製品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A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・</a:t>
              </a:r>
              <a:r>
                <a:rPr lang="en-US" altLang="ja-JP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B</a:t>
              </a:r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製造⇒△△倉庫へ</a:t>
              </a:r>
            </a:p>
          </p:txBody>
        </p:sp>
        <p:sp>
          <p:nvSpPr>
            <p:cNvPr id="3370" name="正方形/長方形 3369">
              <a:extLst>
                <a:ext uri="{FF2B5EF4-FFF2-40B4-BE49-F238E27FC236}">
                  <a16:creationId xmlns:a16="http://schemas.microsoft.com/office/drawing/2014/main" id="{3C2CF1D1-9FF4-1A4C-9A13-F604022ADC96}"/>
                </a:ext>
              </a:extLst>
            </p:cNvPr>
            <p:cNvSpPr/>
            <p:nvPr/>
          </p:nvSpPr>
          <p:spPr>
            <a:xfrm>
              <a:off x="2635618" y="1215423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原料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タンク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3371" name="正方形/長方形 3370">
              <a:extLst>
                <a:ext uri="{FF2B5EF4-FFF2-40B4-BE49-F238E27FC236}">
                  <a16:creationId xmlns:a16="http://schemas.microsoft.com/office/drawing/2014/main" id="{A15CF4DA-6CE6-6DA5-D284-319E9119D236}"/>
                </a:ext>
              </a:extLst>
            </p:cNvPr>
            <p:cNvSpPr/>
            <p:nvPr/>
          </p:nvSpPr>
          <p:spPr>
            <a:xfrm>
              <a:off x="3623644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製造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ライン</a:t>
              </a:r>
            </a:p>
          </p:txBody>
        </p:sp>
        <p:sp>
          <p:nvSpPr>
            <p:cNvPr id="3372" name="正方形/長方形 3371">
              <a:extLst>
                <a:ext uri="{FF2B5EF4-FFF2-40B4-BE49-F238E27FC236}">
                  <a16:creationId xmlns:a16="http://schemas.microsoft.com/office/drawing/2014/main" id="{53EA05F6-5399-5811-3583-370F97EF23B1}"/>
                </a:ext>
              </a:extLst>
            </p:cNvPr>
            <p:cNvSpPr/>
            <p:nvPr/>
          </p:nvSpPr>
          <p:spPr>
            <a:xfrm>
              <a:off x="4611671" y="1215423"/>
              <a:ext cx="465426" cy="185532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製品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倉庫</a:t>
              </a:r>
            </a:p>
          </p:txBody>
        </p:sp>
        <p:sp>
          <p:nvSpPr>
            <p:cNvPr id="3373" name="正方形/長方形 3372">
              <a:extLst>
                <a:ext uri="{FF2B5EF4-FFF2-40B4-BE49-F238E27FC236}">
                  <a16:creationId xmlns:a16="http://schemas.microsoft.com/office/drawing/2014/main" id="{3C81F642-F2D9-3517-56D8-180916C55FBC}"/>
                </a:ext>
              </a:extLst>
            </p:cNvPr>
            <p:cNvSpPr/>
            <p:nvPr/>
          </p:nvSpPr>
          <p:spPr>
            <a:xfrm>
              <a:off x="2635618" y="2190421"/>
              <a:ext cx="465426" cy="8788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t" anchorCtr="0"/>
            <a:lstStyle/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部品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900" b="1" kern="10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倉庫</a:t>
              </a:r>
              <a:endPara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375" name="直線矢印コネクタ 3374">
            <a:extLst>
              <a:ext uri="{FF2B5EF4-FFF2-40B4-BE49-F238E27FC236}">
                <a16:creationId xmlns:a16="http://schemas.microsoft.com/office/drawing/2014/main" id="{FB744204-648F-B62B-07AA-ED427F9F4B9B}"/>
              </a:ext>
            </a:extLst>
          </p:cNvPr>
          <p:cNvCxnSpPr>
            <a:cxnSpLocks/>
          </p:cNvCxnSpPr>
          <p:nvPr/>
        </p:nvCxnSpPr>
        <p:spPr>
          <a:xfrm>
            <a:off x="3040127" y="8912458"/>
            <a:ext cx="576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7" name="直線矢印コネクタ 3396">
            <a:extLst>
              <a:ext uri="{FF2B5EF4-FFF2-40B4-BE49-F238E27FC236}">
                <a16:creationId xmlns:a16="http://schemas.microsoft.com/office/drawing/2014/main" id="{9846E880-0755-7D1C-0D91-CF14C3E62738}"/>
              </a:ext>
            </a:extLst>
          </p:cNvPr>
          <p:cNvCxnSpPr>
            <a:cxnSpLocks/>
          </p:cNvCxnSpPr>
          <p:nvPr/>
        </p:nvCxnSpPr>
        <p:spPr>
          <a:xfrm>
            <a:off x="4044795" y="9021647"/>
            <a:ext cx="4206601" cy="0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5" name="object 4">
            <a:extLst>
              <a:ext uri="{FF2B5EF4-FFF2-40B4-BE49-F238E27FC236}">
                <a16:creationId xmlns:a16="http://schemas.microsoft.com/office/drawing/2014/main" id="{EBDD9B39-42B5-5584-914F-9592C25640E0}"/>
              </a:ext>
            </a:extLst>
          </p:cNvPr>
          <p:cNvSpPr txBox="1"/>
          <p:nvPr/>
        </p:nvSpPr>
        <p:spPr>
          <a:xfrm>
            <a:off x="1525860" y="6686844"/>
            <a:ext cx="945774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≫原材料輸送≫</a:t>
            </a:r>
            <a:endParaRPr sz="1050" dirty="0">
              <a:solidFill>
                <a:srgbClr val="FF0000"/>
              </a:solidFill>
            </a:endParaRPr>
          </a:p>
        </p:txBody>
      </p:sp>
      <p:sp>
        <p:nvSpPr>
          <p:cNvPr id="3426" name="正方形/長方形 3425">
            <a:extLst>
              <a:ext uri="{FF2B5EF4-FFF2-40B4-BE49-F238E27FC236}">
                <a16:creationId xmlns:a16="http://schemas.microsoft.com/office/drawing/2014/main" id="{CC9BE6F6-B0BF-3B3F-A2C9-1B079BC6577E}"/>
              </a:ext>
            </a:extLst>
          </p:cNvPr>
          <p:cNvSpPr/>
          <p:nvPr/>
        </p:nvSpPr>
        <p:spPr>
          <a:xfrm>
            <a:off x="535559" y="7969411"/>
            <a:ext cx="900000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14400" rIns="14400" bIns="14400" rtlCol="0" anchor="t" anchorCtr="0"/>
          <a:lstStyle/>
          <a:p>
            <a:pPr algn="ctr"/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調達先</a:t>
            </a:r>
            <a:r>
              <a:rPr lang="en-US" altLang="ja-JP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】</a:t>
            </a: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◎◎株式会社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株式会社★★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部品①②③</a:t>
            </a:r>
            <a:endParaRPr lang="en-US" altLang="ja-JP" sz="900" b="1" kern="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en-US" sz="900" b="1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の調達</a:t>
            </a:r>
          </a:p>
        </p:txBody>
      </p:sp>
      <p:cxnSp>
        <p:nvCxnSpPr>
          <p:cNvPr id="3427" name="コネクタ: カギ線 3426">
            <a:extLst>
              <a:ext uri="{FF2B5EF4-FFF2-40B4-BE49-F238E27FC236}">
                <a16:creationId xmlns:a16="http://schemas.microsoft.com/office/drawing/2014/main" id="{1E616966-3893-4702-55C9-57BF4A9A3F0A}"/>
              </a:ext>
            </a:extLst>
          </p:cNvPr>
          <p:cNvCxnSpPr>
            <a:cxnSpLocks/>
            <a:stCxn id="3363" idx="3"/>
            <a:endCxn id="3370" idx="1"/>
          </p:cNvCxnSpPr>
          <p:nvPr/>
        </p:nvCxnSpPr>
        <p:spPr>
          <a:xfrm>
            <a:off x="1435559" y="7280832"/>
            <a:ext cx="1165946" cy="71415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8" name="コネクタ: カギ線 3427">
            <a:extLst>
              <a:ext uri="{FF2B5EF4-FFF2-40B4-BE49-F238E27FC236}">
                <a16:creationId xmlns:a16="http://schemas.microsoft.com/office/drawing/2014/main" id="{8AB44318-7FEA-7E2F-FE22-0E164F0F7CCB}"/>
              </a:ext>
            </a:extLst>
          </p:cNvPr>
          <p:cNvCxnSpPr>
            <a:cxnSpLocks/>
            <a:stCxn id="3426" idx="3"/>
            <a:endCxn id="3373" idx="1"/>
          </p:cNvCxnSpPr>
          <p:nvPr/>
        </p:nvCxnSpPr>
        <p:spPr>
          <a:xfrm>
            <a:off x="1435559" y="8419411"/>
            <a:ext cx="1165946" cy="55057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0" name="コネクタ: カギ線 3449">
            <a:extLst>
              <a:ext uri="{FF2B5EF4-FFF2-40B4-BE49-F238E27FC236}">
                <a16:creationId xmlns:a16="http://schemas.microsoft.com/office/drawing/2014/main" id="{529A926E-BD71-4E4E-446D-6836C033B7F1}"/>
              </a:ext>
            </a:extLst>
          </p:cNvPr>
          <p:cNvCxnSpPr>
            <a:cxnSpLocks/>
            <a:stCxn id="62" idx="2"/>
            <a:endCxn id="3426" idx="2"/>
          </p:cNvCxnSpPr>
          <p:nvPr/>
        </p:nvCxnSpPr>
        <p:spPr>
          <a:xfrm rot="5400000" flipH="1">
            <a:off x="1919210" y="7935760"/>
            <a:ext cx="589262" cy="2456564"/>
          </a:xfrm>
          <a:prstGeom prst="bentConnector3">
            <a:avLst>
              <a:gd name="adj1" fmla="val -38794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1" name="コネクタ: カギ線 3450">
            <a:extLst>
              <a:ext uri="{FF2B5EF4-FFF2-40B4-BE49-F238E27FC236}">
                <a16:creationId xmlns:a16="http://schemas.microsoft.com/office/drawing/2014/main" id="{B5D73695-D6F6-C68C-60C6-D3C3BF6792F4}"/>
              </a:ext>
            </a:extLst>
          </p:cNvPr>
          <p:cNvCxnSpPr>
            <a:cxnSpLocks/>
            <a:stCxn id="3365" idx="0"/>
            <a:endCxn id="3372" idx="0"/>
          </p:cNvCxnSpPr>
          <p:nvPr/>
        </p:nvCxnSpPr>
        <p:spPr>
          <a:xfrm rot="16200000" flipH="1" flipV="1">
            <a:off x="6395063" y="5246040"/>
            <a:ext cx="724715" cy="3894300"/>
          </a:xfrm>
          <a:prstGeom prst="bentConnector3">
            <a:avLst>
              <a:gd name="adj1" fmla="val -31543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3" name="object 4">
            <a:extLst>
              <a:ext uri="{FF2B5EF4-FFF2-40B4-BE49-F238E27FC236}">
                <a16:creationId xmlns:a16="http://schemas.microsoft.com/office/drawing/2014/main" id="{263CDFE1-B725-EF8D-1223-F9C1777E73FD}"/>
              </a:ext>
            </a:extLst>
          </p:cNvPr>
          <p:cNvSpPr txBox="1"/>
          <p:nvPr/>
        </p:nvSpPr>
        <p:spPr>
          <a:xfrm>
            <a:off x="4517155" y="8648769"/>
            <a:ext cx="585961" cy="3231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algn="ctr" defTabSz="914400">
              <a:lnSpc>
                <a:spcPct val="100000"/>
              </a:lnSpc>
              <a:defRPr sz="1050" b="1" kern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r>
              <a:rPr lang="ja-JP" altLang="en-US" dirty="0">
                <a:solidFill>
                  <a:srgbClr val="00B050"/>
                </a:solidFill>
              </a:rPr>
              <a:t>バラ積み</a:t>
            </a:r>
            <a:endParaRPr lang="en-US" altLang="ja-JP" dirty="0">
              <a:solidFill>
                <a:srgbClr val="00B050"/>
              </a:solidFill>
            </a:endParaRPr>
          </a:p>
          <a:p>
            <a:r>
              <a:rPr lang="ja-JP" altLang="en-US" dirty="0">
                <a:solidFill>
                  <a:srgbClr val="00B050"/>
                </a:solidFill>
              </a:rPr>
              <a:t>作業なし</a:t>
            </a:r>
            <a:endParaRPr lang="en-US" altLang="ja-JP" dirty="0">
              <a:solidFill>
                <a:srgbClr val="00B050"/>
              </a:solidFill>
            </a:endParaRPr>
          </a:p>
        </p:txBody>
      </p:sp>
      <p:sp>
        <p:nvSpPr>
          <p:cNvPr id="3454" name="object 4">
            <a:extLst>
              <a:ext uri="{FF2B5EF4-FFF2-40B4-BE49-F238E27FC236}">
                <a16:creationId xmlns:a16="http://schemas.microsoft.com/office/drawing/2014/main" id="{719F0C95-9F13-237B-F6F6-FD4D2AF9CAAF}"/>
              </a:ext>
            </a:extLst>
          </p:cNvPr>
          <p:cNvSpPr txBox="1"/>
          <p:nvPr/>
        </p:nvSpPr>
        <p:spPr>
          <a:xfrm>
            <a:off x="5103829" y="6686844"/>
            <a:ext cx="1122355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≫製品横持輸送≫</a:t>
            </a:r>
            <a:endParaRPr sz="1050" dirty="0">
              <a:solidFill>
                <a:srgbClr val="FF0000"/>
              </a:solidFill>
            </a:endParaRPr>
          </a:p>
        </p:txBody>
      </p:sp>
      <p:sp>
        <p:nvSpPr>
          <p:cNvPr id="3455" name="object 4">
            <a:extLst>
              <a:ext uri="{FF2B5EF4-FFF2-40B4-BE49-F238E27FC236}">
                <a16:creationId xmlns:a16="http://schemas.microsoft.com/office/drawing/2014/main" id="{8E6EC867-9F7B-1EDD-8D15-7EFC24241355}"/>
              </a:ext>
            </a:extLst>
          </p:cNvPr>
          <p:cNvSpPr txBox="1"/>
          <p:nvPr/>
        </p:nvSpPr>
        <p:spPr>
          <a:xfrm>
            <a:off x="7129041" y="6686844"/>
            <a:ext cx="1122355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FF0000"/>
                </a:solidFill>
              </a:rPr>
              <a:t>≫製品納品輸送≫</a:t>
            </a:r>
            <a:endParaRPr sz="1050" dirty="0">
              <a:solidFill>
                <a:srgbClr val="FF0000"/>
              </a:solidFill>
            </a:endParaRPr>
          </a:p>
        </p:txBody>
      </p:sp>
      <p:grpSp>
        <p:nvGrpSpPr>
          <p:cNvPr id="3456" name="グループ化 3455">
            <a:extLst>
              <a:ext uri="{FF2B5EF4-FFF2-40B4-BE49-F238E27FC236}">
                <a16:creationId xmlns:a16="http://schemas.microsoft.com/office/drawing/2014/main" id="{AD5E87FF-DD5A-7B9D-1BB4-9B2E04A987F8}"/>
              </a:ext>
            </a:extLst>
          </p:cNvPr>
          <p:cNvGrpSpPr/>
          <p:nvPr/>
        </p:nvGrpSpPr>
        <p:grpSpPr>
          <a:xfrm>
            <a:off x="1596000" y="7294173"/>
            <a:ext cx="928741" cy="718699"/>
            <a:chOff x="1726559" y="5609882"/>
            <a:chExt cx="928741" cy="718699"/>
          </a:xfrm>
        </p:grpSpPr>
        <p:sp>
          <p:nvSpPr>
            <p:cNvPr id="3457" name="object 4">
              <a:extLst>
                <a:ext uri="{FF2B5EF4-FFF2-40B4-BE49-F238E27FC236}">
                  <a16:creationId xmlns:a16="http://schemas.microsoft.com/office/drawing/2014/main" id="{4EBB4E23-0375-9293-5865-71C3FD8F6170}"/>
                </a:ext>
              </a:extLst>
            </p:cNvPr>
            <p:cNvSpPr txBox="1"/>
            <p:nvPr/>
          </p:nvSpPr>
          <p:spPr>
            <a:xfrm>
              <a:off x="1726560" y="6020804"/>
              <a:ext cx="928740" cy="30777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ローリー車・バルク輸送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液体・鉱物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原料①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原料②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3458" name="object 4">
              <a:extLst>
                <a:ext uri="{FF2B5EF4-FFF2-40B4-BE49-F238E27FC236}">
                  <a16:creationId xmlns:a16="http://schemas.microsoft.com/office/drawing/2014/main" id="{E2DD7870-B60B-2A88-4425-9117CDB71A49}"/>
                </a:ext>
              </a:extLst>
            </p:cNvPr>
            <p:cNvSpPr txBox="1"/>
            <p:nvPr/>
          </p:nvSpPr>
          <p:spPr>
            <a:xfrm>
              <a:off x="1726559" y="5609882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その他形態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sp>
          <p:nvSpPr>
            <p:cNvPr id="3459" name="正方形/長方形 3458">
              <a:extLst>
                <a:ext uri="{FF2B5EF4-FFF2-40B4-BE49-F238E27FC236}">
                  <a16:creationId xmlns:a16="http://schemas.microsoft.com/office/drawing/2014/main" id="{3CC1EAD9-4DD8-1911-3325-36337349D20B}"/>
                </a:ext>
              </a:extLst>
            </p:cNvPr>
            <p:cNvSpPr/>
            <p:nvPr/>
          </p:nvSpPr>
          <p:spPr>
            <a:xfrm>
              <a:off x="1809729" y="5686826"/>
              <a:ext cx="357353" cy="33079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/>
            <a:lstStyle/>
            <a:p>
              <a:pPr algn="ctr"/>
              <a:endParaRPr kumimoji="1" lang="en-US" altLang="ja-JP" sz="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460" name="グラフィックス 3459" descr="水 単色塗りつぶし">
              <a:extLst>
                <a:ext uri="{FF2B5EF4-FFF2-40B4-BE49-F238E27FC236}">
                  <a16:creationId xmlns:a16="http://schemas.microsoft.com/office/drawing/2014/main" id="{5D37133E-6807-83E0-38D4-BB98B13F1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0925" y="5695168"/>
              <a:ext cx="187031" cy="187031"/>
            </a:xfrm>
            <a:prstGeom prst="rect">
              <a:avLst/>
            </a:prstGeom>
          </p:spPr>
        </p:pic>
        <p:pic>
          <p:nvPicPr>
            <p:cNvPr id="3461" name="グラフィックス 3460" descr="水晶 枠線">
              <a:extLst>
                <a:ext uri="{FF2B5EF4-FFF2-40B4-BE49-F238E27FC236}">
                  <a16:creationId xmlns:a16="http://schemas.microsoft.com/office/drawing/2014/main" id="{AB0A1E92-E176-2A43-4F98-492793B29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84145" y="5692810"/>
              <a:ext cx="187031" cy="187031"/>
            </a:xfrm>
            <a:prstGeom prst="rect">
              <a:avLst/>
            </a:prstGeom>
          </p:spPr>
        </p:pic>
        <p:pic>
          <p:nvPicPr>
            <p:cNvPr id="3462" name="グラフィックス 3461" descr="農作物 枠線">
              <a:extLst>
                <a:ext uri="{FF2B5EF4-FFF2-40B4-BE49-F238E27FC236}">
                  <a16:creationId xmlns:a16="http://schemas.microsoft.com/office/drawing/2014/main" id="{05653495-16EF-8FBD-92B3-2040E7331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08780" y="5836146"/>
              <a:ext cx="187031" cy="187031"/>
            </a:xfrm>
            <a:prstGeom prst="rect">
              <a:avLst/>
            </a:prstGeom>
          </p:spPr>
        </p:pic>
        <p:sp>
          <p:nvSpPr>
            <p:cNvPr id="3463" name="object 4">
              <a:extLst>
                <a:ext uri="{FF2B5EF4-FFF2-40B4-BE49-F238E27FC236}">
                  <a16:creationId xmlns:a16="http://schemas.microsoft.com/office/drawing/2014/main" id="{48AD621A-51C1-64BD-D490-96DB50E1EF4A}"/>
                </a:ext>
              </a:extLst>
            </p:cNvPr>
            <p:cNvSpPr txBox="1"/>
            <p:nvPr/>
          </p:nvSpPr>
          <p:spPr>
            <a:xfrm>
              <a:off x="2177288" y="5688434"/>
              <a:ext cx="187032" cy="92333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/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3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不適格品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464" name="グループ化 3463">
            <a:extLst>
              <a:ext uri="{FF2B5EF4-FFF2-40B4-BE49-F238E27FC236}">
                <a16:creationId xmlns:a16="http://schemas.microsoft.com/office/drawing/2014/main" id="{1BC6EF20-2EBA-5404-8132-DB2B0D52E86F}"/>
              </a:ext>
            </a:extLst>
          </p:cNvPr>
          <p:cNvGrpSpPr/>
          <p:nvPr/>
        </p:nvGrpSpPr>
        <p:grpSpPr>
          <a:xfrm>
            <a:off x="3040127" y="7792970"/>
            <a:ext cx="781266" cy="718699"/>
            <a:chOff x="3040127" y="3342480"/>
            <a:chExt cx="781266" cy="718699"/>
          </a:xfrm>
        </p:grpSpPr>
        <p:cxnSp>
          <p:nvCxnSpPr>
            <p:cNvPr id="3465" name="直線矢印コネクタ 3464">
              <a:extLst>
                <a:ext uri="{FF2B5EF4-FFF2-40B4-BE49-F238E27FC236}">
                  <a16:creationId xmlns:a16="http://schemas.microsoft.com/office/drawing/2014/main" id="{02CB0DF1-1548-8D40-34C8-BDD4F60C1FA7}"/>
                </a:ext>
              </a:extLst>
            </p:cNvPr>
            <p:cNvCxnSpPr>
              <a:cxnSpLocks/>
            </p:cNvCxnSpPr>
            <p:nvPr/>
          </p:nvCxnSpPr>
          <p:spPr>
            <a:xfrm>
              <a:off x="3040127" y="3595897"/>
              <a:ext cx="576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66" name="グループ化 3465">
              <a:extLst>
                <a:ext uri="{FF2B5EF4-FFF2-40B4-BE49-F238E27FC236}">
                  <a16:creationId xmlns:a16="http://schemas.microsoft.com/office/drawing/2014/main" id="{6B7C67F1-7216-DF6B-F615-2755F42B14D5}"/>
                </a:ext>
              </a:extLst>
            </p:cNvPr>
            <p:cNvGrpSpPr/>
            <p:nvPr/>
          </p:nvGrpSpPr>
          <p:grpSpPr>
            <a:xfrm>
              <a:off x="3040127" y="3342480"/>
              <a:ext cx="781266" cy="718699"/>
              <a:chOff x="1726559" y="5609882"/>
              <a:chExt cx="781266" cy="718699"/>
            </a:xfrm>
          </p:grpSpPr>
          <p:sp>
            <p:nvSpPr>
              <p:cNvPr id="3467" name="object 4">
                <a:extLst>
                  <a:ext uri="{FF2B5EF4-FFF2-40B4-BE49-F238E27FC236}">
                    <a16:creationId xmlns:a16="http://schemas.microsoft.com/office/drawing/2014/main" id="{FB9C8122-5F4D-ADC7-3748-1764C0477A9D}"/>
                  </a:ext>
                </a:extLst>
              </p:cNvPr>
              <p:cNvSpPr txBox="1"/>
              <p:nvPr/>
            </p:nvSpPr>
            <p:spPr>
              <a:xfrm>
                <a:off x="1726560" y="6020804"/>
                <a:ext cx="781265" cy="30777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/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輸送形態</a:t>
                </a: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パイプ・コンベア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荷姿</a:t>
                </a:r>
                <a:r>
                  <a:rPr lang="en-US" altLang="ja-JP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液体・鉱物</a:t>
                </a:r>
              </a:p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貨物</a:t>
                </a: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原料①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>
                  <a:lnSpc>
                    <a:spcPts val="600"/>
                  </a:lnSpc>
                </a:pPr>
                <a:r>
                  <a:rPr lang="ja-JP" altLang="en-US" sz="500" b="1" kern="0" dirty="0">
                    <a:solidFill>
                      <a:srgbClr val="FF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　　　　 原料②</a:t>
                </a:r>
                <a:endPara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</p:txBody>
          </p:sp>
          <p:sp>
            <p:nvSpPr>
              <p:cNvPr id="3468" name="object 4">
                <a:extLst>
                  <a:ext uri="{FF2B5EF4-FFF2-40B4-BE49-F238E27FC236}">
                    <a16:creationId xmlns:a16="http://schemas.microsoft.com/office/drawing/2014/main" id="{EBBF0067-9A0E-F113-DC7F-856E3B328DC0}"/>
                  </a:ext>
                </a:extLst>
              </p:cNvPr>
              <p:cNvSpPr txBox="1"/>
              <p:nvPr/>
            </p:nvSpPr>
            <p:spPr>
              <a:xfrm>
                <a:off x="1726559" y="5609882"/>
                <a:ext cx="720000" cy="76944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/>
              <a:p>
                <a:pPr defTabSz="914400">
                  <a:lnSpc>
                    <a:spcPts val="600"/>
                  </a:lnSpc>
                </a:pP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【</a:t>
                </a:r>
                <a:r>
                  <a:rPr lang="ja-JP" altLang="en-US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その他</a:t>
                </a:r>
                <a:r>
                  <a:rPr lang="ja-JP" altLang="en-US" sz="500" b="1" kern="0" dirty="0">
                    <a:solidFill>
                      <a:sysClr val="windowText" lastClr="000000"/>
                    </a:solidFill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形態</a:t>
                </a:r>
                <a:r>
                  <a:rPr lang="en-US" altLang="ja-JP" sz="5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】</a:t>
                </a:r>
              </a:p>
            </p:txBody>
          </p:sp>
          <p:sp>
            <p:nvSpPr>
              <p:cNvPr id="3469" name="正方形/長方形 3468">
                <a:extLst>
                  <a:ext uri="{FF2B5EF4-FFF2-40B4-BE49-F238E27FC236}">
                    <a16:creationId xmlns:a16="http://schemas.microsoft.com/office/drawing/2014/main" id="{3A1DBBF6-8D9C-4037-AE76-E31870603E05}"/>
                  </a:ext>
                </a:extLst>
              </p:cNvPr>
              <p:cNvSpPr/>
              <p:nvPr/>
            </p:nvSpPr>
            <p:spPr>
              <a:xfrm>
                <a:off x="1809729" y="5686826"/>
                <a:ext cx="357353" cy="330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/>
              <a:lstStyle/>
              <a:p>
                <a:pPr algn="ctr"/>
                <a:endParaRPr kumimoji="1" lang="en-US" altLang="ja-JP" sz="6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pic>
            <p:nvPicPr>
              <p:cNvPr id="3470" name="グラフィックス 3469" descr="水 単色塗りつぶし">
                <a:extLst>
                  <a:ext uri="{FF2B5EF4-FFF2-40B4-BE49-F238E27FC236}">
                    <a16:creationId xmlns:a16="http://schemas.microsoft.com/office/drawing/2014/main" id="{7D6C6AFE-4E49-5A6D-8D20-D8695102FB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790925" y="5695168"/>
                <a:ext cx="187031" cy="187031"/>
              </a:xfrm>
              <a:prstGeom prst="rect">
                <a:avLst/>
              </a:prstGeom>
            </p:spPr>
          </p:pic>
          <p:pic>
            <p:nvPicPr>
              <p:cNvPr id="3471" name="グラフィックス 3470" descr="水晶 枠線">
                <a:extLst>
                  <a:ext uri="{FF2B5EF4-FFF2-40B4-BE49-F238E27FC236}">
                    <a16:creationId xmlns:a16="http://schemas.microsoft.com/office/drawing/2014/main" id="{2814A123-A4F8-A117-82EF-2B0F5685F0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984145" y="5692810"/>
                <a:ext cx="187031" cy="187031"/>
              </a:xfrm>
              <a:prstGeom prst="rect">
                <a:avLst/>
              </a:prstGeom>
            </p:spPr>
          </p:pic>
          <p:pic>
            <p:nvPicPr>
              <p:cNvPr id="3472" name="グラフィックス 3471" descr="農作物 枠線">
                <a:extLst>
                  <a:ext uri="{FF2B5EF4-FFF2-40B4-BE49-F238E27FC236}">
                    <a16:creationId xmlns:a16="http://schemas.microsoft.com/office/drawing/2014/main" id="{7D86C8D0-A505-68EE-DD8B-7BA5C9B44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908780" y="5836146"/>
                <a:ext cx="187031" cy="187031"/>
              </a:xfrm>
              <a:prstGeom prst="rect">
                <a:avLst/>
              </a:prstGeom>
            </p:spPr>
          </p:pic>
          <p:sp>
            <p:nvSpPr>
              <p:cNvPr id="3473" name="object 4">
                <a:extLst>
                  <a:ext uri="{FF2B5EF4-FFF2-40B4-BE49-F238E27FC236}">
                    <a16:creationId xmlns:a16="http://schemas.microsoft.com/office/drawing/2014/main" id="{7F3182D6-E7BA-4CA9-B3B4-EA7D10F7B67D}"/>
                  </a:ext>
                </a:extLst>
              </p:cNvPr>
              <p:cNvSpPr txBox="1"/>
              <p:nvPr/>
            </p:nvSpPr>
            <p:spPr>
              <a:xfrm>
                <a:off x="2177288" y="5688434"/>
                <a:ext cx="187032" cy="92333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/>
              <a:p>
                <a:pPr defTabSz="914400"/>
                <a:r>
                  <a:rPr lang="ja-JP" altLang="en-US" sz="3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パレタイズ</a:t>
                </a:r>
                <a:endParaRPr lang="en-US" altLang="ja-JP" sz="3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  <a:p>
                <a:pPr defTabSz="914400"/>
                <a:r>
                  <a:rPr lang="ja-JP" altLang="en-US" sz="300" b="1" kern="0" dirty="0">
                    <a:effectLst>
                      <a:glow rad="88900">
                        <a:schemeClr val="bg1"/>
                      </a:glo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/>
                  </a:rPr>
                  <a:t>不適格品</a:t>
                </a:r>
                <a:endPara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endParaRPr>
              </a:p>
            </p:txBody>
          </p:sp>
        </p:grpSp>
      </p:grpSp>
      <p:sp>
        <p:nvSpPr>
          <p:cNvPr id="3604" name="フリーフォーム: 図形 3603">
            <a:extLst>
              <a:ext uri="{FF2B5EF4-FFF2-40B4-BE49-F238E27FC236}">
                <a16:creationId xmlns:a16="http://schemas.microsoft.com/office/drawing/2014/main" id="{AA7EB2A4-18DE-BC12-0A33-185191B397FB}"/>
              </a:ext>
            </a:extLst>
          </p:cNvPr>
          <p:cNvSpPr/>
          <p:nvPr/>
        </p:nvSpPr>
        <p:spPr>
          <a:xfrm>
            <a:off x="4046837" y="7285490"/>
            <a:ext cx="4221825" cy="701040"/>
          </a:xfrm>
          <a:custGeom>
            <a:avLst/>
            <a:gdLst>
              <a:gd name="connsiteX0" fmla="*/ 0 w 4168140"/>
              <a:gd name="connsiteY0" fmla="*/ 701040 h 701040"/>
              <a:gd name="connsiteX1" fmla="*/ 3177540 w 4168140"/>
              <a:gd name="connsiteY1" fmla="*/ 701040 h 701040"/>
              <a:gd name="connsiteX2" fmla="*/ 3177540 w 4168140"/>
              <a:gd name="connsiteY2" fmla="*/ 0 h 701040"/>
              <a:gd name="connsiteX3" fmla="*/ 4168140 w 4168140"/>
              <a:gd name="connsiteY3" fmla="*/ 0 h 70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8140" h="701040">
                <a:moveTo>
                  <a:pt x="0" y="701040"/>
                </a:moveTo>
                <a:lnTo>
                  <a:pt x="3177540" y="701040"/>
                </a:lnTo>
                <a:lnTo>
                  <a:pt x="3177540" y="0"/>
                </a:lnTo>
                <a:lnTo>
                  <a:pt x="4168140" y="0"/>
                </a:lnTo>
              </a:path>
            </a:pathLst>
          </a:cu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953" name="コネクタ: カギ線 2952">
            <a:extLst>
              <a:ext uri="{FF2B5EF4-FFF2-40B4-BE49-F238E27FC236}">
                <a16:creationId xmlns:a16="http://schemas.microsoft.com/office/drawing/2014/main" id="{03B71442-E58D-4146-3F25-729687FE9615}"/>
              </a:ext>
            </a:extLst>
          </p:cNvPr>
          <p:cNvCxnSpPr>
            <a:cxnSpLocks/>
            <a:stCxn id="2880" idx="3"/>
            <a:endCxn id="3371" idx="2"/>
          </p:cNvCxnSpPr>
          <p:nvPr/>
        </p:nvCxnSpPr>
        <p:spPr>
          <a:xfrm flipV="1">
            <a:off x="1615559" y="9410875"/>
            <a:ext cx="2206685" cy="800348"/>
          </a:xfrm>
          <a:prstGeom prst="bentConnector2">
            <a:avLst/>
          </a:prstGeom>
          <a:ln w="19050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" name="フリーフォーム: 図形 3789">
            <a:extLst>
              <a:ext uri="{FF2B5EF4-FFF2-40B4-BE49-F238E27FC236}">
                <a16:creationId xmlns:a16="http://schemas.microsoft.com/office/drawing/2014/main" id="{C065EFA1-7882-2212-3041-3EE9018EE518}"/>
              </a:ext>
            </a:extLst>
          </p:cNvPr>
          <p:cNvSpPr/>
          <p:nvPr/>
        </p:nvSpPr>
        <p:spPr>
          <a:xfrm>
            <a:off x="7035800" y="7564890"/>
            <a:ext cx="1232862" cy="1463040"/>
          </a:xfrm>
          <a:custGeom>
            <a:avLst/>
            <a:gdLst>
              <a:gd name="connsiteX0" fmla="*/ 0 w 1178560"/>
              <a:gd name="connsiteY0" fmla="*/ 1463040 h 1463040"/>
              <a:gd name="connsiteX1" fmla="*/ 0 w 1178560"/>
              <a:gd name="connsiteY1" fmla="*/ 995680 h 1463040"/>
              <a:gd name="connsiteX2" fmla="*/ 929640 w 1178560"/>
              <a:gd name="connsiteY2" fmla="*/ 995680 h 1463040"/>
              <a:gd name="connsiteX3" fmla="*/ 929640 w 1178560"/>
              <a:gd name="connsiteY3" fmla="*/ 0 h 1463040"/>
              <a:gd name="connsiteX4" fmla="*/ 1178560 w 1178560"/>
              <a:gd name="connsiteY4" fmla="*/ 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8560" h="1463040">
                <a:moveTo>
                  <a:pt x="0" y="1463040"/>
                </a:moveTo>
                <a:lnTo>
                  <a:pt x="0" y="995680"/>
                </a:lnTo>
                <a:lnTo>
                  <a:pt x="929640" y="995680"/>
                </a:lnTo>
                <a:lnTo>
                  <a:pt x="929640" y="0"/>
                </a:lnTo>
                <a:lnTo>
                  <a:pt x="1178560" y="0"/>
                </a:lnTo>
              </a:path>
            </a:pathLst>
          </a:cu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3819" name="グループ化 3818">
            <a:extLst>
              <a:ext uri="{FF2B5EF4-FFF2-40B4-BE49-F238E27FC236}">
                <a16:creationId xmlns:a16="http://schemas.microsoft.com/office/drawing/2014/main" id="{17E1BC5D-CA93-59A3-C125-4878FE1513EB}"/>
              </a:ext>
            </a:extLst>
          </p:cNvPr>
          <p:cNvGrpSpPr/>
          <p:nvPr/>
        </p:nvGrpSpPr>
        <p:grpSpPr>
          <a:xfrm>
            <a:off x="5165256" y="2580318"/>
            <a:ext cx="1009990" cy="593924"/>
            <a:chOff x="5165256" y="2580318"/>
            <a:chExt cx="1009990" cy="593924"/>
          </a:xfrm>
        </p:grpSpPr>
        <p:sp>
          <p:nvSpPr>
            <p:cNvPr id="3791" name="四角形: 角を丸くする 3790">
              <a:extLst>
                <a:ext uri="{FF2B5EF4-FFF2-40B4-BE49-F238E27FC236}">
                  <a16:creationId xmlns:a16="http://schemas.microsoft.com/office/drawing/2014/main" id="{A6BB1CDE-1079-9784-73FE-848274505885}"/>
                </a:ext>
              </a:extLst>
            </p:cNvPr>
            <p:cNvSpPr/>
            <p:nvPr/>
          </p:nvSpPr>
          <p:spPr>
            <a:xfrm>
              <a:off x="5165256" y="2580318"/>
              <a:ext cx="1009990" cy="46426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ctr" anchorCtr="0"/>
            <a:lstStyle/>
            <a:p>
              <a:pPr marL="12700" defTabSz="914400">
                <a:spcBef>
                  <a:spcPts val="100"/>
                </a:spcBef>
              </a:pPr>
              <a:r>
                <a:rPr lang="ja-JP" altLang="en-US" sz="7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［貨物情報］</a:t>
              </a:r>
              <a:endParaRPr lang="en-US" altLang="ja-JP" sz="7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marL="72000" indent="-72000" defTabSz="914400">
                <a:buFont typeface="Wingdings" panose="05000000000000000000" pitchFamily="2" charset="2"/>
                <a:buChar char="l"/>
              </a:pP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約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1,000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ケース／日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└パレットあたり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ケース積載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3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～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4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便／日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cxnSp>
          <p:nvCxnSpPr>
            <p:cNvPr id="3793" name="直線矢印コネクタ 3792">
              <a:extLst>
                <a:ext uri="{FF2B5EF4-FFF2-40B4-BE49-F238E27FC236}">
                  <a16:creationId xmlns:a16="http://schemas.microsoft.com/office/drawing/2014/main" id="{34050742-8A27-AE01-53A3-45ED52589A46}"/>
                </a:ext>
              </a:extLst>
            </p:cNvPr>
            <p:cNvCxnSpPr>
              <a:cxnSpLocks/>
              <a:stCxn id="3791" idx="2"/>
            </p:cNvCxnSpPr>
            <p:nvPr/>
          </p:nvCxnSpPr>
          <p:spPr>
            <a:xfrm>
              <a:off x="5670251" y="3044579"/>
              <a:ext cx="0" cy="129663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818" name="グループ化 3817">
            <a:extLst>
              <a:ext uri="{FF2B5EF4-FFF2-40B4-BE49-F238E27FC236}">
                <a16:creationId xmlns:a16="http://schemas.microsoft.com/office/drawing/2014/main" id="{08FC4C03-EA0E-C1F0-525E-B51569F4A772}"/>
              </a:ext>
            </a:extLst>
          </p:cNvPr>
          <p:cNvGrpSpPr/>
          <p:nvPr/>
        </p:nvGrpSpPr>
        <p:grpSpPr>
          <a:xfrm>
            <a:off x="5165256" y="4964234"/>
            <a:ext cx="1009990" cy="580859"/>
            <a:chOff x="5165256" y="4964234"/>
            <a:chExt cx="1009990" cy="580859"/>
          </a:xfrm>
        </p:grpSpPr>
        <p:sp>
          <p:nvSpPr>
            <p:cNvPr id="3813" name="四角形: 角を丸くする 3812">
              <a:extLst>
                <a:ext uri="{FF2B5EF4-FFF2-40B4-BE49-F238E27FC236}">
                  <a16:creationId xmlns:a16="http://schemas.microsoft.com/office/drawing/2014/main" id="{62BD15ED-1C18-3BB5-5577-85B08A0E86F6}"/>
                </a:ext>
              </a:extLst>
            </p:cNvPr>
            <p:cNvSpPr/>
            <p:nvPr/>
          </p:nvSpPr>
          <p:spPr>
            <a:xfrm>
              <a:off x="5165256" y="5080832"/>
              <a:ext cx="1009990" cy="46426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ctr" anchorCtr="0"/>
            <a:lstStyle/>
            <a:p>
              <a:pPr marL="12700" defTabSz="914400">
                <a:spcBef>
                  <a:spcPts val="100"/>
                </a:spcBef>
              </a:pPr>
              <a:r>
                <a:rPr lang="ja-JP" altLang="en-US" sz="7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［貨物情報］</a:t>
              </a:r>
              <a:endParaRPr lang="en-US" altLang="ja-JP" sz="7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marL="72000" indent="-72000" defTabSz="914400">
                <a:buFont typeface="Wingdings" panose="05000000000000000000" pitchFamily="2" charset="2"/>
                <a:buChar char="l"/>
              </a:pP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約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1,000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ケース／日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7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～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8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便／日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cxnSp>
          <p:nvCxnSpPr>
            <p:cNvPr id="3814" name="直線矢印コネクタ 3813">
              <a:extLst>
                <a:ext uri="{FF2B5EF4-FFF2-40B4-BE49-F238E27FC236}">
                  <a16:creationId xmlns:a16="http://schemas.microsoft.com/office/drawing/2014/main" id="{4EA17572-EB24-B229-084F-9BC6F448B78E}"/>
                </a:ext>
              </a:extLst>
            </p:cNvPr>
            <p:cNvCxnSpPr>
              <a:cxnSpLocks/>
              <a:stCxn id="3813" idx="0"/>
            </p:cNvCxnSpPr>
            <p:nvPr/>
          </p:nvCxnSpPr>
          <p:spPr>
            <a:xfrm flipV="1">
              <a:off x="5670251" y="4964234"/>
              <a:ext cx="0" cy="116598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820" name="グループ化 3819">
            <a:extLst>
              <a:ext uri="{FF2B5EF4-FFF2-40B4-BE49-F238E27FC236}">
                <a16:creationId xmlns:a16="http://schemas.microsoft.com/office/drawing/2014/main" id="{049D8D25-9B40-A8A5-9252-ECD59349D56F}"/>
              </a:ext>
            </a:extLst>
          </p:cNvPr>
          <p:cNvGrpSpPr/>
          <p:nvPr/>
        </p:nvGrpSpPr>
        <p:grpSpPr>
          <a:xfrm>
            <a:off x="4983847" y="9348518"/>
            <a:ext cx="1209673" cy="646508"/>
            <a:chOff x="5093081" y="4964234"/>
            <a:chExt cx="1209673" cy="646508"/>
          </a:xfrm>
        </p:grpSpPr>
        <p:sp>
          <p:nvSpPr>
            <p:cNvPr id="3821" name="四角形: 角を丸くする 3820">
              <a:extLst>
                <a:ext uri="{FF2B5EF4-FFF2-40B4-BE49-F238E27FC236}">
                  <a16:creationId xmlns:a16="http://schemas.microsoft.com/office/drawing/2014/main" id="{3973830A-E173-B0FA-0FD8-9F6E5140DD20}"/>
                </a:ext>
              </a:extLst>
            </p:cNvPr>
            <p:cNvSpPr/>
            <p:nvPr/>
          </p:nvSpPr>
          <p:spPr>
            <a:xfrm>
              <a:off x="5093081" y="5080832"/>
              <a:ext cx="1209673" cy="5299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14400" rIns="14400" bIns="14400" rtlCol="0" anchor="ctr" anchorCtr="0"/>
            <a:lstStyle/>
            <a:p>
              <a:pPr marL="12700" defTabSz="914400">
                <a:spcBef>
                  <a:spcPts val="100"/>
                </a:spcBef>
              </a:pPr>
              <a:r>
                <a:rPr lang="ja-JP" altLang="en-US" sz="700" b="1" kern="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［貨物情報］</a:t>
              </a:r>
              <a:endParaRPr lang="en-US" altLang="ja-JP" sz="700" b="1" kern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marL="72000" indent="-72000" defTabSz="914400">
                <a:buFont typeface="Wingdings" panose="05000000000000000000" pitchFamily="2" charset="2"/>
                <a:buChar char="l"/>
              </a:pP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約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1,000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ケース／日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└パレットあたり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ケース積載を想定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└約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100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パレット使用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/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└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3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～</a:t>
              </a:r>
              <a:r>
                <a:rPr lang="en-US" altLang="ja-JP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4</a:t>
              </a:r>
              <a:r>
                <a:rPr lang="ja-JP" altLang="en-US" sz="600" b="1" kern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便／日を想定</a:t>
              </a:r>
              <a:endParaRPr lang="en-US" altLang="ja-JP" sz="600" b="1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cxnSp>
          <p:nvCxnSpPr>
            <p:cNvPr id="3822" name="直線矢印コネクタ 3821">
              <a:extLst>
                <a:ext uri="{FF2B5EF4-FFF2-40B4-BE49-F238E27FC236}">
                  <a16:creationId xmlns:a16="http://schemas.microsoft.com/office/drawing/2014/main" id="{B93E7A4A-F667-2CB7-D1DE-0DCC169F05E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97917" y="4964234"/>
              <a:ext cx="0" cy="116598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" name="object 4">
            <a:extLst>
              <a:ext uri="{FF2B5EF4-FFF2-40B4-BE49-F238E27FC236}">
                <a16:creationId xmlns:a16="http://schemas.microsoft.com/office/drawing/2014/main" id="{EFDD4469-0183-E4BE-7E6C-A7E583224790}"/>
              </a:ext>
            </a:extLst>
          </p:cNvPr>
          <p:cNvSpPr txBox="1"/>
          <p:nvPr/>
        </p:nvSpPr>
        <p:spPr>
          <a:xfrm>
            <a:off x="0" y="281198"/>
            <a:ext cx="302530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en-US" altLang="ja-JP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</a:t>
            </a:r>
            <a:r>
              <a:rPr lang="ja-JP" altLang="en-US" sz="1600" b="1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概要</a:t>
            </a:r>
            <a:r>
              <a:rPr lang="en-US" altLang="ja-JP" sz="1600" b="1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ACC0F97D-D827-7472-08E0-C9D51792E4FC}"/>
              </a:ext>
            </a:extLst>
          </p:cNvPr>
          <p:cNvSpPr/>
          <p:nvPr/>
        </p:nvSpPr>
        <p:spPr>
          <a:xfrm>
            <a:off x="3883152" y="7479792"/>
            <a:ext cx="4437888" cy="1933670"/>
          </a:xfrm>
          <a:custGeom>
            <a:avLst/>
            <a:gdLst>
              <a:gd name="connsiteX0" fmla="*/ 24384 w 4437888"/>
              <a:gd name="connsiteY0" fmla="*/ 1024128 h 1859280"/>
              <a:gd name="connsiteX1" fmla="*/ 3773424 w 4437888"/>
              <a:gd name="connsiteY1" fmla="*/ 1024128 h 1859280"/>
              <a:gd name="connsiteX2" fmla="*/ 3773424 w 4437888"/>
              <a:gd name="connsiteY2" fmla="*/ 0 h 1859280"/>
              <a:gd name="connsiteX3" fmla="*/ 4437888 w 4437888"/>
              <a:gd name="connsiteY3" fmla="*/ 0 h 1859280"/>
              <a:gd name="connsiteX4" fmla="*/ 4437888 w 4437888"/>
              <a:gd name="connsiteY4" fmla="*/ 1859280 h 1859280"/>
              <a:gd name="connsiteX5" fmla="*/ 0 w 4437888"/>
              <a:gd name="connsiteY5" fmla="*/ 1859280 h 1859280"/>
              <a:gd name="connsiteX6" fmla="*/ 24384 w 4437888"/>
              <a:gd name="connsiteY6" fmla="*/ 1024128 h 1859280"/>
              <a:gd name="connsiteX0" fmla="*/ 0 w 4443984"/>
              <a:gd name="connsiteY0" fmla="*/ 1024128 h 1859280"/>
              <a:gd name="connsiteX1" fmla="*/ 3779520 w 4443984"/>
              <a:gd name="connsiteY1" fmla="*/ 1024128 h 1859280"/>
              <a:gd name="connsiteX2" fmla="*/ 3779520 w 4443984"/>
              <a:gd name="connsiteY2" fmla="*/ 0 h 1859280"/>
              <a:gd name="connsiteX3" fmla="*/ 4443984 w 4443984"/>
              <a:gd name="connsiteY3" fmla="*/ 0 h 1859280"/>
              <a:gd name="connsiteX4" fmla="*/ 4443984 w 4443984"/>
              <a:gd name="connsiteY4" fmla="*/ 1859280 h 1859280"/>
              <a:gd name="connsiteX5" fmla="*/ 6096 w 4443984"/>
              <a:gd name="connsiteY5" fmla="*/ 1859280 h 1859280"/>
              <a:gd name="connsiteX6" fmla="*/ 0 w 4443984"/>
              <a:gd name="connsiteY6" fmla="*/ 1024128 h 1859280"/>
              <a:gd name="connsiteX0" fmla="*/ 0 w 4443984"/>
              <a:gd name="connsiteY0" fmla="*/ 1024128 h 1859280"/>
              <a:gd name="connsiteX1" fmla="*/ 3775710 w 4443984"/>
              <a:gd name="connsiteY1" fmla="*/ 983831 h 1859280"/>
              <a:gd name="connsiteX2" fmla="*/ 3779520 w 4443984"/>
              <a:gd name="connsiteY2" fmla="*/ 0 h 1859280"/>
              <a:gd name="connsiteX3" fmla="*/ 4443984 w 4443984"/>
              <a:gd name="connsiteY3" fmla="*/ 0 h 1859280"/>
              <a:gd name="connsiteX4" fmla="*/ 4443984 w 4443984"/>
              <a:gd name="connsiteY4" fmla="*/ 1859280 h 1859280"/>
              <a:gd name="connsiteX5" fmla="*/ 6096 w 4443984"/>
              <a:gd name="connsiteY5" fmla="*/ 1859280 h 1859280"/>
              <a:gd name="connsiteX6" fmla="*/ 0 w 4443984"/>
              <a:gd name="connsiteY6" fmla="*/ 1024128 h 1859280"/>
              <a:gd name="connsiteX0" fmla="*/ 1524 w 4437888"/>
              <a:gd name="connsiteY0" fmla="*/ 972841 h 1859280"/>
              <a:gd name="connsiteX1" fmla="*/ 3769614 w 4437888"/>
              <a:gd name="connsiteY1" fmla="*/ 983831 h 1859280"/>
              <a:gd name="connsiteX2" fmla="*/ 3773424 w 4437888"/>
              <a:gd name="connsiteY2" fmla="*/ 0 h 1859280"/>
              <a:gd name="connsiteX3" fmla="*/ 4437888 w 4437888"/>
              <a:gd name="connsiteY3" fmla="*/ 0 h 1859280"/>
              <a:gd name="connsiteX4" fmla="*/ 4437888 w 4437888"/>
              <a:gd name="connsiteY4" fmla="*/ 1859280 h 1859280"/>
              <a:gd name="connsiteX5" fmla="*/ 0 w 4437888"/>
              <a:gd name="connsiteY5" fmla="*/ 1859280 h 1859280"/>
              <a:gd name="connsiteX6" fmla="*/ 1524 w 4437888"/>
              <a:gd name="connsiteY6" fmla="*/ 972841 h 185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7888" h="1859280">
                <a:moveTo>
                  <a:pt x="1524" y="972841"/>
                </a:moveTo>
                <a:lnTo>
                  <a:pt x="3769614" y="983831"/>
                </a:lnTo>
                <a:lnTo>
                  <a:pt x="3773424" y="0"/>
                </a:lnTo>
                <a:lnTo>
                  <a:pt x="4437888" y="0"/>
                </a:lnTo>
                <a:lnTo>
                  <a:pt x="4437888" y="1859280"/>
                </a:lnTo>
                <a:lnTo>
                  <a:pt x="0" y="1859280"/>
                </a:lnTo>
                <a:lnTo>
                  <a:pt x="1524" y="972841"/>
                </a:lnTo>
                <a:close/>
              </a:path>
            </a:pathLst>
          </a:cu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452" name="object 4">
            <a:extLst>
              <a:ext uri="{FF2B5EF4-FFF2-40B4-BE49-F238E27FC236}">
                <a16:creationId xmlns:a16="http://schemas.microsoft.com/office/drawing/2014/main" id="{E87D4EB4-A307-2F89-CE9D-D8E92781E2F6}"/>
              </a:ext>
            </a:extLst>
          </p:cNvPr>
          <p:cNvSpPr txBox="1"/>
          <p:nvPr/>
        </p:nvSpPr>
        <p:spPr>
          <a:xfrm>
            <a:off x="6399895" y="9061088"/>
            <a:ext cx="556598" cy="4847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</a:rPr>
              <a:t>バラおろし</a:t>
            </a:r>
            <a:endParaRPr lang="en-US" altLang="ja-JP" sz="1050" dirty="0">
              <a:solidFill>
                <a:srgbClr val="00B050"/>
              </a:solidFill>
              <a:effectLst>
                <a:glow rad="88900">
                  <a:schemeClr val="bg1"/>
                </a:glow>
              </a:effectLst>
            </a:endParaRPr>
          </a:p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</a:rPr>
              <a:t>バラ積み</a:t>
            </a:r>
            <a:endParaRPr lang="en-US" altLang="ja-JP" sz="1050" dirty="0">
              <a:solidFill>
                <a:srgbClr val="00B050"/>
              </a:solidFill>
              <a:effectLst>
                <a:glow rad="88900">
                  <a:schemeClr val="bg1"/>
                </a:glow>
              </a:effectLst>
            </a:endParaRPr>
          </a:p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</a:rPr>
              <a:t>作業なし</a:t>
            </a:r>
            <a:endParaRPr lang="en-US" altLang="ja-JP" sz="1050" dirty="0">
              <a:solidFill>
                <a:srgbClr val="00B050"/>
              </a:solidFill>
              <a:effectLst>
                <a:glow rad="88900">
                  <a:schemeClr val="bg1"/>
                </a:glow>
              </a:effectLst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94B30CDD-36F4-0F04-15D4-BD8EB2D0118C}"/>
              </a:ext>
            </a:extLst>
          </p:cNvPr>
          <p:cNvSpPr txBox="1"/>
          <p:nvPr/>
        </p:nvSpPr>
        <p:spPr>
          <a:xfrm>
            <a:off x="3877760" y="8326995"/>
            <a:ext cx="2361362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pPr algn="ctr" defTabSz="914400"/>
            <a:r>
              <a:rPr lang="ja-JP" altLang="en-US" sz="1000" b="1" kern="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事業実施範囲（一貫パレチゼーション実施）</a:t>
            </a:r>
            <a:endParaRPr lang="en-US" altLang="ja-JP" sz="1000" b="1" kern="0" dirty="0">
              <a:solidFill>
                <a:srgbClr val="00B050"/>
              </a:solidFill>
              <a:effectLst>
                <a:glow rad="88900">
                  <a:schemeClr val="bg1"/>
                </a:glo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2114F49C-E2A7-136A-98A1-E52C5C6F6789}"/>
              </a:ext>
            </a:extLst>
          </p:cNvPr>
          <p:cNvSpPr txBox="1"/>
          <p:nvPr/>
        </p:nvSpPr>
        <p:spPr>
          <a:xfrm>
            <a:off x="4590581" y="5596132"/>
            <a:ext cx="2612238" cy="719034"/>
          </a:xfrm>
          <a:prstGeom prst="rect">
            <a:avLst/>
          </a:prstGeom>
          <a:solidFill>
            <a:srgbClr val="FFE1FF"/>
          </a:solidFill>
          <a:ln w="12700">
            <a:solidFill>
              <a:srgbClr val="FF00FF"/>
            </a:solidFill>
          </a:ln>
        </p:spPr>
        <p:txBody>
          <a:bodyPr vert="horz" wrap="square" lIns="36000" tIns="36000" rIns="36000" bIns="3600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050" dirty="0">
                <a:solidFill>
                  <a:srgbClr val="FF00FF"/>
                </a:solidFill>
                <a:effectLst/>
              </a:rPr>
              <a:t>非効率な荷役作業が課題</a:t>
            </a:r>
            <a:endParaRPr lang="en-US" altLang="ja-JP" sz="1050" dirty="0">
              <a:solidFill>
                <a:srgbClr val="FF00FF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dirty="0">
                <a:solidFill>
                  <a:srgbClr val="FF00FF"/>
                </a:solidFill>
                <a:effectLst>
                  <a:glow rad="88900">
                    <a:schemeClr val="bg1"/>
                  </a:glow>
                </a:effectLst>
              </a:rPr>
              <a:t>　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製品倉庫：バラ積み　約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2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時間／回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  <a:effectLst/>
              </a:rPr>
              <a:t>　△△第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2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倉庫：バラおろし　約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1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時間／回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  <a:effectLst/>
              </a:rPr>
              <a:t>　　　　　　　　　　　バラ積み　約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2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時間／回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99E5E48B-3882-5BEE-6C28-A8C9BE0A636B}"/>
              </a:ext>
            </a:extLst>
          </p:cNvPr>
          <p:cNvCxnSpPr>
            <a:cxnSpLocks/>
          </p:cNvCxnSpPr>
          <p:nvPr/>
        </p:nvCxnSpPr>
        <p:spPr>
          <a:xfrm flipV="1">
            <a:off x="4819400" y="4796656"/>
            <a:ext cx="0" cy="799476"/>
          </a:xfrm>
          <a:prstGeom prst="straightConnector1">
            <a:avLst/>
          </a:prstGeom>
          <a:solidFill>
            <a:schemeClr val="bg1"/>
          </a:solidFill>
          <a:ln w="12700">
            <a:solidFill>
              <a:srgbClr val="FF00FF"/>
            </a:solidFill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8CB52B7E-4012-3036-B12C-0F7222B7471D}"/>
              </a:ext>
            </a:extLst>
          </p:cNvPr>
          <p:cNvCxnSpPr>
            <a:cxnSpLocks/>
          </p:cNvCxnSpPr>
          <p:nvPr/>
        </p:nvCxnSpPr>
        <p:spPr>
          <a:xfrm flipV="1">
            <a:off x="6678194" y="4901658"/>
            <a:ext cx="0" cy="694474"/>
          </a:xfrm>
          <a:prstGeom prst="straightConnector1">
            <a:avLst/>
          </a:prstGeom>
          <a:solidFill>
            <a:schemeClr val="bg1"/>
          </a:solidFill>
          <a:ln w="12700">
            <a:solidFill>
              <a:srgbClr val="FF00FF"/>
            </a:solidFill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object 4">
            <a:extLst>
              <a:ext uri="{FF2B5EF4-FFF2-40B4-BE49-F238E27FC236}">
                <a16:creationId xmlns:a16="http://schemas.microsoft.com/office/drawing/2014/main" id="{952D6D05-2FD7-550A-F4DA-830DC702E8A0}"/>
              </a:ext>
            </a:extLst>
          </p:cNvPr>
          <p:cNvSpPr txBox="1"/>
          <p:nvPr/>
        </p:nvSpPr>
        <p:spPr>
          <a:xfrm>
            <a:off x="4590581" y="10039662"/>
            <a:ext cx="2612238" cy="719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txBody>
          <a:bodyPr vert="horz" wrap="square" lIns="36000" tIns="36000" rIns="36000" bIns="3600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  <a:effectLst/>
              </a:rPr>
              <a:t>フォークリフト作業により荷役作業を削減</a:t>
            </a:r>
            <a:endParaRPr lang="en-US" altLang="ja-JP" sz="1050" dirty="0">
              <a:solidFill>
                <a:srgbClr val="00B050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</a:rPr>
              <a:t>　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製品倉庫：フォーク積み　約</a:t>
            </a:r>
            <a:r>
              <a:rPr lang="en-US" altLang="ja-JP" sz="1050" b="0" dirty="0">
                <a:solidFill>
                  <a:schemeClr val="tx1"/>
                </a:solidFill>
              </a:rPr>
              <a:t>30</a:t>
            </a:r>
            <a:r>
              <a:rPr lang="ja-JP" altLang="en-US" sz="1050" b="0" dirty="0">
                <a:solidFill>
                  <a:schemeClr val="tx1"/>
                </a:solidFill>
              </a:rPr>
              <a:t>分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／回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  <a:effectLst/>
              </a:rPr>
              <a:t>　△△第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2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倉庫：フォークおろし　約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30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分／回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  <a:effectLst/>
              </a:rPr>
              <a:t>　　　　　　　　　　　フォーク積み 　約</a:t>
            </a:r>
            <a:r>
              <a:rPr lang="en-US" altLang="ja-JP" sz="1050" b="0" dirty="0">
                <a:solidFill>
                  <a:schemeClr val="tx1"/>
                </a:solidFill>
                <a:effectLst/>
              </a:rPr>
              <a:t>30</a:t>
            </a:r>
            <a:r>
              <a:rPr lang="ja-JP" altLang="en-US" sz="1050" b="0" dirty="0">
                <a:solidFill>
                  <a:schemeClr val="tx1"/>
                </a:solidFill>
                <a:effectLst/>
              </a:rPr>
              <a:t>分／回</a:t>
            </a:r>
            <a:endParaRPr lang="en-US" altLang="ja-JP" sz="1050" dirty="0">
              <a:solidFill>
                <a:srgbClr val="00B050"/>
              </a:solidFill>
              <a:effectLst/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7B93526-2562-1563-6A36-622C2AA23E3D}"/>
              </a:ext>
            </a:extLst>
          </p:cNvPr>
          <p:cNvCxnSpPr>
            <a:cxnSpLocks/>
          </p:cNvCxnSpPr>
          <p:nvPr/>
        </p:nvCxnSpPr>
        <p:spPr>
          <a:xfrm flipV="1">
            <a:off x="4809240" y="9101109"/>
            <a:ext cx="0" cy="938553"/>
          </a:xfrm>
          <a:prstGeom prst="straightConnector1">
            <a:avLst/>
          </a:prstGeom>
          <a:solidFill>
            <a:schemeClr val="bg1"/>
          </a:solidFill>
          <a:ln w="12700">
            <a:solidFill>
              <a:srgbClr val="00B050"/>
            </a:solidFill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52A88B53-0430-B344-B41E-359BC4D76A96}"/>
              </a:ext>
            </a:extLst>
          </p:cNvPr>
          <p:cNvCxnSpPr>
            <a:cxnSpLocks/>
          </p:cNvCxnSpPr>
          <p:nvPr/>
        </p:nvCxnSpPr>
        <p:spPr>
          <a:xfrm flipV="1">
            <a:off x="6678194" y="9545836"/>
            <a:ext cx="0" cy="493826"/>
          </a:xfrm>
          <a:prstGeom prst="straightConnector1">
            <a:avLst/>
          </a:prstGeom>
          <a:solidFill>
            <a:schemeClr val="bg1"/>
          </a:solidFill>
          <a:ln w="12700">
            <a:solidFill>
              <a:srgbClr val="00B050"/>
            </a:solidFill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楕円 3">
            <a:extLst>
              <a:ext uri="{FF2B5EF4-FFF2-40B4-BE49-F238E27FC236}">
                <a16:creationId xmlns:a16="http://schemas.microsoft.com/office/drawing/2014/main" id="{E05EDF3D-DA94-4908-4800-24311165BFA1}"/>
              </a:ext>
            </a:extLst>
          </p:cNvPr>
          <p:cNvSpPr/>
          <p:nvPr/>
        </p:nvSpPr>
        <p:spPr>
          <a:xfrm>
            <a:off x="4764544" y="8975822"/>
            <a:ext cx="91183" cy="9118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508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0D8D35-5F32-3182-C4F7-6E9759B466AD}"/>
              </a:ext>
            </a:extLst>
          </p:cNvPr>
          <p:cNvSpPr/>
          <p:nvPr/>
        </p:nvSpPr>
        <p:spPr>
          <a:xfrm>
            <a:off x="6632603" y="8975822"/>
            <a:ext cx="91183" cy="9118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508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739A31BB-EB1C-E679-473B-006C2A4F7CC8}"/>
              </a:ext>
            </a:extLst>
          </p:cNvPr>
          <p:cNvSpPr txBox="1"/>
          <p:nvPr/>
        </p:nvSpPr>
        <p:spPr>
          <a:xfrm>
            <a:off x="455418" y="5369264"/>
            <a:ext cx="3815780" cy="395869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vert="horz" wrap="square" lIns="36000" tIns="36000" rIns="36000" bIns="3600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</a:rPr>
              <a:t>本事業に関係する物流の他に、本事業に直接関係しない物流も含め、事業拠点の物流の全体像が分かるように記載してください</a:t>
            </a:r>
            <a:endParaRPr lang="en-US" altLang="ja-JP" sz="105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06F93A1-C278-F81E-ABB4-1870964F780E}"/>
              </a:ext>
            </a:extLst>
          </p:cNvPr>
          <p:cNvGrpSpPr/>
          <p:nvPr/>
        </p:nvGrpSpPr>
        <p:grpSpPr>
          <a:xfrm>
            <a:off x="2500460" y="1784622"/>
            <a:ext cx="2114590" cy="795696"/>
            <a:chOff x="2500460" y="1784622"/>
            <a:chExt cx="2114590" cy="795696"/>
          </a:xfrm>
        </p:grpSpPr>
        <p:sp>
          <p:nvSpPr>
            <p:cNvPr id="16" name="object 4">
              <a:extLst>
                <a:ext uri="{FF2B5EF4-FFF2-40B4-BE49-F238E27FC236}">
                  <a16:creationId xmlns:a16="http://schemas.microsoft.com/office/drawing/2014/main" id="{085025D4-0B60-A1C6-6392-340F3F0FBF62}"/>
                </a:ext>
              </a:extLst>
            </p:cNvPr>
            <p:cNvSpPr txBox="1"/>
            <p:nvPr/>
          </p:nvSpPr>
          <p:spPr>
            <a:xfrm>
              <a:off x="2500460" y="1784622"/>
              <a:ext cx="2114590" cy="557451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自社拠点については、拠点内施設間の貨物の動き</a:t>
              </a: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が分かるように記載して　ください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5A003097-E569-7466-B4CD-9F2617288D5F}"/>
                </a:ext>
              </a:extLst>
            </p:cNvPr>
            <p:cNvCxnSpPr>
              <a:cxnSpLocks/>
            </p:cNvCxnSpPr>
            <p:nvPr/>
          </p:nvCxnSpPr>
          <p:spPr>
            <a:xfrm>
              <a:off x="2965300" y="2343150"/>
              <a:ext cx="0" cy="237168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151C664-8E01-B0DC-8A72-BF43DEBAF4EF}"/>
              </a:ext>
            </a:extLst>
          </p:cNvPr>
          <p:cNvGrpSpPr/>
          <p:nvPr/>
        </p:nvGrpSpPr>
        <p:grpSpPr>
          <a:xfrm>
            <a:off x="447004" y="1314590"/>
            <a:ext cx="4168046" cy="395869"/>
            <a:chOff x="447004" y="1314590"/>
            <a:chExt cx="4168046" cy="395869"/>
          </a:xfrm>
        </p:grpSpPr>
        <p:sp>
          <p:nvSpPr>
            <p:cNvPr id="20" name="object 4">
              <a:extLst>
                <a:ext uri="{FF2B5EF4-FFF2-40B4-BE49-F238E27FC236}">
                  <a16:creationId xmlns:a16="http://schemas.microsoft.com/office/drawing/2014/main" id="{E055CE12-4BD8-8E09-451F-EBD30ED4646B}"/>
                </a:ext>
              </a:extLst>
            </p:cNvPr>
            <p:cNvSpPr txBox="1"/>
            <p:nvPr/>
          </p:nvSpPr>
          <p:spPr>
            <a:xfrm>
              <a:off x="695924" y="1314590"/>
              <a:ext cx="3919126" cy="395869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  <a:effectLst/>
                </a:rPr>
                <a:t>本事業の概要について、現状における課題、事業の対象範囲、事業実施により期待される効果、事業規模等を簡潔に記載してください</a:t>
              </a:r>
              <a:endParaRPr lang="en-US" altLang="ja-JP" sz="1050" b="0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468421F5-2125-F3FC-509A-55AFAA79C887}"/>
                </a:ext>
              </a:extLst>
            </p:cNvPr>
            <p:cNvSpPr/>
            <p:nvPr/>
          </p:nvSpPr>
          <p:spPr>
            <a:xfrm>
              <a:off x="447004" y="1321133"/>
              <a:ext cx="248920" cy="208280"/>
            </a:xfrm>
            <a:custGeom>
              <a:avLst/>
              <a:gdLst>
                <a:gd name="connsiteX0" fmla="*/ 248920 w 248920"/>
                <a:gd name="connsiteY0" fmla="*/ 208280 h 208280"/>
                <a:gd name="connsiteX1" fmla="*/ 0 w 248920"/>
                <a:gd name="connsiteY1" fmla="*/ 208280 h 208280"/>
                <a:gd name="connsiteX2" fmla="*/ 0 w 248920"/>
                <a:gd name="connsiteY2" fmla="*/ 0 h 2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920" h="208280">
                  <a:moveTo>
                    <a:pt x="248920" y="208280"/>
                  </a:moveTo>
                  <a:lnTo>
                    <a:pt x="0" y="20828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6D7F7E4C-3667-0D58-5B4F-DFEB66236E27}"/>
              </a:ext>
            </a:extLst>
          </p:cNvPr>
          <p:cNvGrpSpPr/>
          <p:nvPr/>
        </p:nvGrpSpPr>
        <p:grpSpPr>
          <a:xfrm>
            <a:off x="2286728" y="5957770"/>
            <a:ext cx="2404652" cy="357396"/>
            <a:chOff x="2696744" y="1882020"/>
            <a:chExt cx="2404652" cy="357396"/>
          </a:xfrm>
        </p:grpSpPr>
        <p:sp>
          <p:nvSpPr>
            <p:cNvPr id="46" name="object 4">
              <a:extLst>
                <a:ext uri="{FF2B5EF4-FFF2-40B4-BE49-F238E27FC236}">
                  <a16:creationId xmlns:a16="http://schemas.microsoft.com/office/drawing/2014/main" id="{5757A678-06A2-63AE-408E-1AD7440A27BC}"/>
                </a:ext>
              </a:extLst>
            </p:cNvPr>
            <p:cNvSpPr txBox="1"/>
            <p:nvPr/>
          </p:nvSpPr>
          <p:spPr>
            <a:xfrm>
              <a:off x="2696744" y="1882020"/>
              <a:ext cx="1984470" cy="357396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現状における課題を記載してください</a:t>
              </a:r>
              <a:endParaRPr lang="en-US" altLang="ja-JP" sz="900" b="0" dirty="0">
                <a:solidFill>
                  <a:schemeClr val="tx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en-US" altLang="ja-JP" sz="800" b="0" dirty="0">
                  <a:solidFill>
                    <a:schemeClr val="tx1"/>
                  </a:solidFill>
                </a:rPr>
                <a:t>※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定量的な使用があればそれも記載</a:t>
              </a:r>
              <a:endParaRPr lang="en-US" altLang="ja-JP" sz="800" b="0" dirty="0">
                <a:solidFill>
                  <a:schemeClr val="tx1"/>
                </a:solidFill>
              </a:endParaRPr>
            </a:p>
          </p:txBody>
        </p:sp>
        <p:cxnSp>
          <p:nvCxnSpPr>
            <p:cNvPr id="3712" name="直線矢印コネクタ 3711">
              <a:extLst>
                <a:ext uri="{FF2B5EF4-FFF2-40B4-BE49-F238E27FC236}">
                  <a16:creationId xmlns:a16="http://schemas.microsoft.com/office/drawing/2014/main" id="{328A3A91-F3C1-70A8-8510-1F4B52DBA919}"/>
                </a:ext>
              </a:extLst>
            </p:cNvPr>
            <p:cNvCxnSpPr>
              <a:cxnSpLocks/>
            </p:cNvCxnSpPr>
            <p:nvPr/>
          </p:nvCxnSpPr>
          <p:spPr>
            <a:xfrm>
              <a:off x="4685653" y="2147282"/>
              <a:ext cx="415743" cy="0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721" name="グループ化 3720">
            <a:extLst>
              <a:ext uri="{FF2B5EF4-FFF2-40B4-BE49-F238E27FC236}">
                <a16:creationId xmlns:a16="http://schemas.microsoft.com/office/drawing/2014/main" id="{5AAA935B-22B5-2C63-006B-410DA373576F}"/>
              </a:ext>
            </a:extLst>
          </p:cNvPr>
          <p:cNvGrpSpPr/>
          <p:nvPr/>
        </p:nvGrpSpPr>
        <p:grpSpPr>
          <a:xfrm>
            <a:off x="2286728" y="10401300"/>
            <a:ext cx="2404652" cy="357396"/>
            <a:chOff x="2696744" y="1912933"/>
            <a:chExt cx="2404652" cy="357396"/>
          </a:xfrm>
        </p:grpSpPr>
        <p:sp>
          <p:nvSpPr>
            <p:cNvPr id="3764" name="object 4">
              <a:extLst>
                <a:ext uri="{FF2B5EF4-FFF2-40B4-BE49-F238E27FC236}">
                  <a16:creationId xmlns:a16="http://schemas.microsoft.com/office/drawing/2014/main" id="{811350F4-691C-01E3-B89E-EC36994B5ECB}"/>
                </a:ext>
              </a:extLst>
            </p:cNvPr>
            <p:cNvSpPr txBox="1"/>
            <p:nvPr/>
          </p:nvSpPr>
          <p:spPr>
            <a:xfrm>
              <a:off x="2696744" y="1912933"/>
              <a:ext cx="1984470" cy="357396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導入による効果を記載してください</a:t>
              </a:r>
              <a:endParaRPr lang="en-US" altLang="ja-JP" sz="900" b="0" dirty="0">
                <a:solidFill>
                  <a:schemeClr val="tx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en-US" altLang="ja-JP" sz="800" b="0" dirty="0">
                  <a:solidFill>
                    <a:schemeClr val="tx1"/>
                  </a:solidFill>
                </a:rPr>
                <a:t>※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定量的な使用があればそれも記載</a:t>
              </a:r>
              <a:endParaRPr lang="en-US" altLang="ja-JP" sz="800" b="0" dirty="0">
                <a:solidFill>
                  <a:schemeClr val="tx1"/>
                </a:solidFill>
              </a:endParaRPr>
            </a:p>
          </p:txBody>
        </p:sp>
        <p:cxnSp>
          <p:nvCxnSpPr>
            <p:cNvPr id="3786" name="直線矢印コネクタ 3785">
              <a:extLst>
                <a:ext uri="{FF2B5EF4-FFF2-40B4-BE49-F238E27FC236}">
                  <a16:creationId xmlns:a16="http://schemas.microsoft.com/office/drawing/2014/main" id="{B01A614D-D110-9200-C7D6-0B57E4830BBC}"/>
                </a:ext>
              </a:extLst>
            </p:cNvPr>
            <p:cNvCxnSpPr>
              <a:cxnSpLocks/>
            </p:cNvCxnSpPr>
            <p:nvPr/>
          </p:nvCxnSpPr>
          <p:spPr>
            <a:xfrm>
              <a:off x="4685653" y="2147282"/>
              <a:ext cx="415743" cy="0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794" name="グループ化 3793">
            <a:extLst>
              <a:ext uri="{FF2B5EF4-FFF2-40B4-BE49-F238E27FC236}">
                <a16:creationId xmlns:a16="http://schemas.microsoft.com/office/drawing/2014/main" id="{1A4509CD-F712-B70E-52F1-5D0C9A13FF4B}"/>
              </a:ext>
            </a:extLst>
          </p:cNvPr>
          <p:cNvGrpSpPr/>
          <p:nvPr/>
        </p:nvGrpSpPr>
        <p:grpSpPr>
          <a:xfrm>
            <a:off x="5133394" y="7058697"/>
            <a:ext cx="1064116" cy="1243443"/>
            <a:chOff x="2696745" y="1882020"/>
            <a:chExt cx="1064116" cy="1243443"/>
          </a:xfrm>
        </p:grpSpPr>
        <p:sp>
          <p:nvSpPr>
            <p:cNvPr id="3795" name="object 4">
              <a:extLst>
                <a:ext uri="{FF2B5EF4-FFF2-40B4-BE49-F238E27FC236}">
                  <a16:creationId xmlns:a16="http://schemas.microsoft.com/office/drawing/2014/main" id="{08774DF7-44F5-7F3E-DC05-9388292B30DD}"/>
                </a:ext>
              </a:extLst>
            </p:cNvPr>
            <p:cNvSpPr txBox="1"/>
            <p:nvPr/>
          </p:nvSpPr>
          <p:spPr>
            <a:xfrm>
              <a:off x="2696745" y="1882020"/>
              <a:ext cx="1064116" cy="395869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事業実施範囲を</a:t>
              </a:r>
              <a:endParaRPr lang="en-US" altLang="ja-JP" sz="1050" b="0" dirty="0">
                <a:solidFill>
                  <a:schemeClr val="tx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図示してください</a:t>
              </a:r>
              <a:endParaRPr lang="en-US" altLang="ja-JP" sz="800" b="0" dirty="0">
                <a:solidFill>
                  <a:schemeClr val="tx1"/>
                </a:solidFill>
              </a:endParaRPr>
            </a:p>
          </p:txBody>
        </p:sp>
        <p:cxnSp>
          <p:nvCxnSpPr>
            <p:cNvPr id="3796" name="直線矢印コネクタ 3795">
              <a:extLst>
                <a:ext uri="{FF2B5EF4-FFF2-40B4-BE49-F238E27FC236}">
                  <a16:creationId xmlns:a16="http://schemas.microsoft.com/office/drawing/2014/main" id="{3510F816-47E0-B271-7E9D-BFC79F88FA94}"/>
                </a:ext>
              </a:extLst>
            </p:cNvPr>
            <p:cNvCxnSpPr>
              <a:cxnSpLocks/>
            </p:cNvCxnSpPr>
            <p:nvPr/>
          </p:nvCxnSpPr>
          <p:spPr>
            <a:xfrm>
              <a:off x="2728607" y="2269177"/>
              <a:ext cx="0" cy="856286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E295216-9D45-36DC-1773-928EC7C6C5BF}"/>
              </a:ext>
            </a:extLst>
          </p:cNvPr>
          <p:cNvGrpSpPr/>
          <p:nvPr/>
        </p:nvGrpSpPr>
        <p:grpSpPr>
          <a:xfrm>
            <a:off x="1726559" y="3862397"/>
            <a:ext cx="720001" cy="795643"/>
            <a:chOff x="1726559" y="3862397"/>
            <a:chExt cx="720001" cy="795643"/>
          </a:xfrm>
        </p:grpSpPr>
        <p:sp>
          <p:nvSpPr>
            <p:cNvPr id="2732" name="object 4">
              <a:extLst>
                <a:ext uri="{FF2B5EF4-FFF2-40B4-BE49-F238E27FC236}">
                  <a16:creationId xmlns:a16="http://schemas.microsoft.com/office/drawing/2014/main" id="{162DE933-EAEB-B645-9EE4-AA752F17DFB7}"/>
                </a:ext>
              </a:extLst>
            </p:cNvPr>
            <p:cNvSpPr txBox="1"/>
            <p:nvPr/>
          </p:nvSpPr>
          <p:spPr>
            <a:xfrm>
              <a:off x="1726560" y="4273319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コンテナ車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部品①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部品③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2733" name="object 4">
              <a:extLst>
                <a:ext uri="{FF2B5EF4-FFF2-40B4-BE49-F238E27FC236}">
                  <a16:creationId xmlns:a16="http://schemas.microsoft.com/office/drawing/2014/main" id="{0E2477FD-A270-43CD-BC6E-F3A0E37B0F3A}"/>
                </a:ext>
              </a:extLst>
            </p:cNvPr>
            <p:cNvSpPr txBox="1"/>
            <p:nvPr/>
          </p:nvSpPr>
          <p:spPr>
            <a:xfrm>
              <a:off x="1726559" y="3862397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ECDAC1C2-F27B-CE6F-6EDD-D1458C295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68296" y="3939341"/>
              <a:ext cx="359695" cy="335309"/>
            </a:xfrm>
            <a:prstGeom prst="rect">
              <a:avLst/>
            </a:prstGeom>
          </p:spPr>
        </p:pic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0A4AD724-F28D-3FD2-CE60-3771B7A8D11A}"/>
              </a:ext>
            </a:extLst>
          </p:cNvPr>
          <p:cNvGrpSpPr/>
          <p:nvPr/>
        </p:nvGrpSpPr>
        <p:grpSpPr>
          <a:xfrm>
            <a:off x="3082122" y="4273140"/>
            <a:ext cx="720001" cy="795643"/>
            <a:chOff x="3082122" y="4273140"/>
            <a:chExt cx="720001" cy="795643"/>
          </a:xfrm>
        </p:grpSpPr>
        <p:sp>
          <p:nvSpPr>
            <p:cNvPr id="2573" name="object 4">
              <a:extLst>
                <a:ext uri="{FF2B5EF4-FFF2-40B4-BE49-F238E27FC236}">
                  <a16:creationId xmlns:a16="http://schemas.microsoft.com/office/drawing/2014/main" id="{74AFF2BD-51A9-D478-6482-A37D7D8A9CE5}"/>
                </a:ext>
              </a:extLst>
            </p:cNvPr>
            <p:cNvSpPr txBox="1"/>
            <p:nvPr/>
          </p:nvSpPr>
          <p:spPr>
            <a:xfrm>
              <a:off x="3082123" y="4684062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部品①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部品③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2574" name="object 4">
              <a:extLst>
                <a:ext uri="{FF2B5EF4-FFF2-40B4-BE49-F238E27FC236}">
                  <a16:creationId xmlns:a16="http://schemas.microsoft.com/office/drawing/2014/main" id="{52E64822-2905-D044-55B2-6DF3DAB9EC75}"/>
                </a:ext>
              </a:extLst>
            </p:cNvPr>
            <p:cNvSpPr txBox="1"/>
            <p:nvPr/>
          </p:nvSpPr>
          <p:spPr>
            <a:xfrm>
              <a:off x="3082122" y="4273140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ACF6F546-2FE8-80A6-F28E-13F1758C7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23859" y="4367570"/>
              <a:ext cx="359695" cy="335309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6F9BC3EC-3E98-F5AA-FC5B-559943840133}"/>
              </a:ext>
            </a:extLst>
          </p:cNvPr>
          <p:cNvGrpSpPr/>
          <p:nvPr/>
        </p:nvGrpSpPr>
        <p:grpSpPr>
          <a:xfrm>
            <a:off x="4030434" y="4290626"/>
            <a:ext cx="720001" cy="641754"/>
            <a:chOff x="4030434" y="4290626"/>
            <a:chExt cx="720001" cy="641754"/>
          </a:xfrm>
        </p:grpSpPr>
        <p:sp>
          <p:nvSpPr>
            <p:cNvPr id="3338" name="object 4">
              <a:extLst>
                <a:ext uri="{FF2B5EF4-FFF2-40B4-BE49-F238E27FC236}">
                  <a16:creationId xmlns:a16="http://schemas.microsoft.com/office/drawing/2014/main" id="{684F2580-A046-E075-E72F-EADCA95584C4}"/>
                </a:ext>
              </a:extLst>
            </p:cNvPr>
            <p:cNvSpPr txBox="1"/>
            <p:nvPr/>
          </p:nvSpPr>
          <p:spPr>
            <a:xfrm>
              <a:off x="4030434" y="4701548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3339" name="object 4">
              <a:extLst>
                <a:ext uri="{FF2B5EF4-FFF2-40B4-BE49-F238E27FC236}">
                  <a16:creationId xmlns:a16="http://schemas.microsoft.com/office/drawing/2014/main" id="{7C1C2A77-B40F-6D19-6F22-6342FA8B7383}"/>
                </a:ext>
              </a:extLst>
            </p:cNvPr>
            <p:cNvSpPr txBox="1"/>
            <p:nvPr/>
          </p:nvSpPr>
          <p:spPr>
            <a:xfrm>
              <a:off x="4030437" y="4290626"/>
              <a:ext cx="71999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DE2F126C-5FC8-8A02-6474-D572AEED0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2172" y="4367570"/>
              <a:ext cx="359695" cy="335309"/>
            </a:xfrm>
            <a:prstGeom prst="rect">
              <a:avLst/>
            </a:prstGeom>
          </p:spPr>
        </p:pic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D4486152-4255-0454-3E8D-2EA2D68F99CE}"/>
              </a:ext>
            </a:extLst>
          </p:cNvPr>
          <p:cNvGrpSpPr/>
          <p:nvPr/>
        </p:nvGrpSpPr>
        <p:grpSpPr>
          <a:xfrm>
            <a:off x="4030434" y="3232414"/>
            <a:ext cx="720001" cy="641754"/>
            <a:chOff x="4030434" y="3232414"/>
            <a:chExt cx="720001" cy="641754"/>
          </a:xfrm>
        </p:grpSpPr>
        <p:sp>
          <p:nvSpPr>
            <p:cNvPr id="3313" name="object 4">
              <a:extLst>
                <a:ext uri="{FF2B5EF4-FFF2-40B4-BE49-F238E27FC236}">
                  <a16:creationId xmlns:a16="http://schemas.microsoft.com/office/drawing/2014/main" id="{C817E10F-60EC-AA69-FEAF-3622DA590230}"/>
                </a:ext>
              </a:extLst>
            </p:cNvPr>
            <p:cNvSpPr txBox="1"/>
            <p:nvPr/>
          </p:nvSpPr>
          <p:spPr>
            <a:xfrm>
              <a:off x="4030434" y="364333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3314" name="object 4">
              <a:extLst>
                <a:ext uri="{FF2B5EF4-FFF2-40B4-BE49-F238E27FC236}">
                  <a16:creationId xmlns:a16="http://schemas.microsoft.com/office/drawing/2014/main" id="{2C69AC12-5669-FA33-A421-D569D1470BB9}"/>
                </a:ext>
              </a:extLst>
            </p:cNvPr>
            <p:cNvSpPr txBox="1"/>
            <p:nvPr/>
          </p:nvSpPr>
          <p:spPr>
            <a:xfrm>
              <a:off x="4030437" y="3232414"/>
              <a:ext cx="71999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0B16E665-38C8-A5BA-988B-1B52BF389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2172" y="3309358"/>
              <a:ext cx="359695" cy="335309"/>
            </a:xfrm>
            <a:prstGeom prst="rect">
              <a:avLst/>
            </a:prstGeom>
          </p:spPr>
        </p:pic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B5FC6D7-839B-4DFA-AA66-707EDF0B8CC7}"/>
              </a:ext>
            </a:extLst>
          </p:cNvPr>
          <p:cNvGrpSpPr/>
          <p:nvPr/>
        </p:nvGrpSpPr>
        <p:grpSpPr>
          <a:xfrm>
            <a:off x="5356048" y="3232414"/>
            <a:ext cx="720001" cy="641754"/>
            <a:chOff x="5356048" y="3232414"/>
            <a:chExt cx="720001" cy="641754"/>
          </a:xfrm>
        </p:grpSpPr>
        <p:sp>
          <p:nvSpPr>
            <p:cNvPr id="2640" name="object 4">
              <a:extLst>
                <a:ext uri="{FF2B5EF4-FFF2-40B4-BE49-F238E27FC236}">
                  <a16:creationId xmlns:a16="http://schemas.microsoft.com/office/drawing/2014/main" id="{1EBB97AC-BC96-0A3E-AA26-6D0419103E0F}"/>
                </a:ext>
              </a:extLst>
            </p:cNvPr>
            <p:cNvSpPr txBox="1"/>
            <p:nvPr/>
          </p:nvSpPr>
          <p:spPr>
            <a:xfrm>
              <a:off x="5356048" y="364333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ウイング車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2641" name="object 4">
              <a:extLst>
                <a:ext uri="{FF2B5EF4-FFF2-40B4-BE49-F238E27FC236}">
                  <a16:creationId xmlns:a16="http://schemas.microsoft.com/office/drawing/2014/main" id="{8FFD1D7A-CC5D-772C-7D96-356087EFB0C4}"/>
                </a:ext>
              </a:extLst>
            </p:cNvPr>
            <p:cNvSpPr txBox="1"/>
            <p:nvPr/>
          </p:nvSpPr>
          <p:spPr>
            <a:xfrm>
              <a:off x="5356051" y="3232414"/>
              <a:ext cx="71999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B128506-F900-8540-7358-9FE14998F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97786" y="3309358"/>
              <a:ext cx="359695" cy="335309"/>
            </a:xfrm>
            <a:prstGeom prst="rect">
              <a:avLst/>
            </a:prstGeom>
          </p:spPr>
        </p:pic>
      </p:grp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C5162A75-56FD-4B74-21FD-04E6AB9A0712}"/>
              </a:ext>
            </a:extLst>
          </p:cNvPr>
          <p:cNvGrpSpPr/>
          <p:nvPr/>
        </p:nvGrpSpPr>
        <p:grpSpPr>
          <a:xfrm>
            <a:off x="7351214" y="2534474"/>
            <a:ext cx="720001" cy="641754"/>
            <a:chOff x="7351214" y="2534474"/>
            <a:chExt cx="720001" cy="641754"/>
          </a:xfrm>
        </p:grpSpPr>
        <p:sp>
          <p:nvSpPr>
            <p:cNvPr id="2663" name="object 4">
              <a:extLst>
                <a:ext uri="{FF2B5EF4-FFF2-40B4-BE49-F238E27FC236}">
                  <a16:creationId xmlns:a16="http://schemas.microsoft.com/office/drawing/2014/main" id="{0A1269CD-A91C-4AF6-4789-8F48D5232184}"/>
                </a:ext>
              </a:extLst>
            </p:cNvPr>
            <p:cNvSpPr txBox="1"/>
            <p:nvPr/>
          </p:nvSpPr>
          <p:spPr>
            <a:xfrm>
              <a:off x="7351214" y="294539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ウイング車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2664" name="object 4">
              <a:extLst>
                <a:ext uri="{FF2B5EF4-FFF2-40B4-BE49-F238E27FC236}">
                  <a16:creationId xmlns:a16="http://schemas.microsoft.com/office/drawing/2014/main" id="{199479C4-3EE9-A725-9940-9CD4685A7FE0}"/>
                </a:ext>
              </a:extLst>
            </p:cNvPr>
            <p:cNvSpPr txBox="1"/>
            <p:nvPr/>
          </p:nvSpPr>
          <p:spPr>
            <a:xfrm>
              <a:off x="7351215" y="2534474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D7EDCDCF-D7BB-1587-DA2C-7F22DB3E7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92952" y="2611418"/>
              <a:ext cx="359695" cy="335309"/>
            </a:xfrm>
            <a:prstGeom prst="rect">
              <a:avLst/>
            </a:prstGeom>
          </p:spPr>
        </p:pic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06765884-025E-9B68-2F59-0F5DE1839A6F}"/>
              </a:ext>
            </a:extLst>
          </p:cNvPr>
          <p:cNvGrpSpPr/>
          <p:nvPr/>
        </p:nvGrpSpPr>
        <p:grpSpPr>
          <a:xfrm>
            <a:off x="5356049" y="4290626"/>
            <a:ext cx="720001" cy="641754"/>
            <a:chOff x="5356049" y="4290626"/>
            <a:chExt cx="720001" cy="641754"/>
          </a:xfrm>
        </p:grpSpPr>
        <p:sp>
          <p:nvSpPr>
            <p:cNvPr id="2619" name="object 4">
              <a:extLst>
                <a:ext uri="{FF2B5EF4-FFF2-40B4-BE49-F238E27FC236}">
                  <a16:creationId xmlns:a16="http://schemas.microsoft.com/office/drawing/2014/main" id="{5797343D-E0D2-F703-5F07-B94492E42C98}"/>
                </a:ext>
              </a:extLst>
            </p:cNvPr>
            <p:cNvSpPr txBox="1"/>
            <p:nvPr/>
          </p:nvSpPr>
          <p:spPr>
            <a:xfrm>
              <a:off x="5356050" y="4701548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6t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トラック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バラ積み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2620" name="object 4">
              <a:extLst>
                <a:ext uri="{FF2B5EF4-FFF2-40B4-BE49-F238E27FC236}">
                  <a16:creationId xmlns:a16="http://schemas.microsoft.com/office/drawing/2014/main" id="{54DC178C-FDD0-6BDD-7686-B2214EB2ED77}"/>
                </a:ext>
              </a:extLst>
            </p:cNvPr>
            <p:cNvSpPr txBox="1"/>
            <p:nvPr/>
          </p:nvSpPr>
          <p:spPr>
            <a:xfrm>
              <a:off x="5356049" y="4290626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パレット不使用・バラ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CCFF2F1-C78A-45EE-E1B1-ED8AFD240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15052" y="4367570"/>
              <a:ext cx="329213" cy="298730"/>
            </a:xfrm>
            <a:prstGeom prst="rect">
              <a:avLst/>
            </a:prstGeom>
          </p:spPr>
        </p:pic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CDBD6DEF-DFEC-E1C8-451C-33D6884EC67E}"/>
              </a:ext>
            </a:extLst>
          </p:cNvPr>
          <p:cNvGrpSpPr/>
          <p:nvPr/>
        </p:nvGrpSpPr>
        <p:grpSpPr>
          <a:xfrm>
            <a:off x="7330218" y="4303433"/>
            <a:ext cx="720001" cy="641754"/>
            <a:chOff x="7330218" y="4303433"/>
            <a:chExt cx="720001" cy="641754"/>
          </a:xfrm>
        </p:grpSpPr>
        <p:sp>
          <p:nvSpPr>
            <p:cNvPr id="2521" name="object 4">
              <a:extLst>
                <a:ext uri="{FF2B5EF4-FFF2-40B4-BE49-F238E27FC236}">
                  <a16:creationId xmlns:a16="http://schemas.microsoft.com/office/drawing/2014/main" id="{A4356469-756F-A7AF-8196-4E725E45FF8C}"/>
                </a:ext>
              </a:extLst>
            </p:cNvPr>
            <p:cNvSpPr txBox="1"/>
            <p:nvPr/>
          </p:nvSpPr>
          <p:spPr>
            <a:xfrm>
              <a:off x="7330219" y="4714355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6t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トラック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バラ積み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2522" name="object 4">
              <a:extLst>
                <a:ext uri="{FF2B5EF4-FFF2-40B4-BE49-F238E27FC236}">
                  <a16:creationId xmlns:a16="http://schemas.microsoft.com/office/drawing/2014/main" id="{1698492E-1A3B-0E6D-E5FC-F6D8D08571C6}"/>
                </a:ext>
              </a:extLst>
            </p:cNvPr>
            <p:cNvSpPr txBox="1"/>
            <p:nvPr/>
          </p:nvSpPr>
          <p:spPr>
            <a:xfrm>
              <a:off x="7330218" y="4303433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パレット不使用・バラ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F48E131B-7E97-9FCD-5A7D-5B8D54006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89221" y="4380377"/>
              <a:ext cx="329213" cy="298730"/>
            </a:xfrm>
            <a:prstGeom prst="rect">
              <a:avLst/>
            </a:prstGeom>
          </p:spPr>
        </p:pic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8EDE36B4-CD0B-3B3B-7AA4-A898D59650A5}"/>
              </a:ext>
            </a:extLst>
          </p:cNvPr>
          <p:cNvGrpSpPr/>
          <p:nvPr/>
        </p:nvGrpSpPr>
        <p:grpSpPr>
          <a:xfrm>
            <a:off x="7758232" y="3411373"/>
            <a:ext cx="720001" cy="641754"/>
            <a:chOff x="7758232" y="3411373"/>
            <a:chExt cx="720001" cy="641754"/>
          </a:xfrm>
        </p:grpSpPr>
        <p:sp>
          <p:nvSpPr>
            <p:cNvPr id="2752" name="object 4">
              <a:extLst>
                <a:ext uri="{FF2B5EF4-FFF2-40B4-BE49-F238E27FC236}">
                  <a16:creationId xmlns:a16="http://schemas.microsoft.com/office/drawing/2014/main" id="{9612C40D-B12C-01D6-1ABC-189A27305661}"/>
                </a:ext>
              </a:extLst>
            </p:cNvPr>
            <p:cNvSpPr txBox="1"/>
            <p:nvPr/>
          </p:nvSpPr>
          <p:spPr>
            <a:xfrm>
              <a:off x="7758233" y="3822295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6t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トラック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バラ積み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2753" name="object 4">
              <a:extLst>
                <a:ext uri="{FF2B5EF4-FFF2-40B4-BE49-F238E27FC236}">
                  <a16:creationId xmlns:a16="http://schemas.microsoft.com/office/drawing/2014/main" id="{8873B8A3-B1C1-9E1D-51CE-6C8EAA4C7283}"/>
                </a:ext>
              </a:extLst>
            </p:cNvPr>
            <p:cNvSpPr txBox="1"/>
            <p:nvPr/>
          </p:nvSpPr>
          <p:spPr>
            <a:xfrm>
              <a:off x="7758232" y="3411373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パレット不使用・バラ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C55647BC-2841-7005-97F3-F684D6BCC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17235" y="3488317"/>
              <a:ext cx="329213" cy="298730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0476075-8EC8-1F53-B0AA-48901E60645F}"/>
              </a:ext>
            </a:extLst>
          </p:cNvPr>
          <p:cNvGrpSpPr/>
          <p:nvPr/>
        </p:nvGrpSpPr>
        <p:grpSpPr>
          <a:xfrm>
            <a:off x="672309" y="4675610"/>
            <a:ext cx="637779" cy="446521"/>
            <a:chOff x="672309" y="4675610"/>
            <a:chExt cx="637779" cy="446521"/>
          </a:xfrm>
        </p:grpSpPr>
        <p:sp>
          <p:nvSpPr>
            <p:cNvPr id="2492" name="object 4">
              <a:extLst>
                <a:ext uri="{FF2B5EF4-FFF2-40B4-BE49-F238E27FC236}">
                  <a16:creationId xmlns:a16="http://schemas.microsoft.com/office/drawing/2014/main" id="{1E89941A-D6B2-B004-5F0E-40825D267BAC}"/>
                </a:ext>
              </a:extLst>
            </p:cNvPr>
            <p:cNvSpPr txBox="1"/>
            <p:nvPr/>
          </p:nvSpPr>
          <p:spPr>
            <a:xfrm>
              <a:off x="672309" y="4675610"/>
              <a:ext cx="63777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 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E19AE58A-2F09-C479-94F4-B898792A3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2128" y="4829498"/>
              <a:ext cx="359695" cy="292633"/>
            </a:xfrm>
            <a:prstGeom prst="rect">
              <a:avLst/>
            </a:prstGeom>
          </p:spPr>
        </p:pic>
        <p:sp>
          <p:nvSpPr>
            <p:cNvPr id="2493" name="object 4">
              <a:extLst>
                <a:ext uri="{FF2B5EF4-FFF2-40B4-BE49-F238E27FC236}">
                  <a16:creationId xmlns:a16="http://schemas.microsoft.com/office/drawing/2014/main" id="{77CDAE07-39BF-5804-C960-3A8F24B701EA}"/>
                </a:ext>
              </a:extLst>
            </p:cNvPr>
            <p:cNvSpPr txBox="1"/>
            <p:nvPr/>
          </p:nvSpPr>
          <p:spPr>
            <a:xfrm>
              <a:off x="799864" y="4984111"/>
              <a:ext cx="38266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EAE71A8E-970B-A859-7D5F-23F2D8E72E4D}"/>
              </a:ext>
            </a:extLst>
          </p:cNvPr>
          <p:cNvGrpSpPr/>
          <p:nvPr/>
        </p:nvGrpSpPr>
        <p:grpSpPr>
          <a:xfrm>
            <a:off x="4488627" y="2520017"/>
            <a:ext cx="637779" cy="446521"/>
            <a:chOff x="4488627" y="2520017"/>
            <a:chExt cx="637779" cy="446521"/>
          </a:xfrm>
        </p:grpSpPr>
        <p:sp>
          <p:nvSpPr>
            <p:cNvPr id="2496" name="object 4">
              <a:extLst>
                <a:ext uri="{FF2B5EF4-FFF2-40B4-BE49-F238E27FC236}">
                  <a16:creationId xmlns:a16="http://schemas.microsoft.com/office/drawing/2014/main" id="{901585C4-A86C-D8D3-97AF-FFB9A1B08581}"/>
                </a:ext>
              </a:extLst>
            </p:cNvPr>
            <p:cNvSpPr txBox="1"/>
            <p:nvPr/>
          </p:nvSpPr>
          <p:spPr>
            <a:xfrm>
              <a:off x="4488627" y="2520017"/>
              <a:ext cx="63777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 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887F562D-86F6-6931-B595-302E17946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28446" y="2673905"/>
              <a:ext cx="359695" cy="292633"/>
            </a:xfrm>
            <a:prstGeom prst="rect">
              <a:avLst/>
            </a:prstGeom>
          </p:spPr>
        </p:pic>
        <p:sp>
          <p:nvSpPr>
            <p:cNvPr id="2497" name="object 4">
              <a:extLst>
                <a:ext uri="{FF2B5EF4-FFF2-40B4-BE49-F238E27FC236}">
                  <a16:creationId xmlns:a16="http://schemas.microsoft.com/office/drawing/2014/main" id="{0181FA39-668B-DF03-8C9C-CC8EF377902B}"/>
                </a:ext>
              </a:extLst>
            </p:cNvPr>
            <p:cNvSpPr txBox="1"/>
            <p:nvPr/>
          </p:nvSpPr>
          <p:spPr>
            <a:xfrm>
              <a:off x="4616182" y="2828518"/>
              <a:ext cx="38266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92E1372A-FC9A-DEDE-A8BF-F762F9936D4F}"/>
              </a:ext>
            </a:extLst>
          </p:cNvPr>
          <p:cNvGrpSpPr/>
          <p:nvPr/>
        </p:nvGrpSpPr>
        <p:grpSpPr>
          <a:xfrm>
            <a:off x="1726559" y="8252287"/>
            <a:ext cx="720001" cy="795643"/>
            <a:chOff x="1726559" y="3862397"/>
            <a:chExt cx="720001" cy="795643"/>
          </a:xfrm>
        </p:grpSpPr>
        <p:sp>
          <p:nvSpPr>
            <p:cNvPr id="58" name="object 4">
              <a:extLst>
                <a:ext uri="{FF2B5EF4-FFF2-40B4-BE49-F238E27FC236}">
                  <a16:creationId xmlns:a16="http://schemas.microsoft.com/office/drawing/2014/main" id="{8C529502-B5F0-C0E3-ADCC-4389511301B0}"/>
                </a:ext>
              </a:extLst>
            </p:cNvPr>
            <p:cNvSpPr txBox="1"/>
            <p:nvPr/>
          </p:nvSpPr>
          <p:spPr>
            <a:xfrm>
              <a:off x="1726560" y="4273319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コンテナ車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部品①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部品③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59" name="object 4">
              <a:extLst>
                <a:ext uri="{FF2B5EF4-FFF2-40B4-BE49-F238E27FC236}">
                  <a16:creationId xmlns:a16="http://schemas.microsoft.com/office/drawing/2014/main" id="{6B4B713A-9359-5DF9-D1A7-4E96B71C2917}"/>
                </a:ext>
              </a:extLst>
            </p:cNvPr>
            <p:cNvSpPr txBox="1"/>
            <p:nvPr/>
          </p:nvSpPr>
          <p:spPr>
            <a:xfrm>
              <a:off x="1726559" y="3862397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60" name="図 59">
              <a:extLst>
                <a:ext uri="{FF2B5EF4-FFF2-40B4-BE49-F238E27FC236}">
                  <a16:creationId xmlns:a16="http://schemas.microsoft.com/office/drawing/2014/main" id="{EF7679BD-2C22-5667-30D6-1467A988B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68296" y="3939341"/>
              <a:ext cx="359695" cy="335309"/>
            </a:xfrm>
            <a:prstGeom prst="rect">
              <a:avLst/>
            </a:prstGeom>
          </p:spPr>
        </p:pic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247330C8-8033-1C44-AA93-B8A88CA61376}"/>
              </a:ext>
            </a:extLst>
          </p:cNvPr>
          <p:cNvGrpSpPr/>
          <p:nvPr/>
        </p:nvGrpSpPr>
        <p:grpSpPr>
          <a:xfrm>
            <a:off x="3082122" y="8663030"/>
            <a:ext cx="720001" cy="795643"/>
            <a:chOff x="3082122" y="4273140"/>
            <a:chExt cx="720001" cy="795643"/>
          </a:xfrm>
        </p:grpSpPr>
        <p:sp>
          <p:nvSpPr>
            <p:cNvPr id="62" name="object 4">
              <a:extLst>
                <a:ext uri="{FF2B5EF4-FFF2-40B4-BE49-F238E27FC236}">
                  <a16:creationId xmlns:a16="http://schemas.microsoft.com/office/drawing/2014/main" id="{48E354FF-51AE-3CE9-24F1-E0FB40B2028D}"/>
                </a:ext>
              </a:extLst>
            </p:cNvPr>
            <p:cNvSpPr txBox="1"/>
            <p:nvPr/>
          </p:nvSpPr>
          <p:spPr>
            <a:xfrm>
              <a:off x="3082123" y="4684062"/>
              <a:ext cx="720000" cy="38472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部品①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部品②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　　　　 部品③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  <p:sp>
          <p:nvSpPr>
            <p:cNvPr id="63" name="object 4">
              <a:extLst>
                <a:ext uri="{FF2B5EF4-FFF2-40B4-BE49-F238E27FC236}">
                  <a16:creationId xmlns:a16="http://schemas.microsoft.com/office/drawing/2014/main" id="{22886A39-6B43-D7EA-34C3-8831E1599D5B}"/>
                </a:ext>
              </a:extLst>
            </p:cNvPr>
            <p:cNvSpPr txBox="1"/>
            <p:nvPr/>
          </p:nvSpPr>
          <p:spPr>
            <a:xfrm>
              <a:off x="3082122" y="4273140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15" name="図 3714">
              <a:extLst>
                <a:ext uri="{FF2B5EF4-FFF2-40B4-BE49-F238E27FC236}">
                  <a16:creationId xmlns:a16="http://schemas.microsoft.com/office/drawing/2014/main" id="{0E865818-1C61-6768-E733-78E5194B7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23859" y="4367570"/>
              <a:ext cx="359695" cy="335309"/>
            </a:xfrm>
            <a:prstGeom prst="rect">
              <a:avLst/>
            </a:prstGeom>
          </p:spPr>
        </p:pic>
      </p:grpSp>
      <p:grpSp>
        <p:nvGrpSpPr>
          <p:cNvPr id="3720" name="グループ化 3719">
            <a:extLst>
              <a:ext uri="{FF2B5EF4-FFF2-40B4-BE49-F238E27FC236}">
                <a16:creationId xmlns:a16="http://schemas.microsoft.com/office/drawing/2014/main" id="{92CFC468-6D3B-62D2-D87B-1529669C00C3}"/>
              </a:ext>
            </a:extLst>
          </p:cNvPr>
          <p:cNvGrpSpPr/>
          <p:nvPr/>
        </p:nvGrpSpPr>
        <p:grpSpPr>
          <a:xfrm>
            <a:off x="4030434" y="7622304"/>
            <a:ext cx="720001" cy="641754"/>
            <a:chOff x="4030434" y="3232414"/>
            <a:chExt cx="720001" cy="641754"/>
          </a:xfrm>
        </p:grpSpPr>
        <p:sp>
          <p:nvSpPr>
            <p:cNvPr id="3722" name="object 4">
              <a:extLst>
                <a:ext uri="{FF2B5EF4-FFF2-40B4-BE49-F238E27FC236}">
                  <a16:creationId xmlns:a16="http://schemas.microsoft.com/office/drawing/2014/main" id="{B86865EC-7BCD-E496-D7D1-8AE0D2131EDF}"/>
                </a:ext>
              </a:extLst>
            </p:cNvPr>
            <p:cNvSpPr txBox="1"/>
            <p:nvPr/>
          </p:nvSpPr>
          <p:spPr>
            <a:xfrm>
              <a:off x="4030434" y="364333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3725" name="object 4">
              <a:extLst>
                <a:ext uri="{FF2B5EF4-FFF2-40B4-BE49-F238E27FC236}">
                  <a16:creationId xmlns:a16="http://schemas.microsoft.com/office/drawing/2014/main" id="{7A2B7BA9-4AF2-5DA2-372A-EAAD0063D6AD}"/>
                </a:ext>
              </a:extLst>
            </p:cNvPr>
            <p:cNvSpPr txBox="1"/>
            <p:nvPr/>
          </p:nvSpPr>
          <p:spPr>
            <a:xfrm>
              <a:off x="4030437" y="3232414"/>
              <a:ext cx="71999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26" name="図 3725">
              <a:extLst>
                <a:ext uri="{FF2B5EF4-FFF2-40B4-BE49-F238E27FC236}">
                  <a16:creationId xmlns:a16="http://schemas.microsoft.com/office/drawing/2014/main" id="{40B7F6B3-5355-6665-A71F-3DE6A4103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2172" y="3309358"/>
              <a:ext cx="359695" cy="335309"/>
            </a:xfrm>
            <a:prstGeom prst="rect">
              <a:avLst/>
            </a:prstGeom>
          </p:spPr>
        </p:pic>
      </p:grpSp>
      <p:grpSp>
        <p:nvGrpSpPr>
          <p:cNvPr id="3727" name="グループ化 3726">
            <a:extLst>
              <a:ext uri="{FF2B5EF4-FFF2-40B4-BE49-F238E27FC236}">
                <a16:creationId xmlns:a16="http://schemas.microsoft.com/office/drawing/2014/main" id="{6AE3684F-627B-2621-8E68-E3A05E651ADB}"/>
              </a:ext>
            </a:extLst>
          </p:cNvPr>
          <p:cNvGrpSpPr/>
          <p:nvPr/>
        </p:nvGrpSpPr>
        <p:grpSpPr>
          <a:xfrm>
            <a:off x="5356048" y="7622304"/>
            <a:ext cx="720001" cy="641754"/>
            <a:chOff x="5356048" y="3232414"/>
            <a:chExt cx="720001" cy="641754"/>
          </a:xfrm>
        </p:grpSpPr>
        <p:sp>
          <p:nvSpPr>
            <p:cNvPr id="3728" name="object 4">
              <a:extLst>
                <a:ext uri="{FF2B5EF4-FFF2-40B4-BE49-F238E27FC236}">
                  <a16:creationId xmlns:a16="http://schemas.microsoft.com/office/drawing/2014/main" id="{B47CB303-5A42-93F8-02D7-8E9B59D61A7A}"/>
                </a:ext>
              </a:extLst>
            </p:cNvPr>
            <p:cNvSpPr txBox="1"/>
            <p:nvPr/>
          </p:nvSpPr>
          <p:spPr>
            <a:xfrm>
              <a:off x="5356048" y="364333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ウイング車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3729" name="object 4">
              <a:extLst>
                <a:ext uri="{FF2B5EF4-FFF2-40B4-BE49-F238E27FC236}">
                  <a16:creationId xmlns:a16="http://schemas.microsoft.com/office/drawing/2014/main" id="{80BCD888-8E28-6D56-EA29-AE9EF918F14D}"/>
                </a:ext>
              </a:extLst>
            </p:cNvPr>
            <p:cNvSpPr txBox="1"/>
            <p:nvPr/>
          </p:nvSpPr>
          <p:spPr>
            <a:xfrm>
              <a:off x="5356051" y="3232414"/>
              <a:ext cx="71999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30" name="図 3729">
              <a:extLst>
                <a:ext uri="{FF2B5EF4-FFF2-40B4-BE49-F238E27FC236}">
                  <a16:creationId xmlns:a16="http://schemas.microsoft.com/office/drawing/2014/main" id="{1AD828B5-98C7-8C79-4F51-D0A3BB5D4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97786" y="3309358"/>
              <a:ext cx="359695" cy="335309"/>
            </a:xfrm>
            <a:prstGeom prst="rect">
              <a:avLst/>
            </a:prstGeom>
          </p:spPr>
        </p:pic>
      </p:grpSp>
      <p:grpSp>
        <p:nvGrpSpPr>
          <p:cNvPr id="3731" name="グループ化 3730">
            <a:extLst>
              <a:ext uri="{FF2B5EF4-FFF2-40B4-BE49-F238E27FC236}">
                <a16:creationId xmlns:a16="http://schemas.microsoft.com/office/drawing/2014/main" id="{07D5EB09-FEBA-8590-A2CC-558811E8DD04}"/>
              </a:ext>
            </a:extLst>
          </p:cNvPr>
          <p:cNvGrpSpPr/>
          <p:nvPr/>
        </p:nvGrpSpPr>
        <p:grpSpPr>
          <a:xfrm>
            <a:off x="7351214" y="6924364"/>
            <a:ext cx="720001" cy="641754"/>
            <a:chOff x="7351214" y="2534474"/>
            <a:chExt cx="720001" cy="641754"/>
          </a:xfrm>
        </p:grpSpPr>
        <p:sp>
          <p:nvSpPr>
            <p:cNvPr id="3732" name="object 4">
              <a:extLst>
                <a:ext uri="{FF2B5EF4-FFF2-40B4-BE49-F238E27FC236}">
                  <a16:creationId xmlns:a16="http://schemas.microsoft.com/office/drawing/2014/main" id="{D3B79C9A-7C30-3F46-F278-26EA2BF6E3AB}"/>
                </a:ext>
              </a:extLst>
            </p:cNvPr>
            <p:cNvSpPr txBox="1"/>
            <p:nvPr/>
          </p:nvSpPr>
          <p:spPr>
            <a:xfrm>
              <a:off x="7351214" y="2945396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輸送機器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ウイング車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A</a:t>
              </a:r>
            </a:p>
          </p:txBody>
        </p:sp>
        <p:sp>
          <p:nvSpPr>
            <p:cNvPr id="3733" name="object 4">
              <a:extLst>
                <a:ext uri="{FF2B5EF4-FFF2-40B4-BE49-F238E27FC236}">
                  <a16:creationId xmlns:a16="http://schemas.microsoft.com/office/drawing/2014/main" id="{FA9AE950-F675-C287-15C5-9742CF99CBB9}"/>
                </a:ext>
              </a:extLst>
            </p:cNvPr>
            <p:cNvSpPr txBox="1"/>
            <p:nvPr/>
          </p:nvSpPr>
          <p:spPr>
            <a:xfrm>
              <a:off x="7351215" y="2534474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 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34" name="図 3733">
              <a:extLst>
                <a:ext uri="{FF2B5EF4-FFF2-40B4-BE49-F238E27FC236}">
                  <a16:creationId xmlns:a16="http://schemas.microsoft.com/office/drawing/2014/main" id="{27A8700B-5CDC-52DA-1B57-3E0E2E072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92952" y="2611418"/>
              <a:ext cx="359695" cy="335309"/>
            </a:xfrm>
            <a:prstGeom prst="rect">
              <a:avLst/>
            </a:prstGeom>
          </p:spPr>
        </p:pic>
      </p:grpSp>
      <p:grpSp>
        <p:nvGrpSpPr>
          <p:cNvPr id="3746" name="グループ化 3745">
            <a:extLst>
              <a:ext uri="{FF2B5EF4-FFF2-40B4-BE49-F238E27FC236}">
                <a16:creationId xmlns:a16="http://schemas.microsoft.com/office/drawing/2014/main" id="{92774A7C-C267-61C2-CABA-3502C8BCEBBB}"/>
              </a:ext>
            </a:extLst>
          </p:cNvPr>
          <p:cNvGrpSpPr/>
          <p:nvPr/>
        </p:nvGrpSpPr>
        <p:grpSpPr>
          <a:xfrm>
            <a:off x="672309" y="9064892"/>
            <a:ext cx="637779" cy="446521"/>
            <a:chOff x="672309" y="4675610"/>
            <a:chExt cx="637779" cy="446521"/>
          </a:xfrm>
        </p:grpSpPr>
        <p:sp>
          <p:nvSpPr>
            <p:cNvPr id="3747" name="object 4">
              <a:extLst>
                <a:ext uri="{FF2B5EF4-FFF2-40B4-BE49-F238E27FC236}">
                  <a16:creationId xmlns:a16="http://schemas.microsoft.com/office/drawing/2014/main" id="{1D4F2495-298B-31D4-F074-D770532442C0}"/>
                </a:ext>
              </a:extLst>
            </p:cNvPr>
            <p:cNvSpPr txBox="1"/>
            <p:nvPr/>
          </p:nvSpPr>
          <p:spPr>
            <a:xfrm>
              <a:off x="672309" y="4675610"/>
              <a:ext cx="63777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 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48" name="図 3747">
              <a:extLst>
                <a:ext uri="{FF2B5EF4-FFF2-40B4-BE49-F238E27FC236}">
                  <a16:creationId xmlns:a16="http://schemas.microsoft.com/office/drawing/2014/main" id="{6A3D712A-967E-D802-40C5-6D877B359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2128" y="4829498"/>
              <a:ext cx="359695" cy="292633"/>
            </a:xfrm>
            <a:prstGeom prst="rect">
              <a:avLst/>
            </a:prstGeom>
          </p:spPr>
        </p:pic>
        <p:sp>
          <p:nvSpPr>
            <p:cNvPr id="3749" name="object 4">
              <a:extLst>
                <a:ext uri="{FF2B5EF4-FFF2-40B4-BE49-F238E27FC236}">
                  <a16:creationId xmlns:a16="http://schemas.microsoft.com/office/drawing/2014/main" id="{79A6E1AA-61EA-79AA-A5B6-6CBBAE6ED1C4}"/>
                </a:ext>
              </a:extLst>
            </p:cNvPr>
            <p:cNvSpPr txBox="1"/>
            <p:nvPr/>
          </p:nvSpPr>
          <p:spPr>
            <a:xfrm>
              <a:off x="799864" y="4984111"/>
              <a:ext cx="38266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750" name="グループ化 3749">
            <a:extLst>
              <a:ext uri="{FF2B5EF4-FFF2-40B4-BE49-F238E27FC236}">
                <a16:creationId xmlns:a16="http://schemas.microsoft.com/office/drawing/2014/main" id="{24B55843-1D2F-2164-C394-362DFE52097D}"/>
              </a:ext>
            </a:extLst>
          </p:cNvPr>
          <p:cNvGrpSpPr/>
          <p:nvPr/>
        </p:nvGrpSpPr>
        <p:grpSpPr>
          <a:xfrm>
            <a:off x="4488627" y="6909299"/>
            <a:ext cx="637779" cy="446521"/>
            <a:chOff x="4488627" y="2520017"/>
            <a:chExt cx="637779" cy="446521"/>
          </a:xfrm>
        </p:grpSpPr>
        <p:sp>
          <p:nvSpPr>
            <p:cNvPr id="3751" name="object 4">
              <a:extLst>
                <a:ext uri="{FF2B5EF4-FFF2-40B4-BE49-F238E27FC236}">
                  <a16:creationId xmlns:a16="http://schemas.microsoft.com/office/drawing/2014/main" id="{51214401-2D81-C414-BACA-71A21754A522}"/>
                </a:ext>
              </a:extLst>
            </p:cNvPr>
            <p:cNvSpPr txBox="1"/>
            <p:nvPr/>
          </p:nvSpPr>
          <p:spPr>
            <a:xfrm>
              <a:off x="4488627" y="2520017"/>
              <a:ext cx="63777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 以外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2" name="図 3751">
              <a:extLst>
                <a:ext uri="{FF2B5EF4-FFF2-40B4-BE49-F238E27FC236}">
                  <a16:creationId xmlns:a16="http://schemas.microsoft.com/office/drawing/2014/main" id="{56B28964-2966-568E-AF90-FFB5250C6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28446" y="2673905"/>
              <a:ext cx="359695" cy="292633"/>
            </a:xfrm>
            <a:prstGeom prst="rect">
              <a:avLst/>
            </a:prstGeom>
          </p:spPr>
        </p:pic>
        <p:sp>
          <p:nvSpPr>
            <p:cNvPr id="3753" name="object 4">
              <a:extLst>
                <a:ext uri="{FF2B5EF4-FFF2-40B4-BE49-F238E27FC236}">
                  <a16:creationId xmlns:a16="http://schemas.microsoft.com/office/drawing/2014/main" id="{1C51ED63-C240-E48D-3F7B-B5513036BF5A}"/>
                </a:ext>
              </a:extLst>
            </p:cNvPr>
            <p:cNvSpPr txBox="1"/>
            <p:nvPr/>
          </p:nvSpPr>
          <p:spPr>
            <a:xfrm>
              <a:off x="4616182" y="2828518"/>
              <a:ext cx="382668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771" name="グループ化 3770">
            <a:extLst>
              <a:ext uri="{FF2B5EF4-FFF2-40B4-BE49-F238E27FC236}">
                <a16:creationId xmlns:a16="http://schemas.microsoft.com/office/drawing/2014/main" id="{005A8F52-178A-E3B1-093D-ED5EE731FB61}"/>
              </a:ext>
            </a:extLst>
          </p:cNvPr>
          <p:cNvGrpSpPr/>
          <p:nvPr/>
        </p:nvGrpSpPr>
        <p:grpSpPr>
          <a:xfrm>
            <a:off x="4044795" y="8680516"/>
            <a:ext cx="720001" cy="641754"/>
            <a:chOff x="4044795" y="8680516"/>
            <a:chExt cx="720001" cy="641754"/>
          </a:xfrm>
        </p:grpSpPr>
        <p:sp>
          <p:nvSpPr>
            <p:cNvPr id="3766" name="object 4">
              <a:extLst>
                <a:ext uri="{FF2B5EF4-FFF2-40B4-BE49-F238E27FC236}">
                  <a16:creationId xmlns:a16="http://schemas.microsoft.com/office/drawing/2014/main" id="{90CBF2A3-3EC3-1BB5-12F3-8C0E891A8EE1}"/>
                </a:ext>
              </a:extLst>
            </p:cNvPr>
            <p:cNvSpPr txBox="1"/>
            <p:nvPr/>
          </p:nvSpPr>
          <p:spPr>
            <a:xfrm>
              <a:off x="4044796" y="9091438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輸送形態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フォークリフト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3767" name="object 4">
              <a:extLst>
                <a:ext uri="{FF2B5EF4-FFF2-40B4-BE49-F238E27FC236}">
                  <a16:creationId xmlns:a16="http://schemas.microsoft.com/office/drawing/2014/main" id="{986C37DE-E422-3212-CABC-612008DB530E}"/>
                </a:ext>
              </a:extLst>
            </p:cNvPr>
            <p:cNvSpPr txBox="1"/>
            <p:nvPr/>
          </p:nvSpPr>
          <p:spPr>
            <a:xfrm>
              <a:off x="4044795" y="8680516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4" name="図 3753">
              <a:extLst>
                <a:ext uri="{FF2B5EF4-FFF2-40B4-BE49-F238E27FC236}">
                  <a16:creationId xmlns:a16="http://schemas.microsoft.com/office/drawing/2014/main" id="{00324352-4471-4446-3413-131C8D8CC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86532" y="8757460"/>
              <a:ext cx="359695" cy="329213"/>
            </a:xfrm>
            <a:prstGeom prst="rect">
              <a:avLst/>
            </a:prstGeom>
          </p:spPr>
        </p:pic>
      </p:grpSp>
      <p:grpSp>
        <p:nvGrpSpPr>
          <p:cNvPr id="3770" name="グループ化 3769">
            <a:extLst>
              <a:ext uri="{FF2B5EF4-FFF2-40B4-BE49-F238E27FC236}">
                <a16:creationId xmlns:a16="http://schemas.microsoft.com/office/drawing/2014/main" id="{AC307958-DA58-7AEB-890E-7B569F0D3161}"/>
              </a:ext>
            </a:extLst>
          </p:cNvPr>
          <p:cNvGrpSpPr/>
          <p:nvPr/>
        </p:nvGrpSpPr>
        <p:grpSpPr>
          <a:xfrm>
            <a:off x="5356049" y="8680516"/>
            <a:ext cx="720001" cy="641754"/>
            <a:chOff x="5356049" y="8680516"/>
            <a:chExt cx="720001" cy="641754"/>
          </a:xfrm>
        </p:grpSpPr>
        <p:sp>
          <p:nvSpPr>
            <p:cNvPr id="3744" name="object 4">
              <a:extLst>
                <a:ext uri="{FF2B5EF4-FFF2-40B4-BE49-F238E27FC236}">
                  <a16:creationId xmlns:a16="http://schemas.microsoft.com/office/drawing/2014/main" id="{D2C6A9BB-9B4B-88B9-F8BD-118268730F81}"/>
                </a:ext>
              </a:extLst>
            </p:cNvPr>
            <p:cNvSpPr txBox="1"/>
            <p:nvPr/>
          </p:nvSpPr>
          <p:spPr>
            <a:xfrm>
              <a:off x="5356050" y="9091438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輸送形態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10t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ウイング車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3745" name="object 4">
              <a:extLst>
                <a:ext uri="{FF2B5EF4-FFF2-40B4-BE49-F238E27FC236}">
                  <a16:creationId xmlns:a16="http://schemas.microsoft.com/office/drawing/2014/main" id="{0B83D473-918B-EBB6-D5A4-D0980B073DF8}"/>
                </a:ext>
              </a:extLst>
            </p:cNvPr>
            <p:cNvSpPr txBox="1"/>
            <p:nvPr/>
          </p:nvSpPr>
          <p:spPr>
            <a:xfrm>
              <a:off x="5356049" y="8680516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5" name="図 3754">
              <a:extLst>
                <a:ext uri="{FF2B5EF4-FFF2-40B4-BE49-F238E27FC236}">
                  <a16:creationId xmlns:a16="http://schemas.microsoft.com/office/drawing/2014/main" id="{3B4D5823-D656-7F07-FE54-56D3569DB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397786" y="8757460"/>
              <a:ext cx="359695" cy="329213"/>
            </a:xfrm>
            <a:prstGeom prst="rect">
              <a:avLst/>
            </a:prstGeom>
          </p:spPr>
        </p:pic>
      </p:grpSp>
      <p:grpSp>
        <p:nvGrpSpPr>
          <p:cNvPr id="3769" name="グループ化 3768">
            <a:extLst>
              <a:ext uri="{FF2B5EF4-FFF2-40B4-BE49-F238E27FC236}">
                <a16:creationId xmlns:a16="http://schemas.microsoft.com/office/drawing/2014/main" id="{1E531FB6-425F-6954-4CE9-793FEB9EE2AC}"/>
              </a:ext>
            </a:extLst>
          </p:cNvPr>
          <p:cNvGrpSpPr/>
          <p:nvPr/>
        </p:nvGrpSpPr>
        <p:grpSpPr>
          <a:xfrm>
            <a:off x="7330218" y="8693323"/>
            <a:ext cx="720001" cy="641754"/>
            <a:chOff x="7330218" y="8693323"/>
            <a:chExt cx="720001" cy="641754"/>
          </a:xfrm>
        </p:grpSpPr>
        <p:sp>
          <p:nvSpPr>
            <p:cNvPr id="3723" name="object 4">
              <a:extLst>
                <a:ext uri="{FF2B5EF4-FFF2-40B4-BE49-F238E27FC236}">
                  <a16:creationId xmlns:a16="http://schemas.microsoft.com/office/drawing/2014/main" id="{9691BE28-F72A-F274-7086-B019499E7347}"/>
                </a:ext>
              </a:extLst>
            </p:cNvPr>
            <p:cNvSpPr txBox="1"/>
            <p:nvPr/>
          </p:nvSpPr>
          <p:spPr>
            <a:xfrm>
              <a:off x="7330219" y="9104245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輸送形態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６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トラック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3724" name="object 4">
              <a:extLst>
                <a:ext uri="{FF2B5EF4-FFF2-40B4-BE49-F238E27FC236}">
                  <a16:creationId xmlns:a16="http://schemas.microsoft.com/office/drawing/2014/main" id="{DCF9357D-6AF4-92A9-8B97-E438D8979B99}"/>
                </a:ext>
              </a:extLst>
            </p:cNvPr>
            <p:cNvSpPr txBox="1"/>
            <p:nvPr/>
          </p:nvSpPr>
          <p:spPr>
            <a:xfrm>
              <a:off x="7330218" y="8693323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6" name="図 3755">
              <a:extLst>
                <a:ext uri="{FF2B5EF4-FFF2-40B4-BE49-F238E27FC236}">
                  <a16:creationId xmlns:a16="http://schemas.microsoft.com/office/drawing/2014/main" id="{377B1602-23E4-4B48-8BE4-C51FA0259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71955" y="8757460"/>
              <a:ext cx="359695" cy="329213"/>
            </a:xfrm>
            <a:prstGeom prst="rect">
              <a:avLst/>
            </a:prstGeom>
          </p:spPr>
        </p:pic>
      </p:grpSp>
      <p:grpSp>
        <p:nvGrpSpPr>
          <p:cNvPr id="3768" name="グループ化 3767">
            <a:extLst>
              <a:ext uri="{FF2B5EF4-FFF2-40B4-BE49-F238E27FC236}">
                <a16:creationId xmlns:a16="http://schemas.microsoft.com/office/drawing/2014/main" id="{FD161992-4634-D4D8-C26E-3FEC72C6D61F}"/>
              </a:ext>
            </a:extLst>
          </p:cNvPr>
          <p:cNvGrpSpPr/>
          <p:nvPr/>
        </p:nvGrpSpPr>
        <p:grpSpPr>
          <a:xfrm>
            <a:off x="7758232" y="7801263"/>
            <a:ext cx="720001" cy="641754"/>
            <a:chOff x="7758232" y="7801263"/>
            <a:chExt cx="720001" cy="641754"/>
          </a:xfrm>
        </p:grpSpPr>
        <p:sp>
          <p:nvSpPr>
            <p:cNvPr id="2927" name="object 4">
              <a:extLst>
                <a:ext uri="{FF2B5EF4-FFF2-40B4-BE49-F238E27FC236}">
                  <a16:creationId xmlns:a16="http://schemas.microsoft.com/office/drawing/2014/main" id="{96AC0101-4589-9E91-DBCE-F1F001CC80EC}"/>
                </a:ext>
              </a:extLst>
            </p:cNvPr>
            <p:cNvSpPr txBox="1"/>
            <p:nvPr/>
          </p:nvSpPr>
          <p:spPr>
            <a:xfrm>
              <a:off x="7758233" y="8212185"/>
              <a:ext cx="720000" cy="23083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輸送形態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６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トラック</a:t>
              </a:r>
              <a:endParaRPr lang="en-US" altLang="ja-JP" sz="500" b="1" kern="0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荷姿</a:t>
              </a:r>
              <a:r>
                <a:rPr lang="en-US" altLang="ja-JP" sz="500" b="1" kern="0" dirty="0">
                  <a:solidFill>
                    <a:sysClr val="windowText" lastClr="00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パレタイズ</a:t>
              </a:r>
            </a:p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貨物</a:t>
              </a:r>
              <a:r>
                <a:rPr lang="en-US" altLang="ja-JP" sz="500" b="1" kern="0" dirty="0"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  <a:r>
                <a:rPr lang="ja-JP" altLang="en-US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製品</a:t>
              </a:r>
              <a:r>
                <a:rPr lang="en-US" altLang="ja-JP" sz="500" b="1" kern="0" dirty="0">
                  <a:solidFill>
                    <a:srgbClr val="FF0000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B</a:t>
              </a:r>
            </a:p>
          </p:txBody>
        </p:sp>
        <p:sp>
          <p:nvSpPr>
            <p:cNvPr id="2928" name="object 4">
              <a:extLst>
                <a:ext uri="{FF2B5EF4-FFF2-40B4-BE49-F238E27FC236}">
                  <a16:creationId xmlns:a16="http://schemas.microsoft.com/office/drawing/2014/main" id="{9C8C61BB-B844-FC28-1E64-B20FE749AA97}"/>
                </a:ext>
              </a:extLst>
            </p:cNvPr>
            <p:cNvSpPr txBox="1"/>
            <p:nvPr/>
          </p:nvSpPr>
          <p:spPr>
            <a:xfrm>
              <a:off x="7758232" y="7801263"/>
              <a:ext cx="72000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Ｔ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7" name="図 3756">
              <a:extLst>
                <a:ext uri="{FF2B5EF4-FFF2-40B4-BE49-F238E27FC236}">
                  <a16:creationId xmlns:a16="http://schemas.microsoft.com/office/drawing/2014/main" id="{E2E7DE55-DB73-0DF5-FF52-AC927259A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99969" y="7878207"/>
              <a:ext cx="359695" cy="329213"/>
            </a:xfrm>
            <a:prstGeom prst="rect">
              <a:avLst/>
            </a:prstGeom>
          </p:spPr>
        </p:pic>
      </p:grpSp>
      <p:grpSp>
        <p:nvGrpSpPr>
          <p:cNvPr id="3763" name="グループ化 3762">
            <a:extLst>
              <a:ext uri="{FF2B5EF4-FFF2-40B4-BE49-F238E27FC236}">
                <a16:creationId xmlns:a16="http://schemas.microsoft.com/office/drawing/2014/main" id="{4C661E06-EB48-D7A7-83E4-24ADB46A574D}"/>
              </a:ext>
            </a:extLst>
          </p:cNvPr>
          <p:cNvGrpSpPr/>
          <p:nvPr/>
        </p:nvGrpSpPr>
        <p:grpSpPr>
          <a:xfrm>
            <a:off x="8045028" y="9499508"/>
            <a:ext cx="516710" cy="446521"/>
            <a:chOff x="8045028" y="9499508"/>
            <a:chExt cx="516710" cy="446521"/>
          </a:xfrm>
        </p:grpSpPr>
        <p:sp>
          <p:nvSpPr>
            <p:cNvPr id="2468" name="object 4">
              <a:extLst>
                <a:ext uri="{FF2B5EF4-FFF2-40B4-BE49-F238E27FC236}">
                  <a16:creationId xmlns:a16="http://schemas.microsoft.com/office/drawing/2014/main" id="{B905239F-2EDA-DFD5-B044-3AC54C3D32A5}"/>
                </a:ext>
              </a:extLst>
            </p:cNvPr>
            <p:cNvSpPr txBox="1"/>
            <p:nvPr/>
          </p:nvSpPr>
          <p:spPr>
            <a:xfrm>
              <a:off x="8060354" y="9499508"/>
              <a:ext cx="48605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60" name="図 3759">
              <a:extLst>
                <a:ext uri="{FF2B5EF4-FFF2-40B4-BE49-F238E27FC236}">
                  <a16:creationId xmlns:a16="http://schemas.microsoft.com/office/drawing/2014/main" id="{5A5C3AAF-CFF5-B8B7-8752-E417B9033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124313" y="9653396"/>
              <a:ext cx="359695" cy="292633"/>
            </a:xfrm>
            <a:prstGeom prst="rect">
              <a:avLst/>
            </a:prstGeom>
          </p:spPr>
        </p:pic>
        <p:sp>
          <p:nvSpPr>
            <p:cNvPr id="2470" name="object 4">
              <a:extLst>
                <a:ext uri="{FF2B5EF4-FFF2-40B4-BE49-F238E27FC236}">
                  <a16:creationId xmlns:a16="http://schemas.microsoft.com/office/drawing/2014/main" id="{7F7986EA-5668-04F9-8380-33DA5F6EBB57}"/>
                </a:ext>
              </a:extLst>
            </p:cNvPr>
            <p:cNvSpPr txBox="1"/>
            <p:nvPr/>
          </p:nvSpPr>
          <p:spPr>
            <a:xfrm>
              <a:off x="8045028" y="9808009"/>
              <a:ext cx="51671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765" name="グループ化 3764">
            <a:extLst>
              <a:ext uri="{FF2B5EF4-FFF2-40B4-BE49-F238E27FC236}">
                <a16:creationId xmlns:a16="http://schemas.microsoft.com/office/drawing/2014/main" id="{C6740D5B-7631-948C-F5E5-BC4C1CE600A1}"/>
              </a:ext>
            </a:extLst>
          </p:cNvPr>
          <p:cNvGrpSpPr/>
          <p:nvPr/>
        </p:nvGrpSpPr>
        <p:grpSpPr>
          <a:xfrm>
            <a:off x="9035502" y="7789624"/>
            <a:ext cx="516710" cy="446521"/>
            <a:chOff x="9035502" y="7789624"/>
            <a:chExt cx="516710" cy="446521"/>
          </a:xfrm>
        </p:grpSpPr>
        <p:sp>
          <p:nvSpPr>
            <p:cNvPr id="2473" name="object 4">
              <a:extLst>
                <a:ext uri="{FF2B5EF4-FFF2-40B4-BE49-F238E27FC236}">
                  <a16:creationId xmlns:a16="http://schemas.microsoft.com/office/drawing/2014/main" id="{42769B89-32CF-9E7A-1C10-CDBD145BC61E}"/>
                </a:ext>
              </a:extLst>
            </p:cNvPr>
            <p:cNvSpPr txBox="1"/>
            <p:nvPr/>
          </p:nvSpPr>
          <p:spPr>
            <a:xfrm>
              <a:off x="9050828" y="7789624"/>
              <a:ext cx="48605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61" name="図 3760">
              <a:extLst>
                <a:ext uri="{FF2B5EF4-FFF2-40B4-BE49-F238E27FC236}">
                  <a16:creationId xmlns:a16="http://schemas.microsoft.com/office/drawing/2014/main" id="{E1EE11DB-C224-EBC5-9AA8-03A218878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114787" y="7943512"/>
              <a:ext cx="359695" cy="292633"/>
            </a:xfrm>
            <a:prstGeom prst="rect">
              <a:avLst/>
            </a:prstGeom>
          </p:spPr>
        </p:pic>
        <p:sp>
          <p:nvSpPr>
            <p:cNvPr id="2475" name="object 4">
              <a:extLst>
                <a:ext uri="{FF2B5EF4-FFF2-40B4-BE49-F238E27FC236}">
                  <a16:creationId xmlns:a16="http://schemas.microsoft.com/office/drawing/2014/main" id="{7DDE5828-7645-9932-E633-DB5CCC7AB831}"/>
                </a:ext>
              </a:extLst>
            </p:cNvPr>
            <p:cNvSpPr txBox="1"/>
            <p:nvPr/>
          </p:nvSpPr>
          <p:spPr>
            <a:xfrm>
              <a:off x="9035502" y="8098125"/>
              <a:ext cx="51671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返却</a:t>
              </a:r>
              <a:endParaRPr lang="en-US" altLang="ja-JP" sz="7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3762" name="グループ化 3761">
            <a:extLst>
              <a:ext uri="{FF2B5EF4-FFF2-40B4-BE49-F238E27FC236}">
                <a16:creationId xmlns:a16="http://schemas.microsoft.com/office/drawing/2014/main" id="{736BF988-11E4-42EA-F8EC-FC30C06A07B9}"/>
              </a:ext>
            </a:extLst>
          </p:cNvPr>
          <p:cNvGrpSpPr/>
          <p:nvPr/>
        </p:nvGrpSpPr>
        <p:grpSpPr>
          <a:xfrm>
            <a:off x="3564821" y="9639539"/>
            <a:ext cx="516710" cy="446521"/>
            <a:chOff x="3564821" y="9639539"/>
            <a:chExt cx="516710" cy="446521"/>
          </a:xfrm>
        </p:grpSpPr>
        <p:sp>
          <p:nvSpPr>
            <p:cNvPr id="2453" name="object 4">
              <a:extLst>
                <a:ext uri="{FF2B5EF4-FFF2-40B4-BE49-F238E27FC236}">
                  <a16:creationId xmlns:a16="http://schemas.microsoft.com/office/drawing/2014/main" id="{E39D008F-1AE2-BBE3-31FD-0CAF30125816}"/>
                </a:ext>
              </a:extLst>
            </p:cNvPr>
            <p:cNvSpPr txBox="1"/>
            <p:nvPr/>
          </p:nvSpPr>
          <p:spPr>
            <a:xfrm>
              <a:off x="3580147" y="9639539"/>
              <a:ext cx="486059" cy="15388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空パレット</a:t>
              </a:r>
              <a:endParaRPr lang="en-US" altLang="ja-JP" sz="5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  <a:p>
              <a:pPr algn="ctr" defTabSz="914400">
                <a:lnSpc>
                  <a:spcPts val="600"/>
                </a:lnSpc>
              </a:pP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【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 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T11</a:t>
              </a:r>
              <a:r>
                <a:rPr lang="ja-JP" altLang="en-US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型</a:t>
              </a:r>
              <a:r>
                <a:rPr lang="en-US" altLang="ja-JP" sz="5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】</a:t>
              </a:r>
            </a:p>
          </p:txBody>
        </p:sp>
        <p:pic>
          <p:nvPicPr>
            <p:cNvPr id="3758" name="図 3757">
              <a:extLst>
                <a:ext uri="{FF2B5EF4-FFF2-40B4-BE49-F238E27FC236}">
                  <a16:creationId xmlns:a16="http://schemas.microsoft.com/office/drawing/2014/main" id="{AA98E683-052B-45F8-3C88-1E525D4BF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644106" y="9793427"/>
              <a:ext cx="359695" cy="292633"/>
            </a:xfrm>
            <a:prstGeom prst="rect">
              <a:avLst/>
            </a:prstGeom>
          </p:spPr>
        </p:pic>
        <p:sp>
          <p:nvSpPr>
            <p:cNvPr id="2455" name="object 4">
              <a:extLst>
                <a:ext uri="{FF2B5EF4-FFF2-40B4-BE49-F238E27FC236}">
                  <a16:creationId xmlns:a16="http://schemas.microsoft.com/office/drawing/2014/main" id="{3F042943-6F53-FB29-73AF-4B6C08E54E05}"/>
                </a:ext>
              </a:extLst>
            </p:cNvPr>
            <p:cNvSpPr txBox="1"/>
            <p:nvPr/>
          </p:nvSpPr>
          <p:spPr>
            <a:xfrm>
              <a:off x="3564821" y="9948040"/>
              <a:ext cx="516710" cy="76944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/>
            <a:p>
              <a:pPr algn="ctr" defTabSz="914400">
                <a:lnSpc>
                  <a:spcPts val="600"/>
                </a:lnSpc>
              </a:pPr>
              <a:r>
                <a:rPr lang="ja-JP" altLang="en-US" sz="700" b="1" kern="0" dirty="0">
                  <a:solidFill>
                    <a:srgbClr val="0000FF"/>
                  </a:solidFill>
                  <a:effectLst>
                    <a:glow rad="88900">
                      <a:schemeClr val="bg1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rPr>
                <a:t>レンタル</a:t>
              </a:r>
              <a:endParaRPr lang="en-US" altLang="ja-JP" sz="700" b="1" kern="0" dirty="0">
                <a:solidFill>
                  <a:srgbClr val="0000FF"/>
                </a:solidFill>
                <a:effectLst>
                  <a:glow rad="88900">
                    <a:schemeClr val="bg1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54CD538-0586-E34D-0979-85E4B382FFEE}"/>
              </a:ext>
            </a:extLst>
          </p:cNvPr>
          <p:cNvGrpSpPr/>
          <p:nvPr/>
        </p:nvGrpSpPr>
        <p:grpSpPr>
          <a:xfrm>
            <a:off x="6027419" y="2981227"/>
            <a:ext cx="3261010" cy="2540290"/>
            <a:chOff x="1792882" y="-300874"/>
            <a:chExt cx="2888330" cy="2540290"/>
          </a:xfrm>
        </p:grpSpPr>
        <p:sp>
          <p:nvSpPr>
            <p:cNvPr id="25" name="object 4">
              <a:extLst>
                <a:ext uri="{FF2B5EF4-FFF2-40B4-BE49-F238E27FC236}">
                  <a16:creationId xmlns:a16="http://schemas.microsoft.com/office/drawing/2014/main" id="{A6C046C5-D01C-FF54-22FD-33F1CAD57FCE}"/>
                </a:ext>
              </a:extLst>
            </p:cNvPr>
            <p:cNvSpPr txBox="1"/>
            <p:nvPr/>
          </p:nvSpPr>
          <p:spPr>
            <a:xfrm>
              <a:off x="2696745" y="1882020"/>
              <a:ext cx="1984467" cy="357396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</a:ln>
          </p:spPr>
          <p:txBody>
            <a:bodyPr vert="horz" wrap="square" lIns="36000" tIns="36000" rIns="36000" bIns="36000" rtlCol="0" anchor="t">
              <a:spAutoFit/>
            </a:bodyPr>
            <a:lstStyle>
              <a:defPPr>
                <a:defRPr lang="en-US"/>
              </a:defPPr>
              <a:lvl1pPr defTabSz="914400">
                <a:lnSpc>
                  <a:spcPts val="600"/>
                </a:lnSpc>
                <a:defRPr sz="500" b="1" kern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1050" b="0" dirty="0">
                  <a:solidFill>
                    <a:schemeClr val="tx1"/>
                  </a:solidFill>
                </a:rPr>
                <a:t>貨物の情報を記載してください</a:t>
              </a:r>
              <a:endParaRPr lang="en-US" altLang="ja-JP" sz="1050" b="0" dirty="0">
                <a:solidFill>
                  <a:schemeClr val="tx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en-US" altLang="ja-JP" sz="800" b="0" dirty="0">
                  <a:solidFill>
                    <a:schemeClr val="tx1"/>
                  </a:solidFill>
                </a:rPr>
                <a:t>※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単位や期間、便数等は輸送貨物に合わせて記載</a:t>
              </a:r>
              <a:endParaRPr lang="en-US" altLang="ja-JP" sz="600" b="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直線矢印コネクタ 25">
              <a:extLst>
                <a:ext uri="{FF2B5EF4-FFF2-40B4-BE49-F238E27FC236}">
                  <a16:creationId xmlns:a16="http://schemas.microsoft.com/office/drawing/2014/main" id="{E6E8EF72-74BE-327F-86C7-25E79D49DB11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flipH="1">
              <a:off x="1792882" y="2060718"/>
              <a:ext cx="903863" cy="0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19" name="直線矢印コネクタ 3718">
              <a:extLst>
                <a:ext uri="{FF2B5EF4-FFF2-40B4-BE49-F238E27FC236}">
                  <a16:creationId xmlns:a16="http://schemas.microsoft.com/office/drawing/2014/main" id="{7C483BDB-0C7E-A827-8E26-5301C2EEE0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56200" y="-300874"/>
              <a:ext cx="0" cy="2361592"/>
            </a:xfrm>
            <a:prstGeom prst="straightConnector1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741" name="図 3740">
            <a:extLst>
              <a:ext uri="{FF2B5EF4-FFF2-40B4-BE49-F238E27FC236}">
                <a16:creationId xmlns:a16="http://schemas.microsoft.com/office/drawing/2014/main" id="{90B125C1-54EF-A9A1-2104-130B20D198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054" y="10899090"/>
            <a:ext cx="9499092" cy="1842516"/>
          </a:xfrm>
          <a:prstGeom prst="rect">
            <a:avLst/>
          </a:prstGeom>
        </p:spPr>
      </p:pic>
      <p:sp>
        <p:nvSpPr>
          <p:cNvPr id="3743" name="object 4">
            <a:extLst>
              <a:ext uri="{FF2B5EF4-FFF2-40B4-BE49-F238E27FC236}">
                <a16:creationId xmlns:a16="http://schemas.microsoft.com/office/drawing/2014/main" id="{AEF2E27A-7099-3FA8-D7D3-08283F2B4386}"/>
              </a:ext>
            </a:extLst>
          </p:cNvPr>
          <p:cNvSpPr txBox="1"/>
          <p:nvPr/>
        </p:nvSpPr>
        <p:spPr>
          <a:xfrm>
            <a:off x="-2" y="0"/>
            <a:ext cx="8453122" cy="318924"/>
          </a:xfrm>
          <a:prstGeom prst="rect">
            <a:avLst/>
          </a:prstGeom>
        </p:spPr>
        <p:txBody>
          <a:bodyPr vert="horz" wrap="square" lIns="36000" tIns="36000" rIns="36000" bIns="36000" rtlCol="0">
            <a:spAutoFit/>
          </a:bodyPr>
          <a:lstStyle/>
          <a:p>
            <a:pPr marL="12700" defTabSz="914400">
              <a:spcBef>
                <a:spcPts val="100"/>
              </a:spcBef>
            </a:pPr>
            <a:r>
              <a:rPr lang="ja-JP" altLang="en-US" sz="1600" b="1" u="sng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実施概要図　　　　申請者</a:t>
            </a:r>
            <a:r>
              <a:rPr lang="ja-JP" altLang="en-US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　</a:t>
            </a:r>
            <a:r>
              <a:rPr lang="en-US" altLang="ja-JP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【 </a:t>
            </a:r>
            <a:r>
              <a:rPr lang="ja-JP" altLang="en-US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　</a:t>
            </a:r>
            <a:r>
              <a:rPr lang="ja-JP" altLang="en-US" sz="1600" b="1" u="sng" kern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●●株式会社</a:t>
            </a:r>
            <a:r>
              <a:rPr lang="ja-JP" altLang="en-US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 　　　　　　 　　 </a:t>
            </a:r>
            <a:r>
              <a:rPr lang="en-US" altLang="ja-JP" sz="1600" b="1" u="sng" kern="0" dirty="0"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rPr>
              <a:t>】</a:t>
            </a:r>
            <a:endParaRPr sz="1600" b="1" u="sng" kern="0" dirty="0">
              <a:latin typeface="Meiryo UI" panose="020B0604030504040204" pitchFamily="50" charset="-128"/>
              <a:ea typeface="Meiryo UI" panose="020B0604030504040204" pitchFamily="50" charset="-128"/>
              <a:cs typeface="Meiryo UI"/>
            </a:endParaRPr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C46A0538-F3EC-0E45-6061-BB096E16F363}"/>
              </a:ext>
            </a:extLst>
          </p:cNvPr>
          <p:cNvSpPr txBox="1"/>
          <p:nvPr/>
        </p:nvSpPr>
        <p:spPr>
          <a:xfrm>
            <a:off x="7267678" y="5868041"/>
            <a:ext cx="2195410" cy="395869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</p:spPr>
        <p:txBody>
          <a:bodyPr vert="horz" wrap="square" lIns="36000" tIns="36000" rIns="36000" bIns="3600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050" b="0" dirty="0">
                <a:solidFill>
                  <a:schemeClr val="tx1"/>
                </a:solidFill>
              </a:rPr>
              <a:t>実施計画書中のどの作業かわかるように記載してください</a:t>
            </a:r>
            <a:endParaRPr lang="en-US" altLang="ja-JP" sz="1050" b="0" dirty="0">
              <a:solidFill>
                <a:schemeClr val="tx1"/>
              </a:solidFill>
            </a:endParaRP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B94800BA-B988-16F0-900B-C8CC2E255597}"/>
              </a:ext>
            </a:extLst>
          </p:cNvPr>
          <p:cNvCxnSpPr>
            <a:cxnSpLocks/>
          </p:cNvCxnSpPr>
          <p:nvPr/>
        </p:nvCxnSpPr>
        <p:spPr>
          <a:xfrm flipH="1" flipV="1">
            <a:off x="4848073" y="4215200"/>
            <a:ext cx="2427349" cy="1872733"/>
          </a:xfrm>
          <a:prstGeom prst="straightConnector1">
            <a:avLst/>
          </a:prstGeom>
          <a:solidFill>
            <a:schemeClr val="bg1"/>
          </a:solidFill>
          <a:ln w="19050">
            <a:solidFill>
              <a:srgbClr val="00B050"/>
            </a:soli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object 4">
            <a:extLst>
              <a:ext uri="{FF2B5EF4-FFF2-40B4-BE49-F238E27FC236}">
                <a16:creationId xmlns:a16="http://schemas.microsoft.com/office/drawing/2014/main" id="{33B9D412-BCFE-B7CF-2DE1-06522BC5CBFF}"/>
              </a:ext>
            </a:extLst>
          </p:cNvPr>
          <p:cNvSpPr txBox="1"/>
          <p:nvPr/>
        </p:nvSpPr>
        <p:spPr>
          <a:xfrm>
            <a:off x="4329274" y="4119001"/>
            <a:ext cx="556598" cy="1615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defTabSz="914400">
              <a:lnSpc>
                <a:spcPts val="600"/>
              </a:lnSpc>
              <a:defRPr sz="500" b="1" kern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050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</a:rPr>
              <a:t>作業①</a:t>
            </a:r>
            <a:endParaRPr lang="en-US" altLang="ja-JP" sz="1050" dirty="0">
              <a:solidFill>
                <a:srgbClr val="00B050"/>
              </a:solidFill>
              <a:effectLst>
                <a:glow rad="889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276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1633</Words>
  <Application>Microsoft Office PowerPoint</Application>
  <PresentationFormat>A3 297x420 mm</PresentationFormat>
  <Paragraphs>353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Meiryo UI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2025-07-10T05:15:25Z</dcterms:created>
  <dcterms:modified xsi:type="dcterms:W3CDTF">2025-07-10T05:15:37Z</dcterms:modified>
</cp:coreProperties>
</file>