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78" r:id="rId2"/>
    <p:sldId id="256" r:id="rId3"/>
    <p:sldId id="276" r:id="rId4"/>
    <p:sldId id="268" r:id="rId5"/>
    <p:sldId id="269" r:id="rId6"/>
    <p:sldId id="274" r:id="rId7"/>
    <p:sldId id="271" r:id="rId8"/>
    <p:sldId id="272" r:id="rId9"/>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CCFFCC"/>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682E76-C12E-4D26-A90F-A69BBC0F9792}" v="20" dt="2025-05-13T05:57:18.0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3" autoAdjust="0"/>
    <p:restoredTop sz="95726" autoAdjust="0"/>
  </p:normalViewPr>
  <p:slideViewPr>
    <p:cSldViewPr>
      <p:cViewPr varScale="1">
        <p:scale>
          <a:sx n="66" d="100"/>
          <a:sy n="66" d="100"/>
        </p:scale>
        <p:origin x="1304" y="36"/>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2025/6/4</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2025/6/4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2025/6/4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2025/6/4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2025/6/4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2025/6/4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2025/6/4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2025/6/4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2025/6/4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2025/6/4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2025/6/4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2025/6/4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2025/6/4</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t>資料作成に係る共通の注意点</a:t>
            </a:r>
            <a:endParaRPr kumimoji="1" lang="ja-JP" altLang="en-US" u="sng" dirty="0"/>
          </a:p>
        </p:txBody>
      </p:sp>
      <p:sp>
        <p:nvSpPr>
          <p:cNvPr id="3" name="コンテンツ プレースホルダー 2"/>
          <p:cNvSpPr>
            <a:spLocks noGrp="1"/>
          </p:cNvSpPr>
          <p:nvPr>
            <p:ph idx="1"/>
          </p:nvPr>
        </p:nvSpPr>
        <p:spPr>
          <a:xfrm>
            <a:off x="56456" y="1325562"/>
            <a:ext cx="9937104" cy="5257800"/>
          </a:xfrm>
        </p:spPr>
        <p:txBody>
          <a:bodyPr/>
          <a:lstStyle/>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写真、グラフ、図等を用いる</a:t>
            </a:r>
            <a:r>
              <a:rPr lang="ja-JP" altLang="en-US" sz="2000" b="1" dirty="0">
                <a:solidFill>
                  <a:srgbClr val="FF0000"/>
                </a:solidFill>
                <a:latin typeface="ＭＳ Ｐ明朝" pitchFamily="18" charset="-128"/>
                <a:ea typeface="ＭＳ Ｐ明朝" pitchFamily="18" charset="-128"/>
              </a:rPr>
              <a:t>とともに、</a:t>
            </a:r>
            <a:r>
              <a:rPr lang="ja-JP" altLang="en-US" sz="2000" b="1" u="sng" dirty="0">
                <a:solidFill>
                  <a:srgbClr val="FF0000"/>
                </a:solidFill>
                <a:highlight>
                  <a:srgbClr val="FFFF00"/>
                </a:highlight>
                <a:latin typeface="ＭＳ Ｐ明朝" pitchFamily="18" charset="-128"/>
                <a:ea typeface="ＭＳ Ｐ明朝" pitchFamily="18" charset="-128"/>
              </a:rPr>
              <a:t>端的かつ論理的な記載・発表</a:t>
            </a:r>
            <a:r>
              <a:rPr lang="ja-JP" altLang="en-US" sz="2000" b="1" dirty="0">
                <a:solidFill>
                  <a:srgbClr val="FF0000"/>
                </a:solidFill>
                <a:latin typeface="ＭＳ Ｐ明朝" pitchFamily="18" charset="-128"/>
                <a:ea typeface="ＭＳ Ｐ明朝" pitchFamily="18" charset="-128"/>
              </a:rPr>
              <a:t>を行うことで読み手や聞き手が理解しやすいように工夫すること。</a:t>
            </a:r>
            <a:endParaRPr lang="en-US" altLang="ja-JP" sz="2000" b="1" dirty="0">
              <a:solidFill>
                <a:srgbClr val="FF0000"/>
              </a:solidFill>
              <a:latin typeface="ＭＳ Ｐ明朝" pitchFamily="18" charset="-128"/>
              <a:ea typeface="ＭＳ Ｐ明朝" pitchFamily="18" charset="-128"/>
            </a:endParaRPr>
          </a:p>
          <a:p>
            <a:pPr>
              <a:lnSpc>
                <a:spcPct val="120000"/>
              </a:lnSpc>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写真、グラフ、図等を用いる場合は、その説明を記載すること。画像を用いる場合は、可能な限り鮮明であるものを掲載すること。</a:t>
            </a:r>
          </a:p>
          <a:p>
            <a:pPr>
              <a:lnSpc>
                <a:spcPct val="120000"/>
              </a:lnSpc>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資料について頁数に制限はありませんが、１５分程度で説明を終えるように資料を作成すること。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a:ea typeface="ＭＳ Ｐ明朝"/>
              </a:rPr>
              <a:t>※</a:t>
            </a:r>
            <a:r>
              <a:rPr lang="ja-JP" altLang="en-US" sz="2000" b="1">
                <a:solidFill>
                  <a:srgbClr val="FF0000"/>
                </a:solidFill>
                <a:latin typeface="ＭＳ Ｐ明朝"/>
                <a:ea typeface="ＭＳ Ｐ明朝"/>
              </a:rPr>
              <a:t>インデントやフォント、文字のサイズに統一性を持たせる等、</a:t>
            </a:r>
            <a:r>
              <a:rPr lang="ja-JP" altLang="en-US" sz="2000" b="1" u="sng">
                <a:solidFill>
                  <a:srgbClr val="FF0000"/>
                </a:solidFill>
                <a:latin typeface="ＭＳ Ｐ明朝"/>
                <a:ea typeface="ＭＳ Ｐ明朝"/>
              </a:rPr>
              <a:t>資料の作成にあたっては常に細心の注意を払うこと。</a:t>
            </a:r>
          </a:p>
          <a:p>
            <a:endParaRPr kumimoji="1" lang="ja-JP" altLang="en-US" sz="2000" dirty="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089A3F-C187-41FC-96BF-33C2D44F3D0F}"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7552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anchor="t"/>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補助事業の目的・概要及び補助事業に係る連携計画の概要・特徴」箇所の説明を行うよう資料を作成すること。（選定委員会の際は資料を共有し説明）</a:t>
            </a:r>
          </a:p>
          <a:p>
            <a:pPr>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資料について、頁数に制限はないが、時間内に説明を終えるように資料を作成すること。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a:ea typeface="ＭＳ Ｐ明朝"/>
              </a:rPr>
              <a:t>※</a:t>
            </a:r>
            <a:r>
              <a:rPr lang="ja-JP" altLang="en-US" sz="1400" b="1" dirty="0">
                <a:solidFill>
                  <a:srgbClr val="FF0000"/>
                </a:solidFill>
                <a:highlight>
                  <a:srgbClr val="FFFFFF"/>
                </a:highlight>
                <a:latin typeface="ＭＳ Ｐ明朝"/>
                <a:ea typeface="ＭＳ Ｐ明朝"/>
              </a:rPr>
              <a:t>資料の作成に際しては、①資料構成、②インデント、③フォント（文字サイズを含む）に統一性も持たせること。</a:t>
            </a:r>
            <a:endParaRPr lang="en-US" altLang="ja-JP" sz="1400" b="1" dirty="0">
              <a:solidFill>
                <a:srgbClr val="FF0000"/>
              </a:solidFill>
              <a:highlight>
                <a:srgbClr val="FFFFFF"/>
              </a:highlight>
              <a:latin typeface="ＭＳ Ｐ明朝"/>
              <a:ea typeface="ＭＳ Ｐ明朝"/>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2</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17281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実施体制</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anchor="t"/>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実施体制」に基づき、「実施体制図」及び「各社の役割・概要」ついて記載して説明すること。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実施体制に係る図を掲載すること。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実施体制に係る図に記載がある各事業者の役割・概要について記載すること。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a:ea typeface="ＭＳ Ｐ明朝"/>
              </a:rPr>
              <a:t>※</a:t>
            </a:r>
            <a:r>
              <a:rPr lang="ja-JP" altLang="en-US" sz="1400" b="1">
                <a:solidFill>
                  <a:srgbClr val="FF0000"/>
                </a:solidFill>
                <a:highlight>
                  <a:srgbClr val="FFFFFF"/>
                </a:highlight>
                <a:latin typeface="ＭＳ Ｐ明朝"/>
                <a:ea typeface="ＭＳ Ｐ明朝"/>
              </a:rPr>
              <a:t>資料の作成に際しては、①資料構成、②インデント、③フォント（文字サイズを含む）に統一性も持たせること。</a:t>
            </a:r>
            <a:endParaRPr lang="en-US" altLang="ja-JP" sz="1400" b="1" dirty="0">
              <a:solidFill>
                <a:srgbClr val="FF0000"/>
              </a:solidFill>
              <a:highlight>
                <a:srgbClr val="FFFFFF"/>
              </a:highlight>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Tree>
    <p:extLst>
      <p:ext uri="{BB962C8B-B14F-4D97-AF65-F5344CB8AC3E}">
        <p14:creationId xmlns:p14="http://schemas.microsoft.com/office/powerpoint/2010/main" val="1401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anchor="t"/>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事業スケジュールに加えて事業全体の経費についても説明を行うこと。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a:ea typeface="ＭＳ Ｐ明朝"/>
              </a:rPr>
              <a:t>※</a:t>
            </a:r>
            <a:r>
              <a:rPr lang="ja-JP" altLang="en-US" sz="1400" b="1">
                <a:solidFill>
                  <a:srgbClr val="FF0000"/>
                </a:solidFill>
                <a:highlight>
                  <a:srgbClr val="FFFFFF"/>
                </a:highlight>
                <a:latin typeface="ＭＳ Ｐ明朝"/>
                <a:ea typeface="ＭＳ Ｐ明朝"/>
              </a:rPr>
              <a:t>資料の作成に際しては、①資料構成、②インデント、③フォント（文字サイズを含む）に統一性も持たせること。</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技術の革新性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anchor="t"/>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実施計画書の「４．技術の革新性等」に基づき、「機器・技術の概要」、「新規性」について説明すること。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pitchFamily="18" charset="-128"/>
                <a:ea typeface="ＭＳ Ｐ明朝" pitchFamily="18" charset="-128"/>
              </a:rPr>
              <a:t>※</a:t>
            </a:r>
            <a:r>
              <a:rPr lang="ja-JP" altLang="en-US" sz="1400" b="1" dirty="0">
                <a:solidFill>
                  <a:srgbClr val="FF0000"/>
                </a:solidFill>
                <a:highlight>
                  <a:srgbClr val="FFFFFF"/>
                </a:highlight>
                <a:latin typeface="ＭＳ Ｐ明朝" pitchFamily="18" charset="-128"/>
                <a:ea typeface="ＭＳ Ｐ明朝" pitchFamily="18" charset="-128"/>
              </a:rPr>
              <a:t>本スライドについては技術の革新性を含む項目毎に作成すること（必要に応じて本スライドをコピーされたい）</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en-US" altLang="ja-JP" sz="1400" b="1" dirty="0">
              <a:solidFill>
                <a:schemeClr val="tx1"/>
              </a:solidFill>
              <a:highlight>
                <a:srgbClr val="FFFFFF"/>
              </a:highlight>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pitchFamily="18" charset="-128"/>
                <a:ea typeface="ＭＳ Ｐ明朝" pitchFamily="18" charset="-128"/>
              </a:rPr>
              <a:t>※</a:t>
            </a:r>
            <a:r>
              <a:rPr lang="ja-JP" altLang="en-US" sz="1400" b="1" dirty="0">
                <a:solidFill>
                  <a:srgbClr val="FF0000"/>
                </a:solidFill>
                <a:highlight>
                  <a:srgbClr val="FFFFFF"/>
                </a:highlight>
                <a:latin typeface="ＭＳ Ｐ明朝" pitchFamily="18" charset="-128"/>
                <a:ea typeface="ＭＳ Ｐ明朝" pitchFamily="18" charset="-128"/>
              </a:rPr>
              <a:t>必要に応じ図表を活用し、端的かつ論理的に記載されたい。</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en-US" altLang="ja-JP" sz="1400" b="1" dirty="0">
              <a:solidFill>
                <a:schemeClr val="tx1"/>
              </a:solidFill>
              <a:highlight>
                <a:srgbClr val="FFFFFF"/>
              </a:highlight>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a:ea typeface="ＭＳ Ｐ明朝"/>
              </a:rPr>
              <a:t>※</a:t>
            </a:r>
            <a:r>
              <a:rPr lang="ja-JP" altLang="en-US" sz="1400" b="1">
                <a:solidFill>
                  <a:srgbClr val="FF0000"/>
                </a:solidFill>
                <a:highlight>
                  <a:srgbClr val="FFFFFF"/>
                </a:highlight>
                <a:latin typeface="ＭＳ Ｐ明朝"/>
                <a:ea typeface="ＭＳ Ｐ明朝"/>
              </a:rPr>
              <a:t>資料の作成に際しては、①資料構成、②インデント、③フォント（文字サイズを含む）に統一性も持たせること</a:t>
            </a:r>
            <a:r>
              <a:rPr lang="ja-JP" altLang="en-US" sz="1400" b="1">
                <a:solidFill>
                  <a:schemeClr val="tx1"/>
                </a:solidFill>
                <a:highlight>
                  <a:srgbClr val="FFFFFF"/>
                </a:highlight>
                <a:latin typeface="ＭＳ Ｐ明朝"/>
                <a:ea typeface="ＭＳ Ｐ明朝"/>
              </a:rPr>
              <a:t>。</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anchor="t"/>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実施計画書の「４．技術の革新性等」に基づき、 「普及への課題」、「解決策」、「技術の応用範囲・規模」、「事業終了後の導入計画や他事業者への普及促進策」について説明すること。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pitchFamily="18" charset="-128"/>
                <a:ea typeface="ＭＳ Ｐ明朝" pitchFamily="18" charset="-128"/>
              </a:rPr>
              <a:t>※</a:t>
            </a:r>
            <a:r>
              <a:rPr lang="ja-JP" altLang="en-US" sz="1400" b="1" dirty="0">
                <a:solidFill>
                  <a:srgbClr val="FF0000"/>
                </a:solidFill>
                <a:highlight>
                  <a:srgbClr val="FFFFFF"/>
                </a:highlight>
                <a:latin typeface="ＭＳ Ｐ明朝" pitchFamily="18" charset="-128"/>
                <a:ea typeface="ＭＳ Ｐ明朝" pitchFamily="18" charset="-128"/>
              </a:rPr>
              <a:t>必要に応じ図表を活用し、端的かつ論理的に記載されたい。</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en-US" altLang="ja-JP" sz="1400" b="1" dirty="0">
              <a:solidFill>
                <a:schemeClr val="tx1"/>
              </a:solidFill>
              <a:highlight>
                <a:srgbClr val="FFFFFF"/>
              </a:highlight>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a:ea typeface="ＭＳ Ｐ明朝"/>
              </a:rPr>
              <a:t>※</a:t>
            </a:r>
            <a:r>
              <a:rPr lang="ja-JP" altLang="en-US" sz="1400" b="1">
                <a:solidFill>
                  <a:srgbClr val="FF0000"/>
                </a:solidFill>
                <a:highlight>
                  <a:srgbClr val="FFFFFF"/>
                </a:highlight>
                <a:latin typeface="ＭＳ Ｐ明朝"/>
                <a:ea typeface="ＭＳ Ｐ明朝"/>
              </a:rPr>
              <a:t>資料の作成に際しては、①資料構成、②インデント、③フォント（文字サイズを含む）に統一性も持たせること。</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Tree>
    <p:extLst>
      <p:ext uri="{BB962C8B-B14F-4D97-AF65-F5344CB8AC3E}">
        <p14:creationId xmlns:p14="http://schemas.microsoft.com/office/powerpoint/2010/main" val="123860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24847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anchor="t"/>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実施計画書の「５．エネルギー消費削減率等」に基づき、算出過程および算出根拠を説明すること。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計算結果や計算に使用する数値のみを羅列するのではなく、数式や考え方等を丁寧に記載すること。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pitchFamily="18" charset="-128"/>
                <a:ea typeface="ＭＳ Ｐ明朝" pitchFamily="18" charset="-128"/>
              </a:rPr>
              <a:t>※</a:t>
            </a:r>
            <a:r>
              <a:rPr lang="ja-JP" altLang="en-US" sz="1400" b="1" dirty="0">
                <a:solidFill>
                  <a:srgbClr val="FF0000"/>
                </a:solidFill>
                <a:highlight>
                  <a:srgbClr val="FFFFFF"/>
                </a:highlight>
                <a:latin typeface="ＭＳ Ｐ明朝" pitchFamily="18" charset="-128"/>
                <a:ea typeface="ＭＳ Ｐ明朝" pitchFamily="18" charset="-128"/>
              </a:rPr>
              <a:t>必要に応じ図表を活用し、端的かつ論理的に記載されたい。</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pitchFamily="18" charset="-128"/>
                <a:ea typeface="ＭＳ Ｐ明朝" pitchFamily="18" charset="-128"/>
              </a:rPr>
              <a:t>※</a:t>
            </a:r>
            <a:r>
              <a:rPr lang="ja-JP" altLang="en-US" sz="1400" b="1" dirty="0">
                <a:solidFill>
                  <a:srgbClr val="FF0000"/>
                </a:solidFill>
                <a:highlight>
                  <a:srgbClr val="FFFFFF"/>
                </a:highlight>
                <a:latin typeface="ＭＳ Ｐ明朝" pitchFamily="18" charset="-128"/>
                <a:ea typeface="ＭＳ Ｐ明朝" pitchFamily="18" charset="-128"/>
              </a:rPr>
              <a:t>複数年度に亘るプロジェクトのうち今年度取組む事業内容を対象として、本事業に提案を行う場合にあっては、　</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r>
              <a:rPr lang="ja-JP" altLang="en-US" sz="1400" b="1" dirty="0">
                <a:solidFill>
                  <a:srgbClr val="FF0000"/>
                </a:solidFill>
                <a:highlight>
                  <a:srgbClr val="FFFFFF"/>
                </a:highlight>
                <a:latin typeface="ＭＳ Ｐ明朝" pitchFamily="18" charset="-128"/>
                <a:ea typeface="ＭＳ Ｐ明朝" pitchFamily="18" charset="-128"/>
              </a:rPr>
              <a:t>　 今年度事業実施による消費原単位改善率に加えて、プロジェクト全体の実装化による消費原単位改善率を算</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r>
              <a:rPr lang="ja-JP" altLang="en-US" sz="1400" b="1" dirty="0">
                <a:solidFill>
                  <a:srgbClr val="FF0000"/>
                </a:solidFill>
                <a:highlight>
                  <a:srgbClr val="FFFFFF"/>
                </a:highlight>
                <a:latin typeface="ＭＳ Ｐ明朝" pitchFamily="18" charset="-128"/>
                <a:ea typeface="ＭＳ Ｐ明朝" pitchFamily="18" charset="-128"/>
              </a:rPr>
              <a:t>　出すること。</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en-US" altLang="ja-JP" sz="1400" b="1" dirty="0">
              <a:solidFill>
                <a:schemeClr val="tx1"/>
              </a:solidFill>
              <a:highlight>
                <a:srgbClr val="FFFFFF"/>
              </a:highlight>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a:ea typeface="ＭＳ Ｐ明朝"/>
              </a:rPr>
              <a:t>※</a:t>
            </a:r>
            <a:r>
              <a:rPr lang="ja-JP" altLang="en-US" sz="1400" b="1">
                <a:solidFill>
                  <a:srgbClr val="FF0000"/>
                </a:solidFill>
                <a:highlight>
                  <a:srgbClr val="FFFFFF"/>
                </a:highlight>
                <a:latin typeface="ＭＳ Ｐ明朝"/>
                <a:ea typeface="ＭＳ Ｐ明朝"/>
              </a:rPr>
              <a:t>資料の作成に際しては、①資料構成、②インデント、③フォント（文字サイズを含む）に統一性も持たせる</a:t>
            </a:r>
            <a:r>
              <a:rPr lang="ja-JP" altLang="en-US" sz="1400" b="1">
                <a:solidFill>
                  <a:srgbClr val="FF0000"/>
                </a:solidFill>
                <a:latin typeface="ＭＳ Ｐ明朝"/>
                <a:ea typeface="ＭＳ Ｐ明朝"/>
              </a:rPr>
              <a:t>こと。</a:t>
            </a:r>
            <a:endParaRPr lang="en-US" altLang="ja-JP" sz="1400" b="1">
              <a:solidFill>
                <a:srgbClr val="FF0000"/>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highlight>
                <a:srgbClr val="FFFF00"/>
              </a:highlight>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anchor="t"/>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実証検証期間及び方法</a:t>
            </a:r>
            <a:r>
              <a:rPr lang="ja-JP" altLang="en-US" sz="1400" b="1" dirty="0">
                <a:solidFill>
                  <a:srgbClr val="FF0000"/>
                </a:solidFill>
                <a:highlight>
                  <a:srgbClr val="FFFFFF"/>
                </a:highlight>
                <a:latin typeface="ＭＳ Ｐ明朝" pitchFamily="18" charset="-128"/>
                <a:ea typeface="ＭＳ Ｐ明朝" pitchFamily="18" charset="-128"/>
              </a:rPr>
              <a:t>（実証環境や参加車両数・拠点数に関する説明を含む）</a:t>
            </a:r>
            <a:r>
              <a:rPr lang="ja-JP" altLang="en-US" sz="1400" b="1" dirty="0">
                <a:solidFill>
                  <a:schemeClr val="tx1"/>
                </a:solidFill>
                <a:latin typeface="ＭＳ Ｐ明朝" pitchFamily="18" charset="-128"/>
                <a:ea typeface="ＭＳ Ｐ明朝" pitchFamily="18" charset="-128"/>
              </a:rPr>
              <a:t>についても記載すること。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pitchFamily="18" charset="-128"/>
                <a:ea typeface="ＭＳ Ｐ明朝" pitchFamily="18" charset="-128"/>
              </a:rPr>
              <a:t>※</a:t>
            </a:r>
            <a:r>
              <a:rPr lang="ja-JP" altLang="en-US" sz="1400" b="1" dirty="0">
                <a:solidFill>
                  <a:srgbClr val="FF0000"/>
                </a:solidFill>
                <a:highlight>
                  <a:srgbClr val="FFFFFF"/>
                </a:highlight>
                <a:latin typeface="ＭＳ Ｐ明朝" pitchFamily="18" charset="-128"/>
                <a:ea typeface="ＭＳ Ｐ明朝" pitchFamily="18" charset="-128"/>
              </a:rPr>
              <a:t>必要に応じ図表を活用し、端的かつ論理的に記載されたい。</a:t>
            </a:r>
            <a:endParaRPr lang="en-US" altLang="ja-JP" sz="1400" b="1" dirty="0">
              <a:solidFill>
                <a:srgbClr val="FF0000"/>
              </a:solidFill>
              <a:highlight>
                <a:srgbClr val="FFFFFF"/>
              </a:highlight>
              <a:latin typeface="ＭＳ Ｐ明朝" pitchFamily="18" charset="-128"/>
              <a:ea typeface="ＭＳ Ｐ明朝" pitchFamily="18" charset="-128"/>
            </a:endParaRPr>
          </a:p>
          <a:p>
            <a:pPr>
              <a:lnSpc>
                <a:spcPct val="120000"/>
              </a:lnSpc>
              <a:defRPr/>
            </a:pPr>
            <a:endParaRPr lang="en-US" altLang="ja-JP" sz="1400" b="1" dirty="0">
              <a:solidFill>
                <a:schemeClr val="tx1"/>
              </a:solidFill>
              <a:highlight>
                <a:srgbClr val="FFFFFF"/>
              </a:highlight>
              <a:latin typeface="ＭＳ Ｐ明朝" pitchFamily="18" charset="-128"/>
              <a:ea typeface="ＭＳ Ｐ明朝" pitchFamily="18" charset="-128"/>
            </a:endParaRPr>
          </a:p>
          <a:p>
            <a:pPr>
              <a:lnSpc>
                <a:spcPct val="120000"/>
              </a:lnSpc>
              <a:defRPr/>
            </a:pPr>
            <a:r>
              <a:rPr lang="en-US" altLang="ja-JP" sz="1400" b="1" dirty="0">
                <a:solidFill>
                  <a:srgbClr val="FF0000"/>
                </a:solidFill>
                <a:highlight>
                  <a:srgbClr val="FFFFFF"/>
                </a:highlight>
                <a:latin typeface="ＭＳ Ｐ明朝"/>
                <a:ea typeface="ＭＳ Ｐ明朝"/>
              </a:rPr>
              <a:t>※</a:t>
            </a:r>
            <a:r>
              <a:rPr lang="ja-JP" altLang="en-US" sz="1400" b="1">
                <a:solidFill>
                  <a:srgbClr val="FF0000"/>
                </a:solidFill>
                <a:highlight>
                  <a:srgbClr val="FFFFFF"/>
                </a:highlight>
                <a:latin typeface="ＭＳ Ｐ明朝"/>
                <a:ea typeface="ＭＳ Ｐ明朝"/>
              </a:rPr>
              <a:t>資料の作成に際しては、①資料構成、②インデント、③フォント（文字サイズを含む）に統一性も持たせること。</a:t>
            </a:r>
            <a:endParaRPr lang="en-US" altLang="ja-JP" sz="1400" b="1">
              <a:solidFill>
                <a:srgbClr val="FF0000"/>
              </a:solidFill>
              <a:highlight>
                <a:srgbClr val="FFFFFF"/>
              </a:highlight>
              <a:latin typeface="ＭＳ Ｐ明朝"/>
              <a:ea typeface="ＭＳ Ｐ明朝"/>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984</Words>
  <Application>Microsoft Office PowerPoint</Application>
  <PresentationFormat>A4 210 x 297 mm</PresentationFormat>
  <Paragraphs>88</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Ｐ明朝</vt:lpstr>
      <vt:lpstr>ＭＳ 明朝</vt:lpstr>
      <vt:lpstr>Arial</vt:lpstr>
      <vt:lpstr>Calibri</vt:lpstr>
      <vt:lpstr>Office テーマ</vt:lpstr>
      <vt:lpstr>資料作成に係る共通の注意点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2025-06-04T05:31:43Z</dcterms:created>
  <dcterms:modified xsi:type="dcterms:W3CDTF">2025-06-04T05:31:54Z</dcterms:modified>
</cp:coreProperties>
</file>